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320" r:id="rId3"/>
    <p:sldId id="505" r:id="rId4"/>
    <p:sldId id="507" r:id="rId5"/>
    <p:sldId id="508" r:id="rId6"/>
    <p:sldId id="258" r:id="rId7"/>
    <p:sldId id="509" r:id="rId8"/>
    <p:sldId id="429" r:id="rId9"/>
    <p:sldId id="462" r:id="rId10"/>
    <p:sldId id="432" r:id="rId11"/>
    <p:sldId id="418" r:id="rId12"/>
    <p:sldId id="413" r:id="rId13"/>
    <p:sldId id="412" r:id="rId14"/>
    <p:sldId id="436" r:id="rId15"/>
    <p:sldId id="439" r:id="rId16"/>
    <p:sldId id="259" r:id="rId17"/>
    <p:sldId id="260" r:id="rId18"/>
    <p:sldId id="510" r:id="rId19"/>
    <p:sldId id="511" r:id="rId20"/>
    <p:sldId id="512" r:id="rId21"/>
    <p:sldId id="513" r:id="rId22"/>
    <p:sldId id="514" r:id="rId23"/>
    <p:sldId id="51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23B9FE-F3BA-4F53-BA25-1A9A48EA510F}" type="datetimeFigureOut">
              <a:rPr lang="en-US" smtClean="0"/>
              <a:t>2/26/2025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71596A-01B5-4E1E-9927-4A8463B18E00}" type="slidenum">
              <a:rPr lang="en-US" smtClean="0"/>
              <a:t>‹#›</a:t>
            </a:fld>
            <a:endParaRPr lang="en-US"/>
          </a:p>
        </p:txBody>
      </p:sp>
    </p:spTree>
    <p:extLst>
      <p:ext uri="{BB962C8B-B14F-4D97-AF65-F5344CB8AC3E}">
        <p14:creationId xmlns:p14="http://schemas.microsoft.com/office/powerpoint/2010/main" val="1129584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1596A-01B5-4E1E-9927-4A8463B18E00}" type="slidenum">
              <a:rPr lang="en-US" smtClean="0"/>
              <a:t>6</a:t>
            </a:fld>
            <a:endParaRPr lang="en-US"/>
          </a:p>
        </p:txBody>
      </p:sp>
    </p:spTree>
    <p:extLst>
      <p:ext uri="{BB962C8B-B14F-4D97-AF65-F5344CB8AC3E}">
        <p14:creationId xmlns:p14="http://schemas.microsoft.com/office/powerpoint/2010/main" val="4107940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C3B2E-3E60-235B-44A0-AD363E3713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8A249-46C7-A4D7-23F2-A4E51BA8FB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464B73-FECF-5705-657D-72D72482E2B6}"/>
              </a:ext>
            </a:extLst>
          </p:cNvPr>
          <p:cNvSpPr>
            <a:spLocks noGrp="1"/>
          </p:cNvSpPr>
          <p:nvPr>
            <p:ph type="dt" sz="half" idx="10"/>
          </p:nvPr>
        </p:nvSpPr>
        <p:spPr/>
        <p:txBody>
          <a:bodyPr/>
          <a:lstStyle/>
          <a:p>
            <a:fld id="{36622414-AA68-4BC3-8C7E-E3B8A12F5EC8}" type="datetimeFigureOut">
              <a:rPr lang="en-US" smtClean="0"/>
              <a:t>2/26/2025</a:t>
            </a:fld>
            <a:endParaRPr lang="en-US"/>
          </a:p>
        </p:txBody>
      </p:sp>
      <p:sp>
        <p:nvSpPr>
          <p:cNvPr id="5" name="Footer Placeholder 4">
            <a:extLst>
              <a:ext uri="{FF2B5EF4-FFF2-40B4-BE49-F238E27FC236}">
                <a16:creationId xmlns:a16="http://schemas.microsoft.com/office/drawing/2014/main" id="{942A4AB7-096A-F38E-0135-83EB5F954A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342729-C1E8-6FD6-854D-5460E9058651}"/>
              </a:ext>
            </a:extLst>
          </p:cNvPr>
          <p:cNvSpPr>
            <a:spLocks noGrp="1"/>
          </p:cNvSpPr>
          <p:nvPr>
            <p:ph type="sldNum" sz="quarter" idx="12"/>
          </p:nvPr>
        </p:nvSpPr>
        <p:spPr/>
        <p:txBody>
          <a:bodyPr/>
          <a:lstStyle/>
          <a:p>
            <a:fld id="{01A481CE-CBB4-4112-A962-CBF26CA547F4}" type="slidenum">
              <a:rPr lang="en-US" smtClean="0"/>
              <a:t>‹#›</a:t>
            </a:fld>
            <a:endParaRPr lang="en-US"/>
          </a:p>
        </p:txBody>
      </p:sp>
    </p:spTree>
    <p:extLst>
      <p:ext uri="{BB962C8B-B14F-4D97-AF65-F5344CB8AC3E}">
        <p14:creationId xmlns:p14="http://schemas.microsoft.com/office/powerpoint/2010/main" val="1639806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8998C-B3A9-975D-C81C-AC1299C202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DBA61B-7B00-EAD1-E8AA-448D2928C0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C6CB9D-83C8-5B9A-E77C-A75D47AAC2EF}"/>
              </a:ext>
            </a:extLst>
          </p:cNvPr>
          <p:cNvSpPr>
            <a:spLocks noGrp="1"/>
          </p:cNvSpPr>
          <p:nvPr>
            <p:ph type="dt" sz="half" idx="10"/>
          </p:nvPr>
        </p:nvSpPr>
        <p:spPr/>
        <p:txBody>
          <a:bodyPr/>
          <a:lstStyle/>
          <a:p>
            <a:fld id="{36622414-AA68-4BC3-8C7E-E3B8A12F5EC8}" type="datetimeFigureOut">
              <a:rPr lang="en-US" smtClean="0"/>
              <a:t>2/26/2025</a:t>
            </a:fld>
            <a:endParaRPr lang="en-US"/>
          </a:p>
        </p:txBody>
      </p:sp>
      <p:sp>
        <p:nvSpPr>
          <p:cNvPr id="5" name="Footer Placeholder 4">
            <a:extLst>
              <a:ext uri="{FF2B5EF4-FFF2-40B4-BE49-F238E27FC236}">
                <a16:creationId xmlns:a16="http://schemas.microsoft.com/office/drawing/2014/main" id="{952EF283-362B-96D4-96C3-0E57CE43BB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0C5F85-091C-1ACF-B324-0FB419DF2806}"/>
              </a:ext>
            </a:extLst>
          </p:cNvPr>
          <p:cNvSpPr>
            <a:spLocks noGrp="1"/>
          </p:cNvSpPr>
          <p:nvPr>
            <p:ph type="sldNum" sz="quarter" idx="12"/>
          </p:nvPr>
        </p:nvSpPr>
        <p:spPr/>
        <p:txBody>
          <a:bodyPr/>
          <a:lstStyle/>
          <a:p>
            <a:fld id="{01A481CE-CBB4-4112-A962-CBF26CA547F4}" type="slidenum">
              <a:rPr lang="en-US" smtClean="0"/>
              <a:t>‹#›</a:t>
            </a:fld>
            <a:endParaRPr lang="en-US"/>
          </a:p>
        </p:txBody>
      </p:sp>
    </p:spTree>
    <p:extLst>
      <p:ext uri="{BB962C8B-B14F-4D97-AF65-F5344CB8AC3E}">
        <p14:creationId xmlns:p14="http://schemas.microsoft.com/office/powerpoint/2010/main" val="2024892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AB292E-696C-CBDB-AD74-11B8A48212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2677F2-A94D-0FE6-3BF7-FD47067144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EB0D12-9E58-54F5-1756-78EAE69F0274}"/>
              </a:ext>
            </a:extLst>
          </p:cNvPr>
          <p:cNvSpPr>
            <a:spLocks noGrp="1"/>
          </p:cNvSpPr>
          <p:nvPr>
            <p:ph type="dt" sz="half" idx="10"/>
          </p:nvPr>
        </p:nvSpPr>
        <p:spPr/>
        <p:txBody>
          <a:bodyPr/>
          <a:lstStyle/>
          <a:p>
            <a:fld id="{36622414-AA68-4BC3-8C7E-E3B8A12F5EC8}" type="datetimeFigureOut">
              <a:rPr lang="en-US" smtClean="0"/>
              <a:t>2/26/2025</a:t>
            </a:fld>
            <a:endParaRPr lang="en-US"/>
          </a:p>
        </p:txBody>
      </p:sp>
      <p:sp>
        <p:nvSpPr>
          <p:cNvPr id="5" name="Footer Placeholder 4">
            <a:extLst>
              <a:ext uri="{FF2B5EF4-FFF2-40B4-BE49-F238E27FC236}">
                <a16:creationId xmlns:a16="http://schemas.microsoft.com/office/drawing/2014/main" id="{5AA64461-E9C9-306A-90B1-3954D609DE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52A4EA-4F22-551E-D291-7BFB8C0126DC}"/>
              </a:ext>
            </a:extLst>
          </p:cNvPr>
          <p:cNvSpPr>
            <a:spLocks noGrp="1"/>
          </p:cNvSpPr>
          <p:nvPr>
            <p:ph type="sldNum" sz="quarter" idx="12"/>
          </p:nvPr>
        </p:nvSpPr>
        <p:spPr/>
        <p:txBody>
          <a:bodyPr/>
          <a:lstStyle/>
          <a:p>
            <a:fld id="{01A481CE-CBB4-4112-A962-CBF26CA547F4}" type="slidenum">
              <a:rPr lang="en-US" smtClean="0"/>
              <a:t>‹#›</a:t>
            </a:fld>
            <a:endParaRPr lang="en-US"/>
          </a:p>
        </p:txBody>
      </p:sp>
    </p:spTree>
    <p:extLst>
      <p:ext uri="{BB962C8B-B14F-4D97-AF65-F5344CB8AC3E}">
        <p14:creationId xmlns:p14="http://schemas.microsoft.com/office/powerpoint/2010/main" val="2757497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7E3CD-6A62-8108-37E0-C712C4426D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357AB6-CCF2-C20A-96A6-3F7B620FD2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8BD190-E466-A552-773A-D7ADA7F6A6EF}"/>
              </a:ext>
            </a:extLst>
          </p:cNvPr>
          <p:cNvSpPr>
            <a:spLocks noGrp="1"/>
          </p:cNvSpPr>
          <p:nvPr>
            <p:ph type="dt" sz="half" idx="10"/>
          </p:nvPr>
        </p:nvSpPr>
        <p:spPr/>
        <p:txBody>
          <a:bodyPr/>
          <a:lstStyle/>
          <a:p>
            <a:fld id="{36622414-AA68-4BC3-8C7E-E3B8A12F5EC8}" type="datetimeFigureOut">
              <a:rPr lang="en-US" smtClean="0"/>
              <a:t>2/26/2025</a:t>
            </a:fld>
            <a:endParaRPr lang="en-US"/>
          </a:p>
        </p:txBody>
      </p:sp>
      <p:sp>
        <p:nvSpPr>
          <p:cNvPr id="5" name="Footer Placeholder 4">
            <a:extLst>
              <a:ext uri="{FF2B5EF4-FFF2-40B4-BE49-F238E27FC236}">
                <a16:creationId xmlns:a16="http://schemas.microsoft.com/office/drawing/2014/main" id="{C0FF6DA9-6047-5CC3-5E4A-B5A5B63A4C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9E86E3-6356-B9DD-AB68-F7A370F8C15D}"/>
              </a:ext>
            </a:extLst>
          </p:cNvPr>
          <p:cNvSpPr>
            <a:spLocks noGrp="1"/>
          </p:cNvSpPr>
          <p:nvPr>
            <p:ph type="sldNum" sz="quarter" idx="12"/>
          </p:nvPr>
        </p:nvSpPr>
        <p:spPr/>
        <p:txBody>
          <a:bodyPr/>
          <a:lstStyle/>
          <a:p>
            <a:fld id="{01A481CE-CBB4-4112-A962-CBF26CA547F4}" type="slidenum">
              <a:rPr lang="en-US" smtClean="0"/>
              <a:t>‹#›</a:t>
            </a:fld>
            <a:endParaRPr lang="en-US"/>
          </a:p>
        </p:txBody>
      </p:sp>
    </p:spTree>
    <p:extLst>
      <p:ext uri="{BB962C8B-B14F-4D97-AF65-F5344CB8AC3E}">
        <p14:creationId xmlns:p14="http://schemas.microsoft.com/office/powerpoint/2010/main" val="836718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F5784-A3ED-B58C-8868-32D2A7AD14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9E0B41-2F3F-67A1-D128-8C38BC3D99F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2A66A5-A4C8-22EA-EF41-62A85CAE19A0}"/>
              </a:ext>
            </a:extLst>
          </p:cNvPr>
          <p:cNvSpPr>
            <a:spLocks noGrp="1"/>
          </p:cNvSpPr>
          <p:nvPr>
            <p:ph type="dt" sz="half" idx="10"/>
          </p:nvPr>
        </p:nvSpPr>
        <p:spPr/>
        <p:txBody>
          <a:bodyPr/>
          <a:lstStyle/>
          <a:p>
            <a:fld id="{36622414-AA68-4BC3-8C7E-E3B8A12F5EC8}" type="datetimeFigureOut">
              <a:rPr lang="en-US" smtClean="0"/>
              <a:t>2/26/2025</a:t>
            </a:fld>
            <a:endParaRPr lang="en-US"/>
          </a:p>
        </p:txBody>
      </p:sp>
      <p:sp>
        <p:nvSpPr>
          <p:cNvPr id="5" name="Footer Placeholder 4">
            <a:extLst>
              <a:ext uri="{FF2B5EF4-FFF2-40B4-BE49-F238E27FC236}">
                <a16:creationId xmlns:a16="http://schemas.microsoft.com/office/drawing/2014/main" id="{5C197E19-596D-7D11-FF7D-52F4983D1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0F1203-3C7B-F642-973A-E9B1FE84EB5A}"/>
              </a:ext>
            </a:extLst>
          </p:cNvPr>
          <p:cNvSpPr>
            <a:spLocks noGrp="1"/>
          </p:cNvSpPr>
          <p:nvPr>
            <p:ph type="sldNum" sz="quarter" idx="12"/>
          </p:nvPr>
        </p:nvSpPr>
        <p:spPr/>
        <p:txBody>
          <a:bodyPr/>
          <a:lstStyle/>
          <a:p>
            <a:fld id="{01A481CE-CBB4-4112-A962-CBF26CA547F4}" type="slidenum">
              <a:rPr lang="en-US" smtClean="0"/>
              <a:t>‹#›</a:t>
            </a:fld>
            <a:endParaRPr lang="en-US"/>
          </a:p>
        </p:txBody>
      </p:sp>
    </p:spTree>
    <p:extLst>
      <p:ext uri="{BB962C8B-B14F-4D97-AF65-F5344CB8AC3E}">
        <p14:creationId xmlns:p14="http://schemas.microsoft.com/office/powerpoint/2010/main" val="3278493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2A203-5B9F-E7BD-E796-A31BFDFABD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E9E721-3122-8B21-9336-BB1302514D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970755-17E9-8D5E-27FF-1589D6E0B2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B653B9-9D15-84A1-7DDD-0C19959028A0}"/>
              </a:ext>
            </a:extLst>
          </p:cNvPr>
          <p:cNvSpPr>
            <a:spLocks noGrp="1"/>
          </p:cNvSpPr>
          <p:nvPr>
            <p:ph type="dt" sz="half" idx="10"/>
          </p:nvPr>
        </p:nvSpPr>
        <p:spPr/>
        <p:txBody>
          <a:bodyPr/>
          <a:lstStyle/>
          <a:p>
            <a:fld id="{36622414-AA68-4BC3-8C7E-E3B8A12F5EC8}" type="datetimeFigureOut">
              <a:rPr lang="en-US" smtClean="0"/>
              <a:t>2/26/2025</a:t>
            </a:fld>
            <a:endParaRPr lang="en-US"/>
          </a:p>
        </p:txBody>
      </p:sp>
      <p:sp>
        <p:nvSpPr>
          <p:cNvPr id="6" name="Footer Placeholder 5">
            <a:extLst>
              <a:ext uri="{FF2B5EF4-FFF2-40B4-BE49-F238E27FC236}">
                <a16:creationId xmlns:a16="http://schemas.microsoft.com/office/drawing/2014/main" id="{22C0720E-318D-5FBF-3145-608A3A0548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94B3E8-59DF-4F30-54C4-3D3FAC403B05}"/>
              </a:ext>
            </a:extLst>
          </p:cNvPr>
          <p:cNvSpPr>
            <a:spLocks noGrp="1"/>
          </p:cNvSpPr>
          <p:nvPr>
            <p:ph type="sldNum" sz="quarter" idx="12"/>
          </p:nvPr>
        </p:nvSpPr>
        <p:spPr/>
        <p:txBody>
          <a:bodyPr/>
          <a:lstStyle/>
          <a:p>
            <a:fld id="{01A481CE-CBB4-4112-A962-CBF26CA547F4}" type="slidenum">
              <a:rPr lang="en-US" smtClean="0"/>
              <a:t>‹#›</a:t>
            </a:fld>
            <a:endParaRPr lang="en-US"/>
          </a:p>
        </p:txBody>
      </p:sp>
    </p:spTree>
    <p:extLst>
      <p:ext uri="{BB962C8B-B14F-4D97-AF65-F5344CB8AC3E}">
        <p14:creationId xmlns:p14="http://schemas.microsoft.com/office/powerpoint/2010/main" val="3789161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B1F65-171A-2D75-0F75-6F8378FA4A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FFB56D-7550-E2EF-CD76-7909547661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1A39ED-A336-5233-3B3E-7DCAB365A6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8FF3CB-5624-3604-3981-5B5F5553C6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226B64-6F84-BDFC-1B7F-4C8DE0EEC7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00E35D-D1D4-7A57-8DE6-9769E48576A3}"/>
              </a:ext>
            </a:extLst>
          </p:cNvPr>
          <p:cNvSpPr>
            <a:spLocks noGrp="1"/>
          </p:cNvSpPr>
          <p:nvPr>
            <p:ph type="dt" sz="half" idx="10"/>
          </p:nvPr>
        </p:nvSpPr>
        <p:spPr/>
        <p:txBody>
          <a:bodyPr/>
          <a:lstStyle/>
          <a:p>
            <a:fld id="{36622414-AA68-4BC3-8C7E-E3B8A12F5EC8}" type="datetimeFigureOut">
              <a:rPr lang="en-US" smtClean="0"/>
              <a:t>2/26/2025</a:t>
            </a:fld>
            <a:endParaRPr lang="en-US"/>
          </a:p>
        </p:txBody>
      </p:sp>
      <p:sp>
        <p:nvSpPr>
          <p:cNvPr id="8" name="Footer Placeholder 7">
            <a:extLst>
              <a:ext uri="{FF2B5EF4-FFF2-40B4-BE49-F238E27FC236}">
                <a16:creationId xmlns:a16="http://schemas.microsoft.com/office/drawing/2014/main" id="{EFA06194-3003-F30F-59B9-5A02B8E195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063308-E369-AF29-A4C4-BD887DF13954}"/>
              </a:ext>
            </a:extLst>
          </p:cNvPr>
          <p:cNvSpPr>
            <a:spLocks noGrp="1"/>
          </p:cNvSpPr>
          <p:nvPr>
            <p:ph type="sldNum" sz="quarter" idx="12"/>
          </p:nvPr>
        </p:nvSpPr>
        <p:spPr/>
        <p:txBody>
          <a:bodyPr/>
          <a:lstStyle/>
          <a:p>
            <a:fld id="{01A481CE-CBB4-4112-A962-CBF26CA547F4}" type="slidenum">
              <a:rPr lang="en-US" smtClean="0"/>
              <a:t>‹#›</a:t>
            </a:fld>
            <a:endParaRPr lang="en-US"/>
          </a:p>
        </p:txBody>
      </p:sp>
    </p:spTree>
    <p:extLst>
      <p:ext uri="{BB962C8B-B14F-4D97-AF65-F5344CB8AC3E}">
        <p14:creationId xmlns:p14="http://schemas.microsoft.com/office/powerpoint/2010/main" val="119753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75722-465B-84B2-B490-76376A44AC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3E96E8-226F-76AE-F907-A86C529B6B7D}"/>
              </a:ext>
            </a:extLst>
          </p:cNvPr>
          <p:cNvSpPr>
            <a:spLocks noGrp="1"/>
          </p:cNvSpPr>
          <p:nvPr>
            <p:ph type="dt" sz="half" idx="10"/>
          </p:nvPr>
        </p:nvSpPr>
        <p:spPr/>
        <p:txBody>
          <a:bodyPr/>
          <a:lstStyle/>
          <a:p>
            <a:fld id="{36622414-AA68-4BC3-8C7E-E3B8A12F5EC8}" type="datetimeFigureOut">
              <a:rPr lang="en-US" smtClean="0"/>
              <a:t>2/26/2025</a:t>
            </a:fld>
            <a:endParaRPr lang="en-US"/>
          </a:p>
        </p:txBody>
      </p:sp>
      <p:sp>
        <p:nvSpPr>
          <p:cNvPr id="4" name="Footer Placeholder 3">
            <a:extLst>
              <a:ext uri="{FF2B5EF4-FFF2-40B4-BE49-F238E27FC236}">
                <a16:creationId xmlns:a16="http://schemas.microsoft.com/office/drawing/2014/main" id="{8BF1A951-DBD4-0470-684D-C19782D82C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832176-6DE0-9D40-C5AF-82A464C1E0F2}"/>
              </a:ext>
            </a:extLst>
          </p:cNvPr>
          <p:cNvSpPr>
            <a:spLocks noGrp="1"/>
          </p:cNvSpPr>
          <p:nvPr>
            <p:ph type="sldNum" sz="quarter" idx="12"/>
          </p:nvPr>
        </p:nvSpPr>
        <p:spPr/>
        <p:txBody>
          <a:bodyPr/>
          <a:lstStyle/>
          <a:p>
            <a:fld id="{01A481CE-CBB4-4112-A962-CBF26CA547F4}" type="slidenum">
              <a:rPr lang="en-US" smtClean="0"/>
              <a:t>‹#›</a:t>
            </a:fld>
            <a:endParaRPr lang="en-US"/>
          </a:p>
        </p:txBody>
      </p:sp>
    </p:spTree>
    <p:extLst>
      <p:ext uri="{BB962C8B-B14F-4D97-AF65-F5344CB8AC3E}">
        <p14:creationId xmlns:p14="http://schemas.microsoft.com/office/powerpoint/2010/main" val="2643563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57C61B-47A6-9592-44D8-B0C1DD617228}"/>
              </a:ext>
            </a:extLst>
          </p:cNvPr>
          <p:cNvSpPr>
            <a:spLocks noGrp="1"/>
          </p:cNvSpPr>
          <p:nvPr>
            <p:ph type="dt" sz="half" idx="10"/>
          </p:nvPr>
        </p:nvSpPr>
        <p:spPr/>
        <p:txBody>
          <a:bodyPr/>
          <a:lstStyle/>
          <a:p>
            <a:fld id="{36622414-AA68-4BC3-8C7E-E3B8A12F5EC8}" type="datetimeFigureOut">
              <a:rPr lang="en-US" smtClean="0"/>
              <a:t>2/26/2025</a:t>
            </a:fld>
            <a:endParaRPr lang="en-US"/>
          </a:p>
        </p:txBody>
      </p:sp>
      <p:sp>
        <p:nvSpPr>
          <p:cNvPr id="3" name="Footer Placeholder 2">
            <a:extLst>
              <a:ext uri="{FF2B5EF4-FFF2-40B4-BE49-F238E27FC236}">
                <a16:creationId xmlns:a16="http://schemas.microsoft.com/office/drawing/2014/main" id="{8C806E9C-AA20-C935-EF81-39486ADFF1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D4C826-4FE7-E946-67D9-3C614DAD5FB7}"/>
              </a:ext>
            </a:extLst>
          </p:cNvPr>
          <p:cNvSpPr>
            <a:spLocks noGrp="1"/>
          </p:cNvSpPr>
          <p:nvPr>
            <p:ph type="sldNum" sz="quarter" idx="12"/>
          </p:nvPr>
        </p:nvSpPr>
        <p:spPr/>
        <p:txBody>
          <a:bodyPr/>
          <a:lstStyle/>
          <a:p>
            <a:fld id="{01A481CE-CBB4-4112-A962-CBF26CA547F4}" type="slidenum">
              <a:rPr lang="en-US" smtClean="0"/>
              <a:t>‹#›</a:t>
            </a:fld>
            <a:endParaRPr lang="en-US"/>
          </a:p>
        </p:txBody>
      </p:sp>
    </p:spTree>
    <p:extLst>
      <p:ext uri="{BB962C8B-B14F-4D97-AF65-F5344CB8AC3E}">
        <p14:creationId xmlns:p14="http://schemas.microsoft.com/office/powerpoint/2010/main" val="2584110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E204F-7FC6-4971-DF8A-4B7E88B17E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F39AB8-1898-7273-92F8-6D81E9554C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24BA6E-31E0-C834-2F0B-848EB5E529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9711FB-1CBD-A14E-7DE3-2A73AD2EA184}"/>
              </a:ext>
            </a:extLst>
          </p:cNvPr>
          <p:cNvSpPr>
            <a:spLocks noGrp="1"/>
          </p:cNvSpPr>
          <p:nvPr>
            <p:ph type="dt" sz="half" idx="10"/>
          </p:nvPr>
        </p:nvSpPr>
        <p:spPr/>
        <p:txBody>
          <a:bodyPr/>
          <a:lstStyle/>
          <a:p>
            <a:fld id="{36622414-AA68-4BC3-8C7E-E3B8A12F5EC8}" type="datetimeFigureOut">
              <a:rPr lang="en-US" smtClean="0"/>
              <a:t>2/26/2025</a:t>
            </a:fld>
            <a:endParaRPr lang="en-US"/>
          </a:p>
        </p:txBody>
      </p:sp>
      <p:sp>
        <p:nvSpPr>
          <p:cNvPr id="6" name="Footer Placeholder 5">
            <a:extLst>
              <a:ext uri="{FF2B5EF4-FFF2-40B4-BE49-F238E27FC236}">
                <a16:creationId xmlns:a16="http://schemas.microsoft.com/office/drawing/2014/main" id="{E1D4B360-245B-74D3-654C-174EF48F4F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8F8753-6776-5835-6490-416E452C995B}"/>
              </a:ext>
            </a:extLst>
          </p:cNvPr>
          <p:cNvSpPr>
            <a:spLocks noGrp="1"/>
          </p:cNvSpPr>
          <p:nvPr>
            <p:ph type="sldNum" sz="quarter" idx="12"/>
          </p:nvPr>
        </p:nvSpPr>
        <p:spPr/>
        <p:txBody>
          <a:bodyPr/>
          <a:lstStyle/>
          <a:p>
            <a:fld id="{01A481CE-CBB4-4112-A962-CBF26CA547F4}" type="slidenum">
              <a:rPr lang="en-US" smtClean="0"/>
              <a:t>‹#›</a:t>
            </a:fld>
            <a:endParaRPr lang="en-US"/>
          </a:p>
        </p:txBody>
      </p:sp>
    </p:spTree>
    <p:extLst>
      <p:ext uri="{BB962C8B-B14F-4D97-AF65-F5344CB8AC3E}">
        <p14:creationId xmlns:p14="http://schemas.microsoft.com/office/powerpoint/2010/main" val="3477562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EF000-C4F6-188C-1BAD-7657A512B3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ECB733-280D-A32B-357A-AECBA21F21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989E0E-FE6D-E160-C6F2-2CC98B1543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F76B04-474A-5ACE-C4E5-7DD6B24E06CC}"/>
              </a:ext>
            </a:extLst>
          </p:cNvPr>
          <p:cNvSpPr>
            <a:spLocks noGrp="1"/>
          </p:cNvSpPr>
          <p:nvPr>
            <p:ph type="dt" sz="half" idx="10"/>
          </p:nvPr>
        </p:nvSpPr>
        <p:spPr/>
        <p:txBody>
          <a:bodyPr/>
          <a:lstStyle/>
          <a:p>
            <a:fld id="{36622414-AA68-4BC3-8C7E-E3B8A12F5EC8}" type="datetimeFigureOut">
              <a:rPr lang="en-US" smtClean="0"/>
              <a:t>2/26/2025</a:t>
            </a:fld>
            <a:endParaRPr lang="en-US"/>
          </a:p>
        </p:txBody>
      </p:sp>
      <p:sp>
        <p:nvSpPr>
          <p:cNvPr id="6" name="Footer Placeholder 5">
            <a:extLst>
              <a:ext uri="{FF2B5EF4-FFF2-40B4-BE49-F238E27FC236}">
                <a16:creationId xmlns:a16="http://schemas.microsoft.com/office/drawing/2014/main" id="{31E978A3-266C-20CA-672F-FE1F4B7F98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306EB2-97F2-DE8C-6BAF-62A6A62C0A61}"/>
              </a:ext>
            </a:extLst>
          </p:cNvPr>
          <p:cNvSpPr>
            <a:spLocks noGrp="1"/>
          </p:cNvSpPr>
          <p:nvPr>
            <p:ph type="sldNum" sz="quarter" idx="12"/>
          </p:nvPr>
        </p:nvSpPr>
        <p:spPr/>
        <p:txBody>
          <a:bodyPr/>
          <a:lstStyle/>
          <a:p>
            <a:fld id="{01A481CE-CBB4-4112-A962-CBF26CA547F4}" type="slidenum">
              <a:rPr lang="en-US" smtClean="0"/>
              <a:t>‹#›</a:t>
            </a:fld>
            <a:endParaRPr lang="en-US"/>
          </a:p>
        </p:txBody>
      </p:sp>
    </p:spTree>
    <p:extLst>
      <p:ext uri="{BB962C8B-B14F-4D97-AF65-F5344CB8AC3E}">
        <p14:creationId xmlns:p14="http://schemas.microsoft.com/office/powerpoint/2010/main" val="3002515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AB1EDF-6074-1BB6-633E-9CC5CF5A08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761938-9F6D-628C-3707-234303259C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545A27-0ECA-BBA5-1BC3-4552A2DD09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6622414-AA68-4BC3-8C7E-E3B8A12F5EC8}" type="datetimeFigureOut">
              <a:rPr lang="en-US" smtClean="0"/>
              <a:t>2/26/2025</a:t>
            </a:fld>
            <a:endParaRPr lang="en-US"/>
          </a:p>
        </p:txBody>
      </p:sp>
      <p:sp>
        <p:nvSpPr>
          <p:cNvPr id="5" name="Footer Placeholder 4">
            <a:extLst>
              <a:ext uri="{FF2B5EF4-FFF2-40B4-BE49-F238E27FC236}">
                <a16:creationId xmlns:a16="http://schemas.microsoft.com/office/drawing/2014/main" id="{0E81E902-0DBD-2C2B-5C7D-2EE1A7CE98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F8F4042-03B9-CDB0-AE96-9C6B0EB32A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1A481CE-CBB4-4112-A962-CBF26CA547F4}" type="slidenum">
              <a:rPr lang="en-US" smtClean="0"/>
              <a:t>‹#›</a:t>
            </a:fld>
            <a:endParaRPr lang="en-US"/>
          </a:p>
        </p:txBody>
      </p:sp>
    </p:spTree>
    <p:extLst>
      <p:ext uri="{BB962C8B-B14F-4D97-AF65-F5344CB8AC3E}">
        <p14:creationId xmlns:p14="http://schemas.microsoft.com/office/powerpoint/2010/main" val="3036987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07" y="5242569"/>
            <a:ext cx="2777382" cy="725911"/>
          </a:xfrm>
          <a:prstGeom prst="rect">
            <a:avLst/>
          </a:prstGeom>
        </p:spPr>
      </p:pic>
      <p:sp>
        <p:nvSpPr>
          <p:cNvPr id="4" name="Title 1">
            <a:extLst>
              <a:ext uri="{FF2B5EF4-FFF2-40B4-BE49-F238E27FC236}">
                <a16:creationId xmlns:a16="http://schemas.microsoft.com/office/drawing/2014/main" id="{18940082-C8B5-0EEC-137B-3AFB78BF4273}"/>
              </a:ext>
            </a:extLst>
          </p:cNvPr>
          <p:cNvSpPr txBox="1">
            <a:spLocks/>
          </p:cNvSpPr>
          <p:nvPr/>
        </p:nvSpPr>
        <p:spPr>
          <a:xfrm>
            <a:off x="1136364" y="379900"/>
            <a:ext cx="10653573" cy="10675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000" dirty="0"/>
          </a:p>
        </p:txBody>
      </p:sp>
      <p:sp>
        <p:nvSpPr>
          <p:cNvPr id="16" name="TextBox 15">
            <a:extLst>
              <a:ext uri="{FF2B5EF4-FFF2-40B4-BE49-F238E27FC236}">
                <a16:creationId xmlns:a16="http://schemas.microsoft.com/office/drawing/2014/main" id="{1D936B4E-8E2D-213A-C6FE-D7C7A9AC40C9}"/>
              </a:ext>
            </a:extLst>
          </p:cNvPr>
          <p:cNvSpPr txBox="1"/>
          <p:nvPr/>
        </p:nvSpPr>
        <p:spPr>
          <a:xfrm>
            <a:off x="1" y="6304002"/>
            <a:ext cx="12192000" cy="553998"/>
          </a:xfrm>
          <a:prstGeom prst="rect">
            <a:avLst/>
          </a:prstGeom>
          <a:noFill/>
        </p:spPr>
        <p:txBody>
          <a:bodyPr wrap="square" rtlCol="0">
            <a:spAutoFit/>
          </a:bodyPr>
          <a:lstStyle/>
          <a:p>
            <a:r>
              <a:rPr lang="en-US" sz="1000" i="1" dirty="0">
                <a:latin typeface="Crimson Pro" pitchFamily="2" charset="0"/>
              </a:rPr>
              <a:t>The opinions expressed herein are my own and do not necessarily represent the opinions of the Board of Regents of the Universities of Wisconsin, the Wisconsin Realtors </a:t>
            </a:r>
            <a:r>
              <a:rPr lang="en-US" sz="1000" i="1">
                <a:latin typeface="Crimson Pro" pitchFamily="2" charset="0"/>
              </a:rPr>
              <a:t>Association, WHEDA </a:t>
            </a:r>
            <a:r>
              <a:rPr lang="en-US" sz="1000" i="1" dirty="0">
                <a:latin typeface="Crimson Pro" pitchFamily="2" charset="0"/>
              </a:rPr>
              <a:t>or any city, county, or state agency. Permission is given to all to distribute and freely use the information and graphics presented herein, provided no fee is charged and proper attribution is given. The information presented is from publicly available data sources, but no representation or warranty is offered as to accuracy or timeliness. This presentation is for informational purposes only and does not constitute any tax, legal, or financial advice. </a:t>
            </a:r>
          </a:p>
        </p:txBody>
      </p:sp>
      <p:sp>
        <p:nvSpPr>
          <p:cNvPr id="5" name="TextBox 4">
            <a:extLst>
              <a:ext uri="{FF2B5EF4-FFF2-40B4-BE49-F238E27FC236}">
                <a16:creationId xmlns:a16="http://schemas.microsoft.com/office/drawing/2014/main" id="{BAFB5819-C5A7-616B-A169-6CED57A5B1D8}"/>
              </a:ext>
            </a:extLst>
          </p:cNvPr>
          <p:cNvSpPr txBox="1"/>
          <p:nvPr/>
        </p:nvSpPr>
        <p:spPr>
          <a:xfrm>
            <a:off x="1948408" y="1091978"/>
            <a:ext cx="7993339" cy="646331"/>
          </a:xfrm>
          <a:prstGeom prst="rect">
            <a:avLst/>
          </a:prstGeom>
          <a:noFill/>
        </p:spPr>
        <p:txBody>
          <a:bodyPr wrap="square" rtlCol="0">
            <a:spAutoFit/>
          </a:bodyPr>
          <a:lstStyle/>
          <a:p>
            <a:pPr algn="ctr"/>
            <a:r>
              <a:rPr lang="en-US" sz="3600" dirty="0"/>
              <a:t>Housing Presentation</a:t>
            </a:r>
          </a:p>
        </p:txBody>
      </p:sp>
      <p:sp>
        <p:nvSpPr>
          <p:cNvPr id="11" name="Subtitle 2">
            <a:extLst>
              <a:ext uri="{FF2B5EF4-FFF2-40B4-BE49-F238E27FC236}">
                <a16:creationId xmlns:a16="http://schemas.microsoft.com/office/drawing/2014/main" id="{242E272A-3F1D-FEF5-6D40-3423ED8836F8}"/>
              </a:ext>
            </a:extLst>
          </p:cNvPr>
          <p:cNvSpPr>
            <a:spLocks noGrp="1"/>
          </p:cNvSpPr>
          <p:nvPr>
            <p:ph type="subTitle" idx="1"/>
          </p:nvPr>
        </p:nvSpPr>
        <p:spPr>
          <a:xfrm>
            <a:off x="324740" y="5793143"/>
            <a:ext cx="1985909" cy="419041"/>
          </a:xfrm>
        </p:spPr>
        <p:txBody>
          <a:bodyPr>
            <a:normAutofit/>
          </a:bodyPr>
          <a:lstStyle/>
          <a:p>
            <a:pPr>
              <a:lnSpc>
                <a:spcPct val="120000"/>
              </a:lnSpc>
            </a:pPr>
            <a:r>
              <a:rPr lang="en-US" sz="1800" dirty="0"/>
              <a:t> </a:t>
            </a:r>
            <a:r>
              <a:rPr lang="en-US" sz="1600" dirty="0">
                <a:latin typeface="Crimson Pro" pitchFamily="2" charset="0"/>
                <a:ea typeface="Ebrima" panose="02000000000000000000" pitchFamily="2" charset="0"/>
                <a:cs typeface="Ebrima" panose="02000000000000000000" pitchFamily="2" charset="0"/>
              </a:rPr>
              <a:t>Prof. Kurt Paulsen</a:t>
            </a:r>
            <a:endParaRPr lang="en-US" sz="1800" dirty="0">
              <a:latin typeface="Crimson Pro" pitchFamily="2" charset="0"/>
              <a:ea typeface="Ebrima" panose="02000000000000000000" pitchFamily="2" charset="0"/>
              <a:cs typeface="Ebrima" panose="02000000000000000000" pitchFamily="2" charset="0"/>
            </a:endParaRPr>
          </a:p>
        </p:txBody>
      </p:sp>
      <p:sp>
        <p:nvSpPr>
          <p:cNvPr id="2" name="TextBox 1">
            <a:extLst>
              <a:ext uri="{FF2B5EF4-FFF2-40B4-BE49-F238E27FC236}">
                <a16:creationId xmlns:a16="http://schemas.microsoft.com/office/drawing/2014/main" id="{21C84776-EB92-9B7D-E870-6109A82CC30D}"/>
              </a:ext>
            </a:extLst>
          </p:cNvPr>
          <p:cNvSpPr txBox="1"/>
          <p:nvPr/>
        </p:nvSpPr>
        <p:spPr>
          <a:xfrm>
            <a:off x="3810455" y="2629224"/>
            <a:ext cx="5305389" cy="830997"/>
          </a:xfrm>
          <a:prstGeom prst="rect">
            <a:avLst/>
          </a:prstGeom>
          <a:noFill/>
        </p:spPr>
        <p:txBody>
          <a:bodyPr wrap="square" rtlCol="0">
            <a:spAutoFit/>
          </a:bodyPr>
          <a:lstStyle/>
          <a:p>
            <a:r>
              <a:rPr lang="en-US" sz="2400" dirty="0"/>
              <a:t>City of Whitewater – City Council</a:t>
            </a:r>
          </a:p>
          <a:p>
            <a:r>
              <a:rPr lang="en-US" sz="2400" dirty="0"/>
              <a:t>March 4, 2025</a:t>
            </a:r>
          </a:p>
        </p:txBody>
      </p:sp>
    </p:spTree>
    <p:extLst>
      <p:ext uri="{BB962C8B-B14F-4D97-AF65-F5344CB8AC3E}">
        <p14:creationId xmlns:p14="http://schemas.microsoft.com/office/powerpoint/2010/main" val="4122965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D2F48D-3AE3-611C-951A-DA0C7E2C0201}"/>
              </a:ext>
            </a:extLst>
          </p:cNvPr>
          <p:cNvSpPr txBox="1"/>
          <p:nvPr/>
        </p:nvSpPr>
        <p:spPr>
          <a:xfrm>
            <a:off x="940039" y="329014"/>
            <a:ext cx="109471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Construction Employment in Wisconsin finally exceeds 2005 peak</a:t>
            </a:r>
          </a:p>
        </p:txBody>
      </p:sp>
      <p:pic>
        <p:nvPicPr>
          <p:cNvPr id="5" name="Picture 4" descr="A graph showing a line&#10;&#10;AI-generated content may be incorrect.">
            <a:extLst>
              <a:ext uri="{FF2B5EF4-FFF2-40B4-BE49-F238E27FC236}">
                <a16:creationId xmlns:a16="http://schemas.microsoft.com/office/drawing/2014/main" id="{950AA7A3-D60B-E53D-0F23-FCC7B93D79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09254"/>
            <a:ext cx="12192000" cy="4239491"/>
          </a:xfrm>
          <a:prstGeom prst="rect">
            <a:avLst/>
          </a:prstGeom>
        </p:spPr>
      </p:pic>
    </p:spTree>
    <p:extLst>
      <p:ext uri="{BB962C8B-B14F-4D97-AF65-F5344CB8AC3E}">
        <p14:creationId xmlns:p14="http://schemas.microsoft.com/office/powerpoint/2010/main" val="3742961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A78453-9E29-F9A1-622F-B7E0D3B9A177}"/>
              </a:ext>
            </a:extLst>
          </p:cNvPr>
          <p:cNvPicPr>
            <a:picLocks noChangeAspect="1"/>
          </p:cNvPicPr>
          <p:nvPr/>
        </p:nvPicPr>
        <p:blipFill>
          <a:blip r:embed="rId2"/>
          <a:stretch>
            <a:fillRect/>
          </a:stretch>
        </p:blipFill>
        <p:spPr>
          <a:xfrm>
            <a:off x="88967" y="165225"/>
            <a:ext cx="12014066" cy="6527549"/>
          </a:xfrm>
          <a:prstGeom prst="rect">
            <a:avLst/>
          </a:prstGeom>
        </p:spPr>
      </p:pic>
    </p:spTree>
    <p:extLst>
      <p:ext uri="{BB962C8B-B14F-4D97-AF65-F5344CB8AC3E}">
        <p14:creationId xmlns:p14="http://schemas.microsoft.com/office/powerpoint/2010/main" val="1607433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EAB58D-3A8B-47F1-8677-C2D2B2D46ABC}"/>
              </a:ext>
            </a:extLst>
          </p:cNvPr>
          <p:cNvSpPr txBox="1"/>
          <p:nvPr/>
        </p:nvSpPr>
        <p:spPr>
          <a:xfrm>
            <a:off x="1669576" y="94357"/>
            <a:ext cx="8655524"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Single-family Construction Costs up </a:t>
            </a:r>
            <a:r>
              <a:rPr lang="en-US" sz="3200" b="1" dirty="0">
                <a:solidFill>
                  <a:prstClr val="black"/>
                </a:solidFill>
                <a:latin typeface="Calibri" panose="020F0502020204030204"/>
              </a:rPr>
              <a:t>41</a:t>
            </a: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.5</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percent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(Jan. 2020 to Jan. 2025)</a:t>
            </a:r>
          </a:p>
        </p:txBody>
      </p:sp>
      <p:pic>
        <p:nvPicPr>
          <p:cNvPr id="3" name="Picture 2" descr="A graph showing a line&#10;&#10;AI-generated content may be incorrect.">
            <a:extLst>
              <a:ext uri="{FF2B5EF4-FFF2-40B4-BE49-F238E27FC236}">
                <a16:creationId xmlns:a16="http://schemas.microsoft.com/office/drawing/2014/main" id="{F4008F12-BE0F-395F-2B9E-082066D8CC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80722"/>
            <a:ext cx="12192000" cy="4294909"/>
          </a:xfrm>
          <a:prstGeom prst="rect">
            <a:avLst/>
          </a:prstGeom>
        </p:spPr>
      </p:pic>
    </p:spTree>
    <p:extLst>
      <p:ext uri="{BB962C8B-B14F-4D97-AF65-F5344CB8AC3E}">
        <p14:creationId xmlns:p14="http://schemas.microsoft.com/office/powerpoint/2010/main" val="650946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8807A1-9CDE-4C69-A602-71ADD1517FBF}"/>
              </a:ext>
            </a:extLst>
          </p:cNvPr>
          <p:cNvSpPr txBox="1"/>
          <p:nvPr/>
        </p:nvSpPr>
        <p:spPr>
          <a:xfrm>
            <a:off x="1771979" y="63870"/>
            <a:ext cx="894364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Multifamily Construction Costs Up </a:t>
            </a: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41.8</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percent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(Jan. 2020- Jan. 2025) </a:t>
            </a:r>
          </a:p>
        </p:txBody>
      </p:sp>
      <p:pic>
        <p:nvPicPr>
          <p:cNvPr id="3" name="Picture 2" descr="A graph with a line going up&#10;&#10;AI-generated content may be incorrect.">
            <a:extLst>
              <a:ext uri="{FF2B5EF4-FFF2-40B4-BE49-F238E27FC236}">
                <a16:creationId xmlns:a16="http://schemas.microsoft.com/office/drawing/2014/main" id="{997DC78C-2076-F5C1-92A6-A89F355D4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12545"/>
            <a:ext cx="12192000" cy="4156364"/>
          </a:xfrm>
          <a:prstGeom prst="rect">
            <a:avLst/>
          </a:prstGeom>
        </p:spPr>
      </p:pic>
    </p:spTree>
    <p:extLst>
      <p:ext uri="{BB962C8B-B14F-4D97-AF65-F5344CB8AC3E}">
        <p14:creationId xmlns:p14="http://schemas.microsoft.com/office/powerpoint/2010/main" val="4080371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2BCB51-813C-44D9-8F6B-209C40CF9F07}"/>
              </a:ext>
            </a:extLst>
          </p:cNvPr>
          <p:cNvSpPr txBox="1"/>
          <p:nvPr/>
        </p:nvSpPr>
        <p:spPr>
          <a:xfrm>
            <a:off x="887767" y="0"/>
            <a:ext cx="1069759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Housing Affordability Declined in Every Wisconsin Region </a:t>
            </a:r>
          </a:p>
        </p:txBody>
      </p:sp>
      <p:pic>
        <p:nvPicPr>
          <p:cNvPr id="3" name="Picture 2">
            <a:extLst>
              <a:ext uri="{FF2B5EF4-FFF2-40B4-BE49-F238E27FC236}">
                <a16:creationId xmlns:a16="http://schemas.microsoft.com/office/drawing/2014/main" id="{781D736A-D179-E9C1-DDED-B1A17820D386}"/>
              </a:ext>
            </a:extLst>
          </p:cNvPr>
          <p:cNvPicPr>
            <a:picLocks noChangeAspect="1"/>
          </p:cNvPicPr>
          <p:nvPr/>
        </p:nvPicPr>
        <p:blipFill>
          <a:blip r:embed="rId2"/>
          <a:stretch>
            <a:fillRect/>
          </a:stretch>
        </p:blipFill>
        <p:spPr>
          <a:xfrm>
            <a:off x="497658" y="728246"/>
            <a:ext cx="10572797" cy="6129754"/>
          </a:xfrm>
          <a:prstGeom prst="rect">
            <a:avLst/>
          </a:prstGeom>
        </p:spPr>
      </p:pic>
    </p:spTree>
    <p:extLst>
      <p:ext uri="{BB962C8B-B14F-4D97-AF65-F5344CB8AC3E}">
        <p14:creationId xmlns:p14="http://schemas.microsoft.com/office/powerpoint/2010/main" val="1075674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C6CF06-8902-B605-C382-C49D621DA4F0}"/>
              </a:ext>
            </a:extLst>
          </p:cNvPr>
          <p:cNvPicPr>
            <a:picLocks noChangeAspect="1"/>
          </p:cNvPicPr>
          <p:nvPr/>
        </p:nvPicPr>
        <p:blipFill>
          <a:blip r:embed="rId2"/>
          <a:stretch>
            <a:fillRect/>
          </a:stretch>
        </p:blipFill>
        <p:spPr>
          <a:xfrm>
            <a:off x="1475715" y="72556"/>
            <a:ext cx="9234535" cy="6708504"/>
          </a:xfrm>
          <a:prstGeom prst="rect">
            <a:avLst/>
          </a:prstGeom>
        </p:spPr>
      </p:pic>
    </p:spTree>
    <p:extLst>
      <p:ext uri="{BB962C8B-B14F-4D97-AF65-F5344CB8AC3E}">
        <p14:creationId xmlns:p14="http://schemas.microsoft.com/office/powerpoint/2010/main" val="1381775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A4D12-931D-ADBB-1630-2B0ACA6B598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4CC987C-9BA8-8CBA-C648-CD0054708B26}"/>
              </a:ext>
            </a:extLst>
          </p:cNvPr>
          <p:cNvPicPr>
            <a:picLocks noChangeAspect="1"/>
          </p:cNvPicPr>
          <p:nvPr/>
        </p:nvPicPr>
        <p:blipFill>
          <a:blip r:embed="rId2"/>
          <a:stretch>
            <a:fillRect/>
          </a:stretch>
        </p:blipFill>
        <p:spPr>
          <a:xfrm>
            <a:off x="740227" y="0"/>
            <a:ext cx="9444076" cy="6858000"/>
          </a:xfrm>
          <a:prstGeom prst="rect">
            <a:avLst/>
          </a:prstGeom>
        </p:spPr>
      </p:pic>
    </p:spTree>
    <p:extLst>
      <p:ext uri="{BB962C8B-B14F-4D97-AF65-F5344CB8AC3E}">
        <p14:creationId xmlns:p14="http://schemas.microsoft.com/office/powerpoint/2010/main" val="654399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CBA79-F800-21E0-8631-8F81F321CE3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0BD41A3-A924-40C9-B1C9-3D6FD44BC1DD}"/>
              </a:ext>
            </a:extLst>
          </p:cNvPr>
          <p:cNvPicPr>
            <a:picLocks noChangeAspect="1"/>
          </p:cNvPicPr>
          <p:nvPr/>
        </p:nvPicPr>
        <p:blipFill>
          <a:blip r:embed="rId2"/>
          <a:stretch>
            <a:fillRect/>
          </a:stretch>
        </p:blipFill>
        <p:spPr>
          <a:xfrm>
            <a:off x="803601" y="0"/>
            <a:ext cx="9444076" cy="6858000"/>
          </a:xfrm>
          <a:prstGeom prst="rect">
            <a:avLst/>
          </a:prstGeom>
        </p:spPr>
      </p:pic>
    </p:spTree>
    <p:extLst>
      <p:ext uri="{BB962C8B-B14F-4D97-AF65-F5344CB8AC3E}">
        <p14:creationId xmlns:p14="http://schemas.microsoft.com/office/powerpoint/2010/main" val="4011103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7DF75C-98FE-82A1-758E-118885136AEE}"/>
              </a:ext>
            </a:extLst>
          </p:cNvPr>
          <p:cNvSpPr>
            <a:spLocks noGrp="1"/>
          </p:cNvSpPr>
          <p:nvPr>
            <p:ph type="title"/>
          </p:nvPr>
        </p:nvSpPr>
        <p:spPr>
          <a:xfrm>
            <a:off x="1676400" y="18255"/>
            <a:ext cx="10515600" cy="1064985"/>
          </a:xfrm>
        </p:spPr>
        <p:txBody>
          <a:bodyPr/>
          <a:lstStyle/>
          <a:p>
            <a:pPr algn="r"/>
            <a:r>
              <a:rPr lang="en-US" dirty="0"/>
              <a:t>TIF and Multifamily Housing </a:t>
            </a:r>
          </a:p>
        </p:txBody>
      </p:sp>
      <p:sp>
        <p:nvSpPr>
          <p:cNvPr id="6" name="Content Placeholder 5">
            <a:extLst>
              <a:ext uri="{FF2B5EF4-FFF2-40B4-BE49-F238E27FC236}">
                <a16:creationId xmlns:a16="http://schemas.microsoft.com/office/drawing/2014/main" id="{C32441D5-58F5-2AF6-A858-275E1B46A45E}"/>
              </a:ext>
            </a:extLst>
          </p:cNvPr>
          <p:cNvSpPr>
            <a:spLocks noGrp="1"/>
          </p:cNvSpPr>
          <p:nvPr>
            <p:ph idx="1"/>
          </p:nvPr>
        </p:nvSpPr>
        <p:spPr>
          <a:xfrm>
            <a:off x="240671" y="838121"/>
            <a:ext cx="11393032" cy="5653214"/>
          </a:xfrm>
        </p:spPr>
        <p:txBody>
          <a:bodyPr>
            <a:normAutofit fontScale="92500"/>
          </a:bodyPr>
          <a:lstStyle/>
          <a:p>
            <a:r>
              <a:rPr lang="en-US" sz="2400" dirty="0"/>
              <a:t>Concept of “Break Even Rents” – The rents a property provider would need to be able to charge to cover debt service, operating costs (including reserves), and normal market investor returns. </a:t>
            </a:r>
          </a:p>
          <a:p>
            <a:r>
              <a:rPr lang="en-US" sz="2400" dirty="0"/>
              <a:t>Or, think of it as: land costs + hard costs + finance costs +soft costs + investor return. </a:t>
            </a:r>
          </a:p>
          <a:p>
            <a:r>
              <a:rPr lang="en-US" sz="2400" dirty="0"/>
              <a:t>The “Elasticity of Break Even Rent” relative to construction costs is about 1.  (Actually 1.02, but close enough to 1). Source: Ericksen, M. and Orlando, A. 2024. A cost decomposition of break-even rents for new multifamily development. Journal of Housing Economics 66 (2024) 102012. </a:t>
            </a:r>
          </a:p>
          <a:p>
            <a:r>
              <a:rPr lang="en-US" sz="2400" b="1" i="1" dirty="0"/>
              <a:t>In English: For every 1-percent increase in construction costs, there is a 1-percent increase in the break-even rents. Construction costs have skyrocketed. </a:t>
            </a:r>
            <a:endParaRPr lang="en-US" sz="2400" dirty="0"/>
          </a:p>
          <a:p>
            <a:r>
              <a:rPr lang="en-US" sz="2400" dirty="0"/>
              <a:t>In markets like Dane County/Madison where “break-even rents” are above or near current market rents, new market-rate multifamily housing can be constructed without the need for financial incentives.</a:t>
            </a:r>
          </a:p>
          <a:p>
            <a:r>
              <a:rPr lang="en-US" sz="2400" dirty="0"/>
              <a:t>In markets like Whitewater where “break-even rents” are way above current market rents, new multifamily housing cannot be constructed without the need for financial incentives.</a:t>
            </a:r>
            <a:endParaRPr lang="en-US" dirty="0"/>
          </a:p>
          <a:p>
            <a:endParaRPr lang="en-US" dirty="0"/>
          </a:p>
        </p:txBody>
      </p:sp>
    </p:spTree>
    <p:extLst>
      <p:ext uri="{BB962C8B-B14F-4D97-AF65-F5344CB8AC3E}">
        <p14:creationId xmlns:p14="http://schemas.microsoft.com/office/powerpoint/2010/main" val="2930501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AC376-037C-9920-CCC8-D3C16F8C1F5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D6CA86F-7AFB-0E0A-5515-21FC3486115E}"/>
              </a:ext>
            </a:extLst>
          </p:cNvPr>
          <p:cNvSpPr>
            <a:spLocks noGrp="1"/>
          </p:cNvSpPr>
          <p:nvPr>
            <p:ph type="title"/>
          </p:nvPr>
        </p:nvSpPr>
        <p:spPr>
          <a:xfrm>
            <a:off x="1676400" y="18255"/>
            <a:ext cx="10515600" cy="1064985"/>
          </a:xfrm>
        </p:spPr>
        <p:txBody>
          <a:bodyPr/>
          <a:lstStyle/>
          <a:p>
            <a:pPr algn="r"/>
            <a:r>
              <a:rPr lang="en-US" dirty="0"/>
              <a:t>TIF and Multifamily Housing </a:t>
            </a:r>
          </a:p>
        </p:txBody>
      </p:sp>
      <p:sp>
        <p:nvSpPr>
          <p:cNvPr id="6" name="Content Placeholder 5">
            <a:extLst>
              <a:ext uri="{FF2B5EF4-FFF2-40B4-BE49-F238E27FC236}">
                <a16:creationId xmlns:a16="http://schemas.microsoft.com/office/drawing/2014/main" id="{84D68CFA-8718-89E9-7571-2DDF9DBAF4A1}"/>
              </a:ext>
            </a:extLst>
          </p:cNvPr>
          <p:cNvSpPr>
            <a:spLocks noGrp="1"/>
          </p:cNvSpPr>
          <p:nvPr>
            <p:ph idx="1"/>
          </p:nvPr>
        </p:nvSpPr>
        <p:spPr>
          <a:xfrm>
            <a:off x="249724" y="996409"/>
            <a:ext cx="11393032" cy="5843336"/>
          </a:xfrm>
        </p:spPr>
        <p:txBody>
          <a:bodyPr>
            <a:normAutofit fontScale="92500" lnSpcReduction="10000"/>
          </a:bodyPr>
          <a:lstStyle/>
          <a:p>
            <a:r>
              <a:rPr lang="en-US" dirty="0"/>
              <a:t>I examined the most recent proposed low-rise, wood-frame multifamily construction in Whitewater based on summary sheet from Ehlers. Total cost per unit is $249k. Break down is hard costs (always the biggest portion of any multifamily project) of $220k per unit, land costs about $4k per unit, soft costs about $25k per unit. </a:t>
            </a:r>
          </a:p>
          <a:p>
            <a:r>
              <a:rPr lang="en-US" dirty="0"/>
              <a:t>Compare to most recent proposed low-rise, wood-frame multifamily construction in Madison/Dane County of anywhere from $330k-$380k per unit, depending on location and FF&amp;E, building amenities, etc. </a:t>
            </a:r>
          </a:p>
          <a:p>
            <a:r>
              <a:rPr lang="en-US" dirty="0"/>
              <a:t>The main differences: land costs per door in Dane County &gt; $40k. Most Madison/Dane County use structured parking, not surface parking (adds $50k +++ to a unit cost).</a:t>
            </a:r>
          </a:p>
          <a:p>
            <a:r>
              <a:rPr lang="en-US" dirty="0"/>
              <a:t>Basic take away: the hard costs of construction for equivalent units (same FFE, same parking) are the same in Madison and Whitewater (and everywhere else in the state).</a:t>
            </a:r>
          </a:p>
          <a:p>
            <a:r>
              <a:rPr lang="en-US" dirty="0"/>
              <a:t>Land costs alone are too small of a component to make a project go/no go.</a:t>
            </a:r>
          </a:p>
        </p:txBody>
      </p:sp>
    </p:spTree>
    <p:extLst>
      <p:ext uri="{BB962C8B-B14F-4D97-AF65-F5344CB8AC3E}">
        <p14:creationId xmlns:p14="http://schemas.microsoft.com/office/powerpoint/2010/main" val="900575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F58D81-EE0C-8F38-88DA-255DB4C51139}"/>
              </a:ext>
            </a:extLst>
          </p:cNvPr>
          <p:cNvPicPr>
            <a:picLocks noChangeAspect="1"/>
          </p:cNvPicPr>
          <p:nvPr/>
        </p:nvPicPr>
        <p:blipFill>
          <a:blip r:embed="rId2"/>
          <a:stretch>
            <a:fillRect/>
          </a:stretch>
        </p:blipFill>
        <p:spPr>
          <a:xfrm>
            <a:off x="177617" y="583642"/>
            <a:ext cx="11960701" cy="3686517"/>
          </a:xfrm>
          <a:prstGeom prst="rect">
            <a:avLst/>
          </a:prstGeom>
        </p:spPr>
      </p:pic>
      <p:sp>
        <p:nvSpPr>
          <p:cNvPr id="3" name="Title 1">
            <a:extLst>
              <a:ext uri="{FF2B5EF4-FFF2-40B4-BE49-F238E27FC236}">
                <a16:creationId xmlns:a16="http://schemas.microsoft.com/office/drawing/2014/main" id="{1204914D-E5B3-43E5-95F7-D2D05EE3B07C}"/>
              </a:ext>
            </a:extLst>
          </p:cNvPr>
          <p:cNvSpPr txBox="1">
            <a:spLocks/>
          </p:cNvSpPr>
          <p:nvPr/>
        </p:nvSpPr>
        <p:spPr>
          <a:xfrm>
            <a:off x="1031147" y="1"/>
            <a:ext cx="11160853" cy="10150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Light" panose="020F0302020204030204"/>
                <a:ea typeface="+mj-ea"/>
                <a:cs typeface="+mj-cs"/>
              </a:rPr>
              <a:t>Housing Demand: demographics and income/jobs</a:t>
            </a:r>
          </a:p>
        </p:txBody>
      </p:sp>
      <p:sp>
        <p:nvSpPr>
          <p:cNvPr id="2" name="TextBox 1">
            <a:extLst>
              <a:ext uri="{FF2B5EF4-FFF2-40B4-BE49-F238E27FC236}">
                <a16:creationId xmlns:a16="http://schemas.microsoft.com/office/drawing/2014/main" id="{E0130E6A-DC7D-450A-9025-1CF4E1537D9F}"/>
              </a:ext>
            </a:extLst>
          </p:cNvPr>
          <p:cNvSpPr txBox="1"/>
          <p:nvPr/>
        </p:nvSpPr>
        <p:spPr>
          <a:xfrm>
            <a:off x="115648" y="4371175"/>
            <a:ext cx="11960702" cy="20928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Key messages:</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Slower than national average growth in jobs, income, and population</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Households continue to grow faster than housing units;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Renter income growth suggests “displaced demand” – people who might otherwise have purchased homes if available/affordable</a:t>
            </a:r>
          </a:p>
        </p:txBody>
      </p:sp>
      <p:sp>
        <p:nvSpPr>
          <p:cNvPr id="7" name="Rectangle 6">
            <a:extLst>
              <a:ext uri="{FF2B5EF4-FFF2-40B4-BE49-F238E27FC236}">
                <a16:creationId xmlns:a16="http://schemas.microsoft.com/office/drawing/2014/main" id="{A6DEAAC4-98B9-4EE6-BBDE-38E22E2E7074}"/>
              </a:ext>
            </a:extLst>
          </p:cNvPr>
          <p:cNvSpPr/>
          <p:nvPr/>
        </p:nvSpPr>
        <p:spPr>
          <a:xfrm>
            <a:off x="11317140" y="1253125"/>
            <a:ext cx="776966" cy="1093863"/>
          </a:xfrm>
          <a:prstGeom prst="rect">
            <a:avLst/>
          </a:prstGeom>
          <a:solidFill>
            <a:schemeClr val="accent4">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9002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EB684-E84A-8EE3-A7EF-4C29957D5FC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A4747CF-DF23-2570-D8AA-66CFD4BE26FC}"/>
              </a:ext>
            </a:extLst>
          </p:cNvPr>
          <p:cNvSpPr>
            <a:spLocks noGrp="1"/>
          </p:cNvSpPr>
          <p:nvPr>
            <p:ph type="title"/>
          </p:nvPr>
        </p:nvSpPr>
        <p:spPr>
          <a:xfrm>
            <a:off x="1676400" y="18255"/>
            <a:ext cx="10515600" cy="1064985"/>
          </a:xfrm>
        </p:spPr>
        <p:txBody>
          <a:bodyPr/>
          <a:lstStyle/>
          <a:p>
            <a:pPr algn="r"/>
            <a:r>
              <a:rPr lang="en-US" dirty="0"/>
              <a:t>TIF and Multifamily Housing </a:t>
            </a:r>
          </a:p>
        </p:txBody>
      </p:sp>
      <p:sp>
        <p:nvSpPr>
          <p:cNvPr id="6" name="Content Placeholder 5">
            <a:extLst>
              <a:ext uri="{FF2B5EF4-FFF2-40B4-BE49-F238E27FC236}">
                <a16:creationId xmlns:a16="http://schemas.microsoft.com/office/drawing/2014/main" id="{62B8F898-62DA-0456-2423-6368F3EB7346}"/>
              </a:ext>
            </a:extLst>
          </p:cNvPr>
          <p:cNvSpPr>
            <a:spLocks noGrp="1"/>
          </p:cNvSpPr>
          <p:nvPr>
            <p:ph idx="1"/>
          </p:nvPr>
        </p:nvSpPr>
        <p:spPr>
          <a:xfrm>
            <a:off x="249724" y="996409"/>
            <a:ext cx="11393032" cy="5843336"/>
          </a:xfrm>
        </p:spPr>
        <p:txBody>
          <a:bodyPr>
            <a:normAutofit/>
          </a:bodyPr>
          <a:lstStyle/>
          <a:p>
            <a:r>
              <a:rPr lang="en-US" dirty="0"/>
              <a:t>Average rents per square foot in Whitewater are about $1 to $1.25 psf.  Rents in Madison are $2 to $2.50 psf.  (Downtown or new build is more than $3 </a:t>
            </a:r>
            <a:r>
              <a:rPr lang="en-US" dirty="0" err="1"/>
              <a:t>psf</a:t>
            </a:r>
            <a:r>
              <a:rPr lang="en-US" dirty="0"/>
              <a:t>!) </a:t>
            </a:r>
          </a:p>
          <a:p>
            <a:r>
              <a:rPr lang="en-US" dirty="0"/>
              <a:t>According to Zillow rent data, median 2-bedroom rent in Whitewater is $1,199.  Median 2-bedroom rent in Madison is $1,740.  </a:t>
            </a:r>
          </a:p>
          <a:p>
            <a:r>
              <a:rPr lang="en-US" dirty="0"/>
              <a:t>If it costs the same (absent land costs and parking structures) to build in Madison or Whitewater, the current market rent in Madison means new projects pencil out, while in Whitewater they don’t. The higher rent in Madison supports a larger loan amount, reducing the need for TIF to make market-rate projects move from no-go to go.  </a:t>
            </a:r>
          </a:p>
        </p:txBody>
      </p:sp>
    </p:spTree>
    <p:extLst>
      <p:ext uri="{BB962C8B-B14F-4D97-AF65-F5344CB8AC3E}">
        <p14:creationId xmlns:p14="http://schemas.microsoft.com/office/powerpoint/2010/main" val="1766156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DE56B-E05D-B5F8-2CE1-1AEAFC36C73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1C5BF92-EA71-D689-E66F-DA86D58F318D}"/>
              </a:ext>
            </a:extLst>
          </p:cNvPr>
          <p:cNvSpPr>
            <a:spLocks noGrp="1"/>
          </p:cNvSpPr>
          <p:nvPr>
            <p:ph type="title"/>
          </p:nvPr>
        </p:nvSpPr>
        <p:spPr>
          <a:xfrm>
            <a:off x="1676400" y="18255"/>
            <a:ext cx="10515600" cy="1064985"/>
          </a:xfrm>
        </p:spPr>
        <p:txBody>
          <a:bodyPr/>
          <a:lstStyle/>
          <a:p>
            <a:pPr algn="r"/>
            <a:r>
              <a:rPr lang="en-US" dirty="0"/>
              <a:t>TIF and Multifamily Housing </a:t>
            </a:r>
          </a:p>
        </p:txBody>
      </p:sp>
      <p:sp>
        <p:nvSpPr>
          <p:cNvPr id="6" name="Content Placeholder 5">
            <a:extLst>
              <a:ext uri="{FF2B5EF4-FFF2-40B4-BE49-F238E27FC236}">
                <a16:creationId xmlns:a16="http://schemas.microsoft.com/office/drawing/2014/main" id="{9C19B8EE-1A9A-C062-C0B6-988B7BB01F7C}"/>
              </a:ext>
            </a:extLst>
          </p:cNvPr>
          <p:cNvSpPr>
            <a:spLocks noGrp="1"/>
          </p:cNvSpPr>
          <p:nvPr>
            <p:ph idx="1"/>
          </p:nvPr>
        </p:nvSpPr>
        <p:spPr>
          <a:xfrm>
            <a:off x="249724" y="996409"/>
            <a:ext cx="11393032" cy="5843336"/>
          </a:xfrm>
        </p:spPr>
        <p:txBody>
          <a:bodyPr>
            <a:normAutofit/>
          </a:bodyPr>
          <a:lstStyle/>
          <a:p>
            <a:r>
              <a:rPr lang="en-US" dirty="0"/>
              <a:t>TIF in Wisconsin can be (and is) used for multifamily housing in 2 main situations:</a:t>
            </a:r>
          </a:p>
          <a:p>
            <a:pPr lvl="1"/>
            <a:r>
              <a:rPr lang="en-US" dirty="0"/>
              <a:t>In expensive markets, like Madison and MKE suburbs, TIF can serve as gap-financing for LIHTC (affordable) product</a:t>
            </a:r>
          </a:p>
          <a:p>
            <a:pPr lvl="1"/>
            <a:r>
              <a:rPr lang="en-US" dirty="0"/>
              <a:t>In smaller, less expensive markets, TIF is necessary to induce even market-rate development. </a:t>
            </a:r>
          </a:p>
          <a:p>
            <a:r>
              <a:rPr lang="en-US" dirty="0"/>
              <a:t>Reminder that TIF policies and plans at City level shape investment decisions, subject to Joint-Review Board approval at time of creation of TID and approval of project plan.</a:t>
            </a:r>
          </a:p>
          <a:p>
            <a:r>
              <a:rPr lang="en-US" dirty="0"/>
              <a:t>TIF for multifamily housing can be included in a project plan, and consistent with other city plans and policies (land use and comp plans). </a:t>
            </a:r>
          </a:p>
          <a:p>
            <a:r>
              <a:rPr lang="en-US" dirty="0"/>
              <a:t>Evaluation: but-for TIF, project not financially feasible (at normal market returns). </a:t>
            </a:r>
          </a:p>
        </p:txBody>
      </p:sp>
    </p:spTree>
    <p:extLst>
      <p:ext uri="{BB962C8B-B14F-4D97-AF65-F5344CB8AC3E}">
        <p14:creationId xmlns:p14="http://schemas.microsoft.com/office/powerpoint/2010/main" val="2841617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14E26-27C8-4918-7A8F-EC749BFCE6A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E8B95CD-5FD6-C941-B24A-CC84EC30E6E9}"/>
              </a:ext>
            </a:extLst>
          </p:cNvPr>
          <p:cNvSpPr>
            <a:spLocks noGrp="1"/>
          </p:cNvSpPr>
          <p:nvPr>
            <p:ph type="title"/>
          </p:nvPr>
        </p:nvSpPr>
        <p:spPr>
          <a:xfrm>
            <a:off x="1676400" y="18255"/>
            <a:ext cx="10515600" cy="1064985"/>
          </a:xfrm>
        </p:spPr>
        <p:txBody>
          <a:bodyPr/>
          <a:lstStyle/>
          <a:p>
            <a:pPr algn="r"/>
            <a:r>
              <a:rPr lang="en-US" dirty="0"/>
              <a:t>TIF and Multifamily Housing </a:t>
            </a:r>
          </a:p>
        </p:txBody>
      </p:sp>
      <p:sp>
        <p:nvSpPr>
          <p:cNvPr id="6" name="Content Placeholder 5">
            <a:extLst>
              <a:ext uri="{FF2B5EF4-FFF2-40B4-BE49-F238E27FC236}">
                <a16:creationId xmlns:a16="http://schemas.microsoft.com/office/drawing/2014/main" id="{953C462F-5606-956E-FE11-CA593D965EBB}"/>
              </a:ext>
            </a:extLst>
          </p:cNvPr>
          <p:cNvSpPr>
            <a:spLocks noGrp="1"/>
          </p:cNvSpPr>
          <p:nvPr>
            <p:ph idx="1"/>
          </p:nvPr>
        </p:nvSpPr>
        <p:spPr>
          <a:xfrm>
            <a:off x="249724" y="996409"/>
            <a:ext cx="11393032" cy="5843336"/>
          </a:xfrm>
        </p:spPr>
        <p:txBody>
          <a:bodyPr>
            <a:normAutofit/>
          </a:bodyPr>
          <a:lstStyle/>
          <a:p>
            <a:r>
              <a:rPr lang="en-US" dirty="0"/>
              <a:t>Evaluation – Compare:</a:t>
            </a:r>
          </a:p>
          <a:p>
            <a:pPr lvl="1"/>
            <a:r>
              <a:rPr lang="en-US" dirty="0"/>
              <a:t>Developer’s return (IRR or yield on cost) without-TIF vs with-TIF. </a:t>
            </a:r>
          </a:p>
          <a:p>
            <a:pPr lvl="1"/>
            <a:r>
              <a:rPr lang="en-US" dirty="0"/>
              <a:t>If without-TIF return means project is no-go, offer enough TIF to make project “go” at market rates of return – but NOT TIF to provide above-market returns. </a:t>
            </a:r>
          </a:p>
          <a:p>
            <a:pPr lvl="1"/>
            <a:r>
              <a:rPr lang="en-US" dirty="0"/>
              <a:t>Specifically: if, at current construction costs and current market interest rates a developer would not be able to build multifamily at a market return (given the likely rents the project could command in this market), this deal will not pencil out but-for TIF. </a:t>
            </a:r>
          </a:p>
          <a:p>
            <a:pPr lvl="1"/>
            <a:r>
              <a:rPr lang="en-US" dirty="0"/>
              <a:t>Further compare: PAYGO loan vs City-financed vs grant – risk on developer and TIF would need to add the cost of debt to the eligible project costs.</a:t>
            </a:r>
          </a:p>
        </p:txBody>
      </p:sp>
    </p:spTree>
    <p:extLst>
      <p:ext uri="{BB962C8B-B14F-4D97-AF65-F5344CB8AC3E}">
        <p14:creationId xmlns:p14="http://schemas.microsoft.com/office/powerpoint/2010/main" val="2250700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7926B-C8F9-8B86-952B-C147914508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3B01925-965C-F6B4-87F2-72CC9C4779F1}"/>
              </a:ext>
            </a:extLst>
          </p:cNvPr>
          <p:cNvSpPr>
            <a:spLocks noGrp="1"/>
          </p:cNvSpPr>
          <p:nvPr>
            <p:ph type="title"/>
          </p:nvPr>
        </p:nvSpPr>
        <p:spPr>
          <a:xfrm>
            <a:off x="561315" y="18255"/>
            <a:ext cx="11630685" cy="1064985"/>
          </a:xfrm>
        </p:spPr>
        <p:txBody>
          <a:bodyPr>
            <a:normAutofit fontScale="90000"/>
          </a:bodyPr>
          <a:lstStyle/>
          <a:p>
            <a:pPr algn="r"/>
            <a:r>
              <a:rPr lang="en-US" dirty="0"/>
              <a:t>Demand for non-student rental housing in Whitewater</a:t>
            </a:r>
          </a:p>
        </p:txBody>
      </p:sp>
      <p:sp>
        <p:nvSpPr>
          <p:cNvPr id="6" name="Content Placeholder 5">
            <a:extLst>
              <a:ext uri="{FF2B5EF4-FFF2-40B4-BE49-F238E27FC236}">
                <a16:creationId xmlns:a16="http://schemas.microsoft.com/office/drawing/2014/main" id="{AF4DD980-6BB1-D7E1-FFDE-231557AFA30F}"/>
              </a:ext>
            </a:extLst>
          </p:cNvPr>
          <p:cNvSpPr>
            <a:spLocks noGrp="1"/>
          </p:cNvSpPr>
          <p:nvPr>
            <p:ph idx="1"/>
          </p:nvPr>
        </p:nvSpPr>
        <p:spPr>
          <a:xfrm>
            <a:off x="249724" y="1195584"/>
            <a:ext cx="11393032" cy="5476819"/>
          </a:xfrm>
        </p:spPr>
        <p:txBody>
          <a:bodyPr>
            <a:normAutofit fontScale="85000" lnSpcReduction="20000"/>
          </a:bodyPr>
          <a:lstStyle/>
          <a:p>
            <a:r>
              <a:rPr lang="en-US" dirty="0"/>
              <a:t>Data challenge: neither the Census nor private data vendors have this exact information.</a:t>
            </a:r>
          </a:p>
          <a:p>
            <a:r>
              <a:rPr lang="en-US" dirty="0"/>
              <a:t>Solution: conservative way to “back out” the estimate from Census data.</a:t>
            </a:r>
          </a:p>
          <a:p>
            <a:r>
              <a:rPr lang="en-US" dirty="0"/>
              <a:t>Data source: 5-year American Community Survey (2019-2023), US Census bureau. Variables: B25011 tenure by household type by age of householder; B25007 tenure by age of household; B25125 tenure by age of household by units in structure. </a:t>
            </a:r>
          </a:p>
          <a:p>
            <a:r>
              <a:rPr lang="en-US" dirty="0"/>
              <a:t>Estimate: how many 15-34 year old household heads in Whitewater are college students = 78 %. (Age-breakdowns within 15-34 year old households shows 1,518 student renter households). </a:t>
            </a:r>
          </a:p>
          <a:p>
            <a:r>
              <a:rPr lang="en-US" dirty="0"/>
              <a:t>Estimate: rental rate of single-family homes (overall) = 38.4 %, estimate 400 single-family rental households are students.</a:t>
            </a:r>
          </a:p>
          <a:p>
            <a:r>
              <a:rPr lang="en-US" dirty="0"/>
              <a:t>Estimate multifamily rental housing supply: 1,538 units. Of these, estimate 921 occupied by student-headed households. This leaves 617 units of multifamily rental and 337 units of single-family rentals headed by non-student households = 954.  </a:t>
            </a:r>
          </a:p>
          <a:p>
            <a:r>
              <a:rPr lang="en-US" dirty="0"/>
              <a:t>Percent of housing stock non-student rentals: about 27 percent. </a:t>
            </a:r>
          </a:p>
          <a:p>
            <a:r>
              <a:rPr lang="en-US" dirty="0"/>
              <a:t>We don’t have any way of knowing vacancies by student/non-student occupancy characteristics.</a:t>
            </a:r>
          </a:p>
          <a:p>
            <a:endParaRPr lang="en-US" dirty="0"/>
          </a:p>
          <a:p>
            <a:endParaRPr lang="en-US" dirty="0"/>
          </a:p>
        </p:txBody>
      </p:sp>
    </p:spTree>
    <p:extLst>
      <p:ext uri="{BB962C8B-B14F-4D97-AF65-F5344CB8AC3E}">
        <p14:creationId xmlns:p14="http://schemas.microsoft.com/office/powerpoint/2010/main" val="4230202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FF654-2EFB-47A2-8084-CED34FA16792}"/>
              </a:ext>
            </a:extLst>
          </p:cNvPr>
          <p:cNvSpPr>
            <a:spLocks noGrp="1"/>
          </p:cNvSpPr>
          <p:nvPr>
            <p:ph type="title"/>
          </p:nvPr>
        </p:nvSpPr>
        <p:spPr>
          <a:xfrm>
            <a:off x="1031147" y="1"/>
            <a:ext cx="11160853" cy="1015067"/>
          </a:xfrm>
        </p:spPr>
        <p:txBody>
          <a:bodyPr>
            <a:normAutofit/>
          </a:bodyPr>
          <a:lstStyle/>
          <a:p>
            <a:pPr algn="r"/>
            <a:r>
              <a:rPr lang="en-US" sz="4000" dirty="0"/>
              <a:t>Housing Demand: demographics and income</a:t>
            </a:r>
          </a:p>
        </p:txBody>
      </p:sp>
      <p:sp>
        <p:nvSpPr>
          <p:cNvPr id="3" name="Content Placeholder 2">
            <a:extLst>
              <a:ext uri="{FF2B5EF4-FFF2-40B4-BE49-F238E27FC236}">
                <a16:creationId xmlns:a16="http://schemas.microsoft.com/office/drawing/2014/main" id="{94FAF4E1-4A81-42D6-A12D-7364E8949515}"/>
              </a:ext>
            </a:extLst>
          </p:cNvPr>
          <p:cNvSpPr>
            <a:spLocks noGrp="1"/>
          </p:cNvSpPr>
          <p:nvPr>
            <p:ph idx="1"/>
          </p:nvPr>
        </p:nvSpPr>
        <p:spPr>
          <a:xfrm>
            <a:off x="515573" y="1177829"/>
            <a:ext cx="11543062" cy="5368249"/>
          </a:xfrm>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Overall, slow rate of household growth = 0.70 percent per year</a:t>
            </a:r>
          </a:p>
          <a:p>
            <a:r>
              <a:rPr lang="en-US" dirty="0"/>
              <a:t>Growth </a:t>
            </a:r>
            <a:r>
              <a:rPr lang="en-US" b="1" i="1" dirty="0"/>
              <a:t>mostly</a:t>
            </a:r>
            <a:r>
              <a:rPr lang="en-US" dirty="0"/>
              <a:t> in 1-person and 2-person households</a:t>
            </a:r>
          </a:p>
          <a:p>
            <a:r>
              <a:rPr lang="en-US" dirty="0"/>
              <a:t>Average household size has declined</a:t>
            </a:r>
          </a:p>
          <a:p>
            <a:r>
              <a:rPr lang="en-US" dirty="0"/>
              <a:t>Housing demand for 1- and 2-person households = smaller units, different housing types </a:t>
            </a:r>
          </a:p>
          <a:p>
            <a:endParaRPr lang="en-US" dirty="0"/>
          </a:p>
        </p:txBody>
      </p:sp>
      <p:pic>
        <p:nvPicPr>
          <p:cNvPr id="4" name="Picture 3">
            <a:extLst>
              <a:ext uri="{FF2B5EF4-FFF2-40B4-BE49-F238E27FC236}">
                <a16:creationId xmlns:a16="http://schemas.microsoft.com/office/drawing/2014/main" id="{55DA5F0D-F147-6ADE-AA75-A22AAC610C3A}"/>
              </a:ext>
            </a:extLst>
          </p:cNvPr>
          <p:cNvPicPr>
            <a:picLocks noChangeAspect="1"/>
          </p:cNvPicPr>
          <p:nvPr/>
        </p:nvPicPr>
        <p:blipFill>
          <a:blip r:embed="rId2"/>
          <a:stretch>
            <a:fillRect/>
          </a:stretch>
        </p:blipFill>
        <p:spPr>
          <a:xfrm>
            <a:off x="188395" y="908534"/>
            <a:ext cx="11870240" cy="2749065"/>
          </a:xfrm>
          <a:prstGeom prst="rect">
            <a:avLst/>
          </a:prstGeom>
        </p:spPr>
      </p:pic>
    </p:spTree>
    <p:extLst>
      <p:ext uri="{BB962C8B-B14F-4D97-AF65-F5344CB8AC3E}">
        <p14:creationId xmlns:p14="http://schemas.microsoft.com/office/powerpoint/2010/main" val="2410340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DB61C4-81BA-381E-AAFD-39395299A8BA}"/>
              </a:ext>
            </a:extLst>
          </p:cNvPr>
          <p:cNvPicPr>
            <a:picLocks noChangeAspect="1"/>
          </p:cNvPicPr>
          <p:nvPr/>
        </p:nvPicPr>
        <p:blipFill>
          <a:blip r:embed="rId2"/>
          <a:stretch>
            <a:fillRect/>
          </a:stretch>
        </p:blipFill>
        <p:spPr>
          <a:xfrm>
            <a:off x="192350" y="852256"/>
            <a:ext cx="11807299" cy="4900473"/>
          </a:xfrm>
          <a:prstGeom prst="rect">
            <a:avLst/>
          </a:prstGeom>
        </p:spPr>
      </p:pic>
    </p:spTree>
    <p:extLst>
      <p:ext uri="{BB962C8B-B14F-4D97-AF65-F5344CB8AC3E}">
        <p14:creationId xmlns:p14="http://schemas.microsoft.com/office/powerpoint/2010/main" val="398081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753BBC-2D06-0592-CBEC-2CC99E43F53C}"/>
              </a:ext>
            </a:extLst>
          </p:cNvPr>
          <p:cNvPicPr>
            <a:picLocks noChangeAspect="1"/>
          </p:cNvPicPr>
          <p:nvPr/>
        </p:nvPicPr>
        <p:blipFill>
          <a:blip r:embed="rId2"/>
          <a:stretch>
            <a:fillRect/>
          </a:stretch>
        </p:blipFill>
        <p:spPr>
          <a:xfrm>
            <a:off x="1287916" y="1"/>
            <a:ext cx="9440324" cy="6858000"/>
          </a:xfrm>
          <a:prstGeom prst="rect">
            <a:avLst/>
          </a:prstGeom>
        </p:spPr>
      </p:pic>
    </p:spTree>
    <p:extLst>
      <p:ext uri="{BB962C8B-B14F-4D97-AF65-F5344CB8AC3E}">
        <p14:creationId xmlns:p14="http://schemas.microsoft.com/office/powerpoint/2010/main" val="976200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C53BB4-8831-ABA9-868C-BCF037CC158A}"/>
              </a:ext>
            </a:extLst>
          </p:cNvPr>
          <p:cNvPicPr>
            <a:picLocks noChangeAspect="1"/>
          </p:cNvPicPr>
          <p:nvPr/>
        </p:nvPicPr>
        <p:blipFill>
          <a:blip r:embed="rId3"/>
          <a:stretch>
            <a:fillRect/>
          </a:stretch>
        </p:blipFill>
        <p:spPr>
          <a:xfrm>
            <a:off x="533965" y="944153"/>
            <a:ext cx="11268926" cy="2912623"/>
          </a:xfrm>
          <a:prstGeom prst="rect">
            <a:avLst/>
          </a:prstGeom>
        </p:spPr>
      </p:pic>
    </p:spTree>
    <p:extLst>
      <p:ext uri="{BB962C8B-B14F-4D97-AF65-F5344CB8AC3E}">
        <p14:creationId xmlns:p14="http://schemas.microsoft.com/office/powerpoint/2010/main" val="1652315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0A18D2-B059-73D8-7A8F-F1623DA781EB}"/>
              </a:ext>
            </a:extLst>
          </p:cNvPr>
          <p:cNvPicPr>
            <a:picLocks noChangeAspect="1"/>
          </p:cNvPicPr>
          <p:nvPr/>
        </p:nvPicPr>
        <p:blipFill>
          <a:blip r:embed="rId2"/>
          <a:stretch>
            <a:fillRect/>
          </a:stretch>
        </p:blipFill>
        <p:spPr>
          <a:xfrm>
            <a:off x="1373962" y="0"/>
            <a:ext cx="9444076" cy="6858000"/>
          </a:xfrm>
          <a:prstGeom prst="rect">
            <a:avLst/>
          </a:prstGeom>
        </p:spPr>
      </p:pic>
    </p:spTree>
    <p:extLst>
      <p:ext uri="{BB962C8B-B14F-4D97-AF65-F5344CB8AC3E}">
        <p14:creationId xmlns:p14="http://schemas.microsoft.com/office/powerpoint/2010/main" val="4011932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3160D6-057C-3C3C-0C0A-D17542FC56F1}"/>
              </a:ext>
            </a:extLst>
          </p:cNvPr>
          <p:cNvSpPr txBox="1"/>
          <p:nvPr/>
        </p:nvSpPr>
        <p:spPr>
          <a:xfrm>
            <a:off x="68365" y="0"/>
            <a:ext cx="1205526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Wisconsin has built fewer housing units per-capita than the US since the late 1990s; gap widened after 2008. </a:t>
            </a:r>
          </a:p>
        </p:txBody>
      </p:sp>
      <p:pic>
        <p:nvPicPr>
          <p:cNvPr id="5" name="Picture 4" descr="A graph showing the growth of the stock market&#10;&#10;AI-generated content may be incorrect.">
            <a:extLst>
              <a:ext uri="{FF2B5EF4-FFF2-40B4-BE49-F238E27FC236}">
                <a16:creationId xmlns:a16="http://schemas.microsoft.com/office/drawing/2014/main" id="{3C1FBD55-1A3B-3918-BE7C-AB0CFFF543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09254"/>
            <a:ext cx="12192000" cy="4239491"/>
          </a:xfrm>
          <a:prstGeom prst="rect">
            <a:avLst/>
          </a:prstGeom>
        </p:spPr>
      </p:pic>
    </p:spTree>
    <p:extLst>
      <p:ext uri="{BB962C8B-B14F-4D97-AF65-F5344CB8AC3E}">
        <p14:creationId xmlns:p14="http://schemas.microsoft.com/office/powerpoint/2010/main" val="2254528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4B7DCF-AEB7-285E-A297-844FEA27F87F}"/>
              </a:ext>
            </a:extLst>
          </p:cNvPr>
          <p:cNvPicPr>
            <a:picLocks noChangeAspect="1"/>
          </p:cNvPicPr>
          <p:nvPr/>
        </p:nvPicPr>
        <p:blipFill>
          <a:blip r:embed="rId2"/>
          <a:stretch>
            <a:fillRect/>
          </a:stretch>
        </p:blipFill>
        <p:spPr>
          <a:xfrm>
            <a:off x="136445" y="159798"/>
            <a:ext cx="11941361" cy="6613864"/>
          </a:xfrm>
          <a:prstGeom prst="rect">
            <a:avLst/>
          </a:prstGeom>
        </p:spPr>
      </p:pic>
    </p:spTree>
    <p:extLst>
      <p:ext uri="{BB962C8B-B14F-4D97-AF65-F5344CB8AC3E}">
        <p14:creationId xmlns:p14="http://schemas.microsoft.com/office/powerpoint/2010/main" val="21932472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477</TotalTime>
  <Words>1287</Words>
  <Application>Microsoft Office PowerPoint</Application>
  <PresentationFormat>Widescreen</PresentationFormat>
  <Paragraphs>69</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Aptos Display</vt:lpstr>
      <vt:lpstr>Arial</vt:lpstr>
      <vt:lpstr>Calibri</vt:lpstr>
      <vt:lpstr>Calibri Light</vt:lpstr>
      <vt:lpstr>Crimson Pro</vt:lpstr>
      <vt:lpstr>Office Theme</vt:lpstr>
      <vt:lpstr>PowerPoint Presentation</vt:lpstr>
      <vt:lpstr>PowerPoint Presentation</vt:lpstr>
      <vt:lpstr>Housing Demand: demographics and income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TIF and Multifamily Housing </vt:lpstr>
      <vt:lpstr>TIF and Multifamily Housing </vt:lpstr>
      <vt:lpstr>TIF and Multifamily Housing </vt:lpstr>
      <vt:lpstr>TIF and Multifamily Housing </vt:lpstr>
      <vt:lpstr>TIF and Multifamily Housing </vt:lpstr>
      <vt:lpstr>Demand for non-student rental housing in Whitewater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Kurt Paulsen</dc:creator>
  <cp:lastModifiedBy>Kurt Paulsen</cp:lastModifiedBy>
  <cp:revision>12</cp:revision>
  <dcterms:created xsi:type="dcterms:W3CDTF">2025-01-30T15:54:34Z</dcterms:created>
  <dcterms:modified xsi:type="dcterms:W3CDTF">2025-02-26T21:27:15Z</dcterms:modified>
</cp:coreProperties>
</file>