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9.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2.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15.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16.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17.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18.xml" ContentType="application/vnd.openxmlformats-officedocument.presentationml.notesSlide+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7" r:id="rId1"/>
    <p:sldMasterId id="2147483648" r:id="rId2"/>
  </p:sldMasterIdLst>
  <p:notesMasterIdLst>
    <p:notesMasterId r:id="rId27"/>
  </p:notesMasterIdLst>
  <p:sldIdLst>
    <p:sldId id="269" r:id="rId3"/>
    <p:sldId id="351" r:id="rId4"/>
    <p:sldId id="295" r:id="rId5"/>
    <p:sldId id="353" r:id="rId6"/>
    <p:sldId id="352" r:id="rId7"/>
    <p:sldId id="341" r:id="rId8"/>
    <p:sldId id="339" r:id="rId9"/>
    <p:sldId id="321" r:id="rId10"/>
    <p:sldId id="337" r:id="rId11"/>
    <p:sldId id="334" r:id="rId12"/>
    <p:sldId id="257" r:id="rId13"/>
    <p:sldId id="256" r:id="rId14"/>
    <p:sldId id="288" r:id="rId15"/>
    <p:sldId id="336" r:id="rId16"/>
    <p:sldId id="338" r:id="rId17"/>
    <p:sldId id="343" r:id="rId18"/>
    <p:sldId id="345" r:id="rId19"/>
    <p:sldId id="344" r:id="rId20"/>
    <p:sldId id="350" r:id="rId21"/>
    <p:sldId id="331" r:id="rId22"/>
    <p:sldId id="346" r:id="rId23"/>
    <p:sldId id="348" r:id="rId24"/>
    <p:sldId id="354" r:id="rId25"/>
    <p:sldId id="330" r:id="rId2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joel espinoza" initials="je" lastIdx="1" clrIdx="0">
    <p:extLst>
      <p:ext uri="{19B8F6BF-5375-455C-9EA6-DF929625EA0E}">
        <p15:presenceInfo xmlns:p15="http://schemas.microsoft.com/office/powerpoint/2012/main" userId="joel espinoza"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prnPr/>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156A0E5-B814-973B-DEDB-1147392DAF82}" v="1083" dt="2025-02-13T22:47:44.526"/>
    <p1510:client id="{7B43395C-8F45-B4F0-15D3-F3428634B55F}" v="13" dt="2025-02-13T22:51:39.244"/>
    <p1510:client id="{D11E52AF-F750-3ABA-062C-215F6A71BF14}" v="376" dt="2025-02-14T20:26:26.593"/>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guide orient="horz" pos="2160"/>
        <p:guide pos="2880"/>
      </p:guideLst>
    </p:cSldViewPr>
  </p:slide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microsoft.com/office/2015/10/relationships/revisionInfo" Target="revisionInfo.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commentAuthors" Target="commentAuthor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notesMaster" Target="notesMasters/notesMaster1.xml"/><Relationship Id="rId30" Type="http://schemas.openxmlformats.org/officeDocument/2006/relationships/viewProps" Target="viewProps.xml"/><Relationship Id="rId8" Type="http://schemas.openxmlformats.org/officeDocument/2006/relationships/slide" Target="slides/slide6.xml"/></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2813F2F-E91E-4143-8604-8BE08F0D29A4}" type="doc">
      <dgm:prSet loTypeId="urn:microsoft.com/office/officeart/2005/8/layout/hierarchy1" loCatId="hierarchy" qsTypeId="urn:microsoft.com/office/officeart/2005/8/quickstyle/simple1" qsCatId="simple" csTypeId="urn:microsoft.com/office/officeart/2005/8/colors/colorful2" csCatId="colorful" phldr="1"/>
      <dgm:spPr/>
      <dgm:t>
        <a:bodyPr/>
        <a:lstStyle/>
        <a:p>
          <a:endParaRPr lang="en-US"/>
        </a:p>
      </dgm:t>
    </dgm:pt>
    <dgm:pt modelId="{9A0FC456-E220-4FDC-9E37-F7B9F3C76F08}">
      <dgm:prSet phldr="0"/>
      <dgm:spPr/>
      <dgm:t>
        <a:bodyPr/>
        <a:lstStyle/>
        <a:p>
          <a:pPr rtl="0">
            <a:defRPr cap="all"/>
          </a:pPr>
          <a:r>
            <a:rPr lang="en-US" b="1">
              <a:latin typeface="Calibri Light" panose="020F0302020204030204"/>
            </a:rPr>
            <a:t>DESIRED OUTCOMES</a:t>
          </a:r>
          <a:endParaRPr lang="en-US" b="1"/>
        </a:p>
      </dgm:t>
    </dgm:pt>
    <dgm:pt modelId="{EEFA125D-EA91-4EC4-99DE-4F7E2E3929A2}" type="parTrans" cxnId="{AA6F653C-0DB8-4AFC-AFAC-73A9D4184382}">
      <dgm:prSet/>
      <dgm:spPr/>
      <dgm:t>
        <a:bodyPr/>
        <a:lstStyle/>
        <a:p>
          <a:endParaRPr lang="en-US"/>
        </a:p>
      </dgm:t>
    </dgm:pt>
    <dgm:pt modelId="{2B50CE15-1D22-4AB0-8470-9C19380FB164}" type="sibTrans" cxnId="{AA6F653C-0DB8-4AFC-AFAC-73A9D4184382}">
      <dgm:prSet/>
      <dgm:spPr/>
      <dgm:t>
        <a:bodyPr/>
        <a:lstStyle/>
        <a:p>
          <a:endParaRPr lang="en-US"/>
        </a:p>
      </dgm:t>
    </dgm:pt>
    <dgm:pt modelId="{051F71BB-CE09-4257-A91B-CD677800AA44}">
      <dgm:prSet phldr="0"/>
      <dgm:spPr/>
      <dgm:t>
        <a:bodyPr/>
        <a:lstStyle/>
        <a:p>
          <a:pPr>
            <a:defRPr cap="all"/>
          </a:pPr>
          <a:r>
            <a:rPr lang="en-US" b="1">
              <a:latin typeface="Calibri Light" panose="020F0302020204030204"/>
            </a:rPr>
            <a:t>DELIVERABLES</a:t>
          </a:r>
        </a:p>
      </dgm:t>
    </dgm:pt>
    <dgm:pt modelId="{5950A98B-06A7-44C3-A073-F3F5DA0E2F62}" type="parTrans" cxnId="{98EE08EF-AE5E-4F90-B763-5B257FC26B1D}">
      <dgm:prSet/>
      <dgm:spPr/>
      <dgm:t>
        <a:bodyPr/>
        <a:lstStyle/>
        <a:p>
          <a:endParaRPr lang="en-US"/>
        </a:p>
      </dgm:t>
    </dgm:pt>
    <dgm:pt modelId="{8148C088-1925-4B0A-9846-D2E369E7EE4F}" type="sibTrans" cxnId="{98EE08EF-AE5E-4F90-B763-5B257FC26B1D}">
      <dgm:prSet/>
      <dgm:spPr/>
      <dgm:t>
        <a:bodyPr/>
        <a:lstStyle/>
        <a:p>
          <a:endParaRPr lang="en-US"/>
        </a:p>
      </dgm:t>
    </dgm:pt>
    <dgm:pt modelId="{4A1F89F2-8AD1-404B-AC13-D570B897195E}" type="pres">
      <dgm:prSet presAssocID="{42813F2F-E91E-4143-8604-8BE08F0D29A4}" presName="hierChild1" presStyleCnt="0">
        <dgm:presLayoutVars>
          <dgm:chPref val="1"/>
          <dgm:dir/>
          <dgm:animOne val="branch"/>
          <dgm:animLvl val="lvl"/>
          <dgm:resizeHandles/>
        </dgm:presLayoutVars>
      </dgm:prSet>
      <dgm:spPr/>
    </dgm:pt>
    <dgm:pt modelId="{14053841-A0DD-48F5-B3E1-13E36593708C}" type="pres">
      <dgm:prSet presAssocID="{9A0FC456-E220-4FDC-9E37-F7B9F3C76F08}" presName="hierRoot1" presStyleCnt="0"/>
      <dgm:spPr/>
    </dgm:pt>
    <dgm:pt modelId="{DB12AD05-B219-40C9-AA34-8CFED1BB348E}" type="pres">
      <dgm:prSet presAssocID="{9A0FC456-E220-4FDC-9E37-F7B9F3C76F08}" presName="composite" presStyleCnt="0"/>
      <dgm:spPr/>
    </dgm:pt>
    <dgm:pt modelId="{E49AEA8D-2BC3-4088-8D78-0756662C60C5}" type="pres">
      <dgm:prSet presAssocID="{9A0FC456-E220-4FDC-9E37-F7B9F3C76F08}" presName="background" presStyleLbl="node0" presStyleIdx="0" presStyleCnt="2"/>
      <dgm:spPr/>
    </dgm:pt>
    <dgm:pt modelId="{1B83042C-1BB2-43A3-AD18-0FF701177D4E}" type="pres">
      <dgm:prSet presAssocID="{9A0FC456-E220-4FDC-9E37-F7B9F3C76F08}" presName="text" presStyleLbl="fgAcc0" presStyleIdx="0" presStyleCnt="2">
        <dgm:presLayoutVars>
          <dgm:chPref val="3"/>
        </dgm:presLayoutVars>
      </dgm:prSet>
      <dgm:spPr/>
    </dgm:pt>
    <dgm:pt modelId="{275105AE-7600-46D0-A3D5-B1D118760653}" type="pres">
      <dgm:prSet presAssocID="{9A0FC456-E220-4FDC-9E37-F7B9F3C76F08}" presName="hierChild2" presStyleCnt="0"/>
      <dgm:spPr/>
    </dgm:pt>
    <dgm:pt modelId="{AA19101E-D181-4567-9430-1877BADD0ADC}" type="pres">
      <dgm:prSet presAssocID="{051F71BB-CE09-4257-A91B-CD677800AA44}" presName="hierRoot1" presStyleCnt="0"/>
      <dgm:spPr/>
    </dgm:pt>
    <dgm:pt modelId="{83BE1958-1378-4BB8-BB9F-9128CEF6F930}" type="pres">
      <dgm:prSet presAssocID="{051F71BB-CE09-4257-A91B-CD677800AA44}" presName="composite" presStyleCnt="0"/>
      <dgm:spPr/>
    </dgm:pt>
    <dgm:pt modelId="{F15552AA-1E50-4F56-816F-A60DF9A344A9}" type="pres">
      <dgm:prSet presAssocID="{051F71BB-CE09-4257-A91B-CD677800AA44}" presName="background" presStyleLbl="node0" presStyleIdx="1" presStyleCnt="2"/>
      <dgm:spPr/>
    </dgm:pt>
    <dgm:pt modelId="{04B4139C-7C16-4835-A92D-5DB81A93F1EC}" type="pres">
      <dgm:prSet presAssocID="{051F71BB-CE09-4257-A91B-CD677800AA44}" presName="text" presStyleLbl="fgAcc0" presStyleIdx="1" presStyleCnt="2">
        <dgm:presLayoutVars>
          <dgm:chPref val="3"/>
        </dgm:presLayoutVars>
      </dgm:prSet>
      <dgm:spPr/>
    </dgm:pt>
    <dgm:pt modelId="{573AD157-EC0B-4C57-BFAC-C35D842F0390}" type="pres">
      <dgm:prSet presAssocID="{051F71BB-CE09-4257-A91B-CD677800AA44}" presName="hierChild2" presStyleCnt="0"/>
      <dgm:spPr/>
    </dgm:pt>
  </dgm:ptLst>
  <dgm:cxnLst>
    <dgm:cxn modelId="{AA6F653C-0DB8-4AFC-AFAC-73A9D4184382}" srcId="{42813F2F-E91E-4143-8604-8BE08F0D29A4}" destId="{9A0FC456-E220-4FDC-9E37-F7B9F3C76F08}" srcOrd="0" destOrd="0" parTransId="{EEFA125D-EA91-4EC4-99DE-4F7E2E3929A2}" sibTransId="{2B50CE15-1D22-4AB0-8470-9C19380FB164}"/>
    <dgm:cxn modelId="{AFFF1840-3C7A-4D62-822B-21B3859CC41C}" type="presOf" srcId="{051F71BB-CE09-4257-A91B-CD677800AA44}" destId="{04B4139C-7C16-4835-A92D-5DB81A93F1EC}" srcOrd="0" destOrd="0" presId="urn:microsoft.com/office/officeart/2005/8/layout/hierarchy1"/>
    <dgm:cxn modelId="{44B1725C-82ED-4E4F-95C6-CB679D2186B9}" type="presOf" srcId="{42813F2F-E91E-4143-8604-8BE08F0D29A4}" destId="{4A1F89F2-8AD1-404B-AC13-D570B897195E}" srcOrd="0" destOrd="0" presId="urn:microsoft.com/office/officeart/2005/8/layout/hierarchy1"/>
    <dgm:cxn modelId="{65A5D36F-5F29-464D-9A95-DAE658DB407F}" type="presOf" srcId="{9A0FC456-E220-4FDC-9E37-F7B9F3C76F08}" destId="{1B83042C-1BB2-43A3-AD18-0FF701177D4E}" srcOrd="0" destOrd="0" presId="urn:microsoft.com/office/officeart/2005/8/layout/hierarchy1"/>
    <dgm:cxn modelId="{98EE08EF-AE5E-4F90-B763-5B257FC26B1D}" srcId="{42813F2F-E91E-4143-8604-8BE08F0D29A4}" destId="{051F71BB-CE09-4257-A91B-CD677800AA44}" srcOrd="1" destOrd="0" parTransId="{5950A98B-06A7-44C3-A073-F3F5DA0E2F62}" sibTransId="{8148C088-1925-4B0A-9846-D2E369E7EE4F}"/>
    <dgm:cxn modelId="{FA0254D6-C699-4383-B77D-C99B5805922B}" type="presParOf" srcId="{4A1F89F2-8AD1-404B-AC13-D570B897195E}" destId="{14053841-A0DD-48F5-B3E1-13E36593708C}" srcOrd="0" destOrd="0" presId="urn:microsoft.com/office/officeart/2005/8/layout/hierarchy1"/>
    <dgm:cxn modelId="{7EC8CDB5-A46B-43F5-A6F7-B636A9CCB7A1}" type="presParOf" srcId="{14053841-A0DD-48F5-B3E1-13E36593708C}" destId="{DB12AD05-B219-40C9-AA34-8CFED1BB348E}" srcOrd="0" destOrd="0" presId="urn:microsoft.com/office/officeart/2005/8/layout/hierarchy1"/>
    <dgm:cxn modelId="{8693BE28-C6EE-4D3F-9C45-F71184C28E1A}" type="presParOf" srcId="{DB12AD05-B219-40C9-AA34-8CFED1BB348E}" destId="{E49AEA8D-2BC3-4088-8D78-0756662C60C5}" srcOrd="0" destOrd="0" presId="urn:microsoft.com/office/officeart/2005/8/layout/hierarchy1"/>
    <dgm:cxn modelId="{37B07FC3-ACAE-454E-B23C-A25E956FF46A}" type="presParOf" srcId="{DB12AD05-B219-40C9-AA34-8CFED1BB348E}" destId="{1B83042C-1BB2-43A3-AD18-0FF701177D4E}" srcOrd="1" destOrd="0" presId="urn:microsoft.com/office/officeart/2005/8/layout/hierarchy1"/>
    <dgm:cxn modelId="{6387F01C-46B8-4365-8DAE-A0A387E669E4}" type="presParOf" srcId="{14053841-A0DD-48F5-B3E1-13E36593708C}" destId="{275105AE-7600-46D0-A3D5-B1D118760653}" srcOrd="1" destOrd="0" presId="urn:microsoft.com/office/officeart/2005/8/layout/hierarchy1"/>
    <dgm:cxn modelId="{C9585361-0078-4AA6-B1A6-4FB4CDBE5E19}" type="presParOf" srcId="{4A1F89F2-8AD1-404B-AC13-D570B897195E}" destId="{AA19101E-D181-4567-9430-1877BADD0ADC}" srcOrd="1" destOrd="0" presId="urn:microsoft.com/office/officeart/2005/8/layout/hierarchy1"/>
    <dgm:cxn modelId="{9BB0AF60-9B39-4D53-A463-4D4CA772E22D}" type="presParOf" srcId="{AA19101E-D181-4567-9430-1877BADD0ADC}" destId="{83BE1958-1378-4BB8-BB9F-9128CEF6F930}" srcOrd="0" destOrd="0" presId="urn:microsoft.com/office/officeart/2005/8/layout/hierarchy1"/>
    <dgm:cxn modelId="{87849D8A-5482-4243-9BF0-8A900C27F37C}" type="presParOf" srcId="{83BE1958-1378-4BB8-BB9F-9128CEF6F930}" destId="{F15552AA-1E50-4F56-816F-A60DF9A344A9}" srcOrd="0" destOrd="0" presId="urn:microsoft.com/office/officeart/2005/8/layout/hierarchy1"/>
    <dgm:cxn modelId="{3ECE111C-324C-4FBF-B666-CF1A00E2F8D3}" type="presParOf" srcId="{83BE1958-1378-4BB8-BB9F-9128CEF6F930}" destId="{04B4139C-7C16-4835-A92D-5DB81A93F1EC}" srcOrd="1" destOrd="0" presId="urn:microsoft.com/office/officeart/2005/8/layout/hierarchy1"/>
    <dgm:cxn modelId="{3852A194-1971-492A-859D-E7DF034ABD4B}" type="presParOf" srcId="{AA19101E-D181-4567-9430-1877BADD0ADC}" destId="{573AD157-EC0B-4C57-BFAC-C35D842F0390}" srcOrd="1" destOrd="0" presId="urn:microsoft.com/office/officeart/2005/8/layout/hierarchy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9A2CE876-1704-4BD9-B151-3F492DC16FE0}" type="doc">
      <dgm:prSet loTypeId="urn:microsoft.com/office/officeart/2005/8/layout/default" loCatId="list" qsTypeId="urn:microsoft.com/office/officeart/2005/8/quickstyle/simple1" qsCatId="simple" csTypeId="urn:microsoft.com/office/officeart/2005/8/colors/colorful2" csCatId="colorful" phldr="1"/>
      <dgm:spPr/>
      <dgm:t>
        <a:bodyPr/>
        <a:lstStyle/>
        <a:p>
          <a:endParaRPr lang="en-US"/>
        </a:p>
      </dgm:t>
    </dgm:pt>
    <dgm:pt modelId="{CAD362BB-FA8E-4700-A5B8-4E42F39F08E8}">
      <dgm:prSet phldr="0"/>
      <dgm:spPr/>
      <dgm:t>
        <a:bodyPr/>
        <a:lstStyle/>
        <a:p>
          <a:pPr rtl="0"/>
          <a:r>
            <a:rPr lang="en-US">
              <a:latin typeface="Calibri Light" panose="020F0302020204030204"/>
            </a:rPr>
            <a:t>ADVISORY GROUP</a:t>
          </a:r>
          <a:endParaRPr lang="en-US"/>
        </a:p>
      </dgm:t>
    </dgm:pt>
    <dgm:pt modelId="{3ED953D7-F880-4BCA-B0C1-AE685461BE49}" type="parTrans" cxnId="{9848001D-1A10-4EAE-BF08-48BB8277EB25}">
      <dgm:prSet/>
      <dgm:spPr/>
      <dgm:t>
        <a:bodyPr/>
        <a:lstStyle/>
        <a:p>
          <a:endParaRPr lang="en-US"/>
        </a:p>
      </dgm:t>
    </dgm:pt>
    <dgm:pt modelId="{8C80111A-EBFE-4D7C-A1F9-7C3F7AEA082B}" type="sibTrans" cxnId="{9848001D-1A10-4EAE-BF08-48BB8277EB25}">
      <dgm:prSet/>
      <dgm:spPr/>
      <dgm:t>
        <a:bodyPr/>
        <a:lstStyle/>
        <a:p>
          <a:endParaRPr lang="en-US"/>
        </a:p>
      </dgm:t>
    </dgm:pt>
    <dgm:pt modelId="{73030BBA-FAFE-42DC-89A4-E50A1171C4FD}">
      <dgm:prSet phldr="0"/>
      <dgm:spPr/>
      <dgm:t>
        <a:bodyPr/>
        <a:lstStyle/>
        <a:p>
          <a:pPr rtl="0"/>
          <a:r>
            <a:rPr lang="en-US">
              <a:latin typeface="Calibri Light" panose="020F0302020204030204"/>
            </a:rPr>
            <a:t>LAND TRUSTS</a:t>
          </a:r>
          <a:endParaRPr lang="en-US"/>
        </a:p>
      </dgm:t>
    </dgm:pt>
    <dgm:pt modelId="{E608DE6E-7261-4D1E-8DEC-5B86629B6B63}" type="parTrans" cxnId="{B16589AA-BA28-4AD5-84A5-DC21B499AC26}">
      <dgm:prSet/>
      <dgm:spPr/>
      <dgm:t>
        <a:bodyPr/>
        <a:lstStyle/>
        <a:p>
          <a:endParaRPr lang="en-US"/>
        </a:p>
      </dgm:t>
    </dgm:pt>
    <dgm:pt modelId="{257CBA6E-AA9B-4AE4-8976-87ED0E983547}" type="sibTrans" cxnId="{B16589AA-BA28-4AD5-84A5-DC21B499AC26}">
      <dgm:prSet/>
      <dgm:spPr/>
      <dgm:t>
        <a:bodyPr/>
        <a:lstStyle/>
        <a:p>
          <a:endParaRPr lang="en-US"/>
        </a:p>
      </dgm:t>
    </dgm:pt>
    <dgm:pt modelId="{699B2723-0450-4C2F-9156-C32D1819CDAA}">
      <dgm:prSet phldr="0"/>
      <dgm:spPr/>
      <dgm:t>
        <a:bodyPr/>
        <a:lstStyle/>
        <a:p>
          <a:pPr rtl="0"/>
          <a:r>
            <a:rPr lang="en-US">
              <a:latin typeface="Calibri Light" panose="020F0302020204030204"/>
            </a:rPr>
            <a:t>EDUCATION CAMPAIGN</a:t>
          </a:r>
        </a:p>
      </dgm:t>
    </dgm:pt>
    <dgm:pt modelId="{5EE514F1-7C50-4AF9-9ACE-AE8F3271CCB6}" type="parTrans" cxnId="{D1C74BC2-92C7-45A1-84B7-A253C45007BB}">
      <dgm:prSet/>
      <dgm:spPr/>
    </dgm:pt>
    <dgm:pt modelId="{CC645617-A33D-4078-8826-E61C639927EC}" type="sibTrans" cxnId="{D1C74BC2-92C7-45A1-84B7-A253C45007BB}">
      <dgm:prSet/>
      <dgm:spPr/>
    </dgm:pt>
    <dgm:pt modelId="{C1429EE3-17EE-4957-9964-BE15F6F22699}">
      <dgm:prSet phldr="0"/>
      <dgm:spPr/>
      <dgm:t>
        <a:bodyPr/>
        <a:lstStyle/>
        <a:p>
          <a:pPr rtl="0"/>
          <a:r>
            <a:rPr lang="en-US">
              <a:latin typeface="Calibri Light" panose="020F0302020204030204"/>
            </a:rPr>
            <a:t>LEGISLATION</a:t>
          </a:r>
        </a:p>
      </dgm:t>
    </dgm:pt>
    <dgm:pt modelId="{BE1A9ABE-88ED-42E3-8498-5EAB72DA9B32}" type="parTrans" cxnId="{B5C5A2D9-AEF2-4FA7-880D-18A9A89957C4}">
      <dgm:prSet/>
      <dgm:spPr/>
    </dgm:pt>
    <dgm:pt modelId="{96ABA786-C05D-49F8-BA63-EF1294D772F0}" type="sibTrans" cxnId="{B5C5A2D9-AEF2-4FA7-880D-18A9A89957C4}">
      <dgm:prSet/>
      <dgm:spPr/>
    </dgm:pt>
    <dgm:pt modelId="{D69330F4-7477-42D6-AC48-20ABC78F3A82}">
      <dgm:prSet phldr="0"/>
      <dgm:spPr/>
      <dgm:t>
        <a:bodyPr/>
        <a:lstStyle/>
        <a:p>
          <a:pPr rtl="0"/>
          <a:r>
            <a:rPr lang="en-US">
              <a:latin typeface="Calibri Light" panose="020F0302020204030204"/>
            </a:rPr>
            <a:t>PARTNERSHIP MODEL</a:t>
          </a:r>
        </a:p>
      </dgm:t>
    </dgm:pt>
    <dgm:pt modelId="{E80A6778-DAA9-4376-B45E-DD349B912715}" type="parTrans" cxnId="{9462A009-952F-4D25-A444-AE904490625B}">
      <dgm:prSet/>
      <dgm:spPr/>
    </dgm:pt>
    <dgm:pt modelId="{B26F6C94-A94B-4A77-A366-1850BF54AA1C}" type="sibTrans" cxnId="{9462A009-952F-4D25-A444-AE904490625B}">
      <dgm:prSet/>
      <dgm:spPr/>
    </dgm:pt>
    <dgm:pt modelId="{4E64E59A-0071-4BA9-8879-45352091600F}">
      <dgm:prSet phldr="0"/>
      <dgm:spPr/>
      <dgm:t>
        <a:bodyPr/>
        <a:lstStyle/>
        <a:p>
          <a:pPr rtl="0"/>
          <a:r>
            <a:rPr lang="en-US">
              <a:latin typeface="Calibri Light" panose="020F0302020204030204"/>
            </a:rPr>
            <a:t>MODIFIED SURVEY</a:t>
          </a:r>
        </a:p>
      </dgm:t>
    </dgm:pt>
    <dgm:pt modelId="{35AA5182-88C0-4F93-A864-BDA254783BC5}" type="parTrans" cxnId="{9CE2F750-AAF8-49DF-AC2B-BD914B7B2CD1}">
      <dgm:prSet/>
      <dgm:spPr/>
    </dgm:pt>
    <dgm:pt modelId="{98815C6D-C65C-4628-9036-B8C46A9A956C}" type="sibTrans" cxnId="{9CE2F750-AAF8-49DF-AC2B-BD914B7B2CD1}">
      <dgm:prSet/>
      <dgm:spPr/>
    </dgm:pt>
    <dgm:pt modelId="{156068C4-E6D9-4DD4-AD9A-8E1BC0F7585A}">
      <dgm:prSet phldr="0"/>
      <dgm:spPr/>
      <dgm:t>
        <a:bodyPr/>
        <a:lstStyle/>
        <a:p>
          <a:r>
            <a:rPr lang="en-US">
              <a:latin typeface="Calibri Light" panose="020F0302020204030204"/>
            </a:rPr>
            <a:t>ZONING</a:t>
          </a:r>
        </a:p>
      </dgm:t>
    </dgm:pt>
    <dgm:pt modelId="{0EBFDCEC-F13E-43F6-9BBA-07D77BDF0A51}" type="parTrans" cxnId="{209F4485-823F-4620-87BD-73B7099D1C5F}">
      <dgm:prSet/>
      <dgm:spPr/>
    </dgm:pt>
    <dgm:pt modelId="{F99C02AE-43F8-4657-9CEE-1EC27F8A8CD2}" type="sibTrans" cxnId="{209F4485-823F-4620-87BD-73B7099D1C5F}">
      <dgm:prSet/>
      <dgm:spPr/>
    </dgm:pt>
    <dgm:pt modelId="{D2C15C13-9FDB-443A-B46D-A4AEBF67DF7F}">
      <dgm:prSet phldr="0"/>
      <dgm:spPr/>
      <dgm:t>
        <a:bodyPr/>
        <a:lstStyle/>
        <a:p>
          <a:pPr rtl="0"/>
          <a:r>
            <a:rPr lang="en-US">
              <a:latin typeface="Calibri Light" panose="020F0302020204030204"/>
            </a:rPr>
            <a:t>REALTOR NETWORK</a:t>
          </a:r>
        </a:p>
      </dgm:t>
    </dgm:pt>
    <dgm:pt modelId="{A9C87CD1-297B-4B68-B3B9-0508BD5344F5}" type="parTrans" cxnId="{C19D051F-AD70-49BE-A5A6-29A6D731C9C4}">
      <dgm:prSet/>
      <dgm:spPr/>
    </dgm:pt>
    <dgm:pt modelId="{1482E6FF-8D47-449D-B118-DCFC8A4C4B0B}" type="sibTrans" cxnId="{C19D051F-AD70-49BE-A5A6-29A6D731C9C4}">
      <dgm:prSet/>
      <dgm:spPr/>
    </dgm:pt>
    <dgm:pt modelId="{E12999A4-126E-467D-9999-7F38446A7C20}">
      <dgm:prSet phldr="0"/>
      <dgm:spPr/>
      <dgm:t>
        <a:bodyPr/>
        <a:lstStyle/>
        <a:p>
          <a:pPr rtl="0"/>
          <a:r>
            <a:rPr lang="en-US">
              <a:latin typeface="Calibri Light" panose="020F0302020204030204"/>
            </a:rPr>
            <a:t>YOUTHBUILD PARTNERSHIP</a:t>
          </a:r>
        </a:p>
      </dgm:t>
    </dgm:pt>
    <dgm:pt modelId="{1E35DCAF-E002-441D-960D-2E89D6B3F954}" type="parTrans" cxnId="{85CA5285-CCA6-4F4C-9E14-3C1C225BD57D}">
      <dgm:prSet/>
      <dgm:spPr/>
    </dgm:pt>
    <dgm:pt modelId="{22A2DF87-63FE-4768-B944-952A8463BB71}" type="sibTrans" cxnId="{85CA5285-CCA6-4F4C-9E14-3C1C225BD57D}">
      <dgm:prSet/>
      <dgm:spPr/>
    </dgm:pt>
    <dgm:pt modelId="{D06FC5AF-F0C4-4FFB-BE6E-8CC6E0C94861}">
      <dgm:prSet phldr="0"/>
      <dgm:spPr/>
      <dgm:t>
        <a:bodyPr/>
        <a:lstStyle/>
        <a:p>
          <a:pPr rtl="0"/>
          <a:r>
            <a:rPr lang="en-US">
              <a:latin typeface="Calibri Light" panose="020F0302020204030204"/>
            </a:rPr>
            <a:t>HOUSING TYPES FOCUS</a:t>
          </a:r>
        </a:p>
      </dgm:t>
    </dgm:pt>
    <dgm:pt modelId="{1D713FB5-473E-4A45-BC9F-D37533C1BD21}" type="parTrans" cxnId="{BC77E63C-AD6F-4AA3-BDCA-97E70E3CEE3A}">
      <dgm:prSet/>
      <dgm:spPr/>
    </dgm:pt>
    <dgm:pt modelId="{78DC215D-396D-426E-8D74-B926FC66385F}" type="sibTrans" cxnId="{BC77E63C-AD6F-4AA3-BDCA-97E70E3CEE3A}">
      <dgm:prSet/>
      <dgm:spPr/>
    </dgm:pt>
    <dgm:pt modelId="{3D2CF4F9-A83A-46CD-8FB2-0C701CF4D13E}">
      <dgm:prSet phldr="0"/>
      <dgm:spPr/>
      <dgm:t>
        <a:bodyPr/>
        <a:lstStyle/>
        <a:p>
          <a:pPr rtl="0"/>
          <a:r>
            <a:rPr lang="en-US">
              <a:latin typeface="Calibri Light" panose="020F0302020204030204"/>
            </a:rPr>
            <a:t>CONSULTING FUND</a:t>
          </a:r>
        </a:p>
      </dgm:t>
    </dgm:pt>
    <dgm:pt modelId="{2FFB4E7C-835D-462D-B6A9-074E4B7F5774}" type="parTrans" cxnId="{83052E7C-4E36-4AC6-9289-190C51EC0F63}">
      <dgm:prSet/>
      <dgm:spPr/>
    </dgm:pt>
    <dgm:pt modelId="{0C39603F-B4A6-41AD-8C45-DE5A8604057B}" type="sibTrans" cxnId="{83052E7C-4E36-4AC6-9289-190C51EC0F63}">
      <dgm:prSet/>
      <dgm:spPr/>
    </dgm:pt>
    <dgm:pt modelId="{E7111A58-B185-45F4-B150-4538690ECDF7}" type="pres">
      <dgm:prSet presAssocID="{9A2CE876-1704-4BD9-B151-3F492DC16FE0}" presName="diagram" presStyleCnt="0">
        <dgm:presLayoutVars>
          <dgm:dir/>
          <dgm:resizeHandles val="exact"/>
        </dgm:presLayoutVars>
      </dgm:prSet>
      <dgm:spPr/>
    </dgm:pt>
    <dgm:pt modelId="{70662F37-9E6D-4148-B70F-0D570E071366}" type="pres">
      <dgm:prSet presAssocID="{CAD362BB-FA8E-4700-A5B8-4E42F39F08E8}" presName="node" presStyleLbl="node1" presStyleIdx="0" presStyleCnt="11">
        <dgm:presLayoutVars>
          <dgm:bulletEnabled val="1"/>
        </dgm:presLayoutVars>
      </dgm:prSet>
      <dgm:spPr/>
    </dgm:pt>
    <dgm:pt modelId="{FB3CAB6B-B5D7-4214-AFDC-4660401D4B48}" type="pres">
      <dgm:prSet presAssocID="{8C80111A-EBFE-4D7C-A1F9-7C3F7AEA082B}" presName="sibTrans" presStyleCnt="0"/>
      <dgm:spPr/>
    </dgm:pt>
    <dgm:pt modelId="{46CDA5F2-90BB-4367-B540-DD42B76E5ED2}" type="pres">
      <dgm:prSet presAssocID="{699B2723-0450-4C2F-9156-C32D1819CDAA}" presName="node" presStyleLbl="node1" presStyleIdx="1" presStyleCnt="11">
        <dgm:presLayoutVars>
          <dgm:bulletEnabled val="1"/>
        </dgm:presLayoutVars>
      </dgm:prSet>
      <dgm:spPr/>
    </dgm:pt>
    <dgm:pt modelId="{E8E21C19-0469-4CF1-A37D-C6DE15EBEA7E}" type="pres">
      <dgm:prSet presAssocID="{CC645617-A33D-4078-8826-E61C639927EC}" presName="sibTrans" presStyleCnt="0"/>
      <dgm:spPr/>
    </dgm:pt>
    <dgm:pt modelId="{E3054CF2-7718-4544-BEBD-2BBEFA7E04B5}" type="pres">
      <dgm:prSet presAssocID="{73030BBA-FAFE-42DC-89A4-E50A1171C4FD}" presName="node" presStyleLbl="node1" presStyleIdx="2" presStyleCnt="11">
        <dgm:presLayoutVars>
          <dgm:bulletEnabled val="1"/>
        </dgm:presLayoutVars>
      </dgm:prSet>
      <dgm:spPr/>
    </dgm:pt>
    <dgm:pt modelId="{8E455FBD-1C3B-4559-BF82-7387CBA2C55C}" type="pres">
      <dgm:prSet presAssocID="{257CBA6E-AA9B-4AE4-8976-87ED0E983547}" presName="sibTrans" presStyleCnt="0"/>
      <dgm:spPr/>
    </dgm:pt>
    <dgm:pt modelId="{8AFD920F-33EB-4EDA-94AF-26469945C956}" type="pres">
      <dgm:prSet presAssocID="{C1429EE3-17EE-4957-9964-BE15F6F22699}" presName="node" presStyleLbl="node1" presStyleIdx="3" presStyleCnt="11">
        <dgm:presLayoutVars>
          <dgm:bulletEnabled val="1"/>
        </dgm:presLayoutVars>
      </dgm:prSet>
      <dgm:spPr/>
    </dgm:pt>
    <dgm:pt modelId="{E28A08AD-33D6-45DE-B06B-1513C167713B}" type="pres">
      <dgm:prSet presAssocID="{96ABA786-C05D-49F8-BA63-EF1294D772F0}" presName="sibTrans" presStyleCnt="0"/>
      <dgm:spPr/>
    </dgm:pt>
    <dgm:pt modelId="{5DE90120-6636-4B5C-890E-D16099BCE993}" type="pres">
      <dgm:prSet presAssocID="{D69330F4-7477-42D6-AC48-20ABC78F3A82}" presName="node" presStyleLbl="node1" presStyleIdx="4" presStyleCnt="11">
        <dgm:presLayoutVars>
          <dgm:bulletEnabled val="1"/>
        </dgm:presLayoutVars>
      </dgm:prSet>
      <dgm:spPr/>
    </dgm:pt>
    <dgm:pt modelId="{31E07D71-7EEE-473B-AB55-214C0A5DB087}" type="pres">
      <dgm:prSet presAssocID="{B26F6C94-A94B-4A77-A366-1850BF54AA1C}" presName="sibTrans" presStyleCnt="0"/>
      <dgm:spPr/>
    </dgm:pt>
    <dgm:pt modelId="{0EF18432-245B-4033-A1EC-46D87BBE98AF}" type="pres">
      <dgm:prSet presAssocID="{4E64E59A-0071-4BA9-8879-45352091600F}" presName="node" presStyleLbl="node1" presStyleIdx="5" presStyleCnt="11">
        <dgm:presLayoutVars>
          <dgm:bulletEnabled val="1"/>
        </dgm:presLayoutVars>
      </dgm:prSet>
      <dgm:spPr/>
    </dgm:pt>
    <dgm:pt modelId="{2EDFE82B-3A1E-48B1-94EA-2D004F64A095}" type="pres">
      <dgm:prSet presAssocID="{98815C6D-C65C-4628-9036-B8C46A9A956C}" presName="sibTrans" presStyleCnt="0"/>
      <dgm:spPr/>
    </dgm:pt>
    <dgm:pt modelId="{1916BE89-0776-4859-9F41-1537EC7C6AC7}" type="pres">
      <dgm:prSet presAssocID="{156068C4-E6D9-4DD4-AD9A-8E1BC0F7585A}" presName="node" presStyleLbl="node1" presStyleIdx="6" presStyleCnt="11">
        <dgm:presLayoutVars>
          <dgm:bulletEnabled val="1"/>
        </dgm:presLayoutVars>
      </dgm:prSet>
      <dgm:spPr/>
    </dgm:pt>
    <dgm:pt modelId="{107520EA-B686-44A7-96DC-61AFEC30E161}" type="pres">
      <dgm:prSet presAssocID="{F99C02AE-43F8-4657-9CEE-1EC27F8A8CD2}" presName="sibTrans" presStyleCnt="0"/>
      <dgm:spPr/>
    </dgm:pt>
    <dgm:pt modelId="{30F1C3A2-AD44-44F0-97B5-2CBADAF8C3C9}" type="pres">
      <dgm:prSet presAssocID="{D2C15C13-9FDB-443A-B46D-A4AEBF67DF7F}" presName="node" presStyleLbl="node1" presStyleIdx="7" presStyleCnt="11">
        <dgm:presLayoutVars>
          <dgm:bulletEnabled val="1"/>
        </dgm:presLayoutVars>
      </dgm:prSet>
      <dgm:spPr/>
    </dgm:pt>
    <dgm:pt modelId="{31F6227A-1DA7-40BA-BC0A-C3F3855161D5}" type="pres">
      <dgm:prSet presAssocID="{1482E6FF-8D47-449D-B118-DCFC8A4C4B0B}" presName="sibTrans" presStyleCnt="0"/>
      <dgm:spPr/>
    </dgm:pt>
    <dgm:pt modelId="{40654A71-C6D7-418B-8986-CA9EBCAF3E7E}" type="pres">
      <dgm:prSet presAssocID="{E12999A4-126E-467D-9999-7F38446A7C20}" presName="node" presStyleLbl="node1" presStyleIdx="8" presStyleCnt="11">
        <dgm:presLayoutVars>
          <dgm:bulletEnabled val="1"/>
        </dgm:presLayoutVars>
      </dgm:prSet>
      <dgm:spPr/>
    </dgm:pt>
    <dgm:pt modelId="{1F4D4C8A-CBC5-418D-8D31-16BE1D6730BB}" type="pres">
      <dgm:prSet presAssocID="{22A2DF87-63FE-4768-B944-952A8463BB71}" presName="sibTrans" presStyleCnt="0"/>
      <dgm:spPr/>
    </dgm:pt>
    <dgm:pt modelId="{54D4932B-BA8C-42AE-8B52-2B3D7BFFAB8C}" type="pres">
      <dgm:prSet presAssocID="{D06FC5AF-F0C4-4FFB-BE6E-8CC6E0C94861}" presName="node" presStyleLbl="node1" presStyleIdx="9" presStyleCnt="11">
        <dgm:presLayoutVars>
          <dgm:bulletEnabled val="1"/>
        </dgm:presLayoutVars>
      </dgm:prSet>
      <dgm:spPr/>
    </dgm:pt>
    <dgm:pt modelId="{DFBDF98A-F83A-4E28-810E-0A3B7F336DE3}" type="pres">
      <dgm:prSet presAssocID="{78DC215D-396D-426E-8D74-B926FC66385F}" presName="sibTrans" presStyleCnt="0"/>
      <dgm:spPr/>
    </dgm:pt>
    <dgm:pt modelId="{7D8FF61F-E5C3-46A5-9588-CF042BCA14A9}" type="pres">
      <dgm:prSet presAssocID="{3D2CF4F9-A83A-46CD-8FB2-0C701CF4D13E}" presName="node" presStyleLbl="node1" presStyleIdx="10" presStyleCnt="11">
        <dgm:presLayoutVars>
          <dgm:bulletEnabled val="1"/>
        </dgm:presLayoutVars>
      </dgm:prSet>
      <dgm:spPr/>
    </dgm:pt>
  </dgm:ptLst>
  <dgm:cxnLst>
    <dgm:cxn modelId="{9462A009-952F-4D25-A444-AE904490625B}" srcId="{9A2CE876-1704-4BD9-B151-3F492DC16FE0}" destId="{D69330F4-7477-42D6-AC48-20ABC78F3A82}" srcOrd="4" destOrd="0" parTransId="{E80A6778-DAA9-4376-B45E-DD349B912715}" sibTransId="{B26F6C94-A94B-4A77-A366-1850BF54AA1C}"/>
    <dgm:cxn modelId="{76342D10-5EEB-4A80-AA2D-BA46B45A6478}" type="presOf" srcId="{C1429EE3-17EE-4957-9964-BE15F6F22699}" destId="{8AFD920F-33EB-4EDA-94AF-26469945C956}" srcOrd="0" destOrd="0" presId="urn:microsoft.com/office/officeart/2005/8/layout/default"/>
    <dgm:cxn modelId="{6F517010-1710-4CDD-8BC6-5EA26B45349D}" type="presOf" srcId="{4E64E59A-0071-4BA9-8879-45352091600F}" destId="{0EF18432-245B-4033-A1EC-46D87BBE98AF}" srcOrd="0" destOrd="0" presId="urn:microsoft.com/office/officeart/2005/8/layout/default"/>
    <dgm:cxn modelId="{9848001D-1A10-4EAE-BF08-48BB8277EB25}" srcId="{9A2CE876-1704-4BD9-B151-3F492DC16FE0}" destId="{CAD362BB-FA8E-4700-A5B8-4E42F39F08E8}" srcOrd="0" destOrd="0" parTransId="{3ED953D7-F880-4BCA-B0C1-AE685461BE49}" sibTransId="{8C80111A-EBFE-4D7C-A1F9-7C3F7AEA082B}"/>
    <dgm:cxn modelId="{C19D051F-AD70-49BE-A5A6-29A6D731C9C4}" srcId="{9A2CE876-1704-4BD9-B151-3F492DC16FE0}" destId="{D2C15C13-9FDB-443A-B46D-A4AEBF67DF7F}" srcOrd="7" destOrd="0" parTransId="{A9C87CD1-297B-4B68-B3B9-0508BD5344F5}" sibTransId="{1482E6FF-8D47-449D-B118-DCFC8A4C4B0B}"/>
    <dgm:cxn modelId="{5DEF362B-58DA-4293-A868-78CCF5ADD863}" type="presOf" srcId="{3D2CF4F9-A83A-46CD-8FB2-0C701CF4D13E}" destId="{7D8FF61F-E5C3-46A5-9588-CF042BCA14A9}" srcOrd="0" destOrd="0" presId="urn:microsoft.com/office/officeart/2005/8/layout/default"/>
    <dgm:cxn modelId="{BC77E63C-AD6F-4AA3-BDCA-97E70E3CEE3A}" srcId="{9A2CE876-1704-4BD9-B151-3F492DC16FE0}" destId="{D06FC5AF-F0C4-4FFB-BE6E-8CC6E0C94861}" srcOrd="9" destOrd="0" parTransId="{1D713FB5-473E-4A45-BC9F-D37533C1BD21}" sibTransId="{78DC215D-396D-426E-8D74-B926FC66385F}"/>
    <dgm:cxn modelId="{E7439742-F017-42B5-9923-2855F5D31276}" type="presOf" srcId="{D2C15C13-9FDB-443A-B46D-A4AEBF67DF7F}" destId="{30F1C3A2-AD44-44F0-97B5-2CBADAF8C3C9}" srcOrd="0" destOrd="0" presId="urn:microsoft.com/office/officeart/2005/8/layout/default"/>
    <dgm:cxn modelId="{9CE2F750-AAF8-49DF-AC2B-BD914B7B2CD1}" srcId="{9A2CE876-1704-4BD9-B151-3F492DC16FE0}" destId="{4E64E59A-0071-4BA9-8879-45352091600F}" srcOrd="5" destOrd="0" parTransId="{35AA5182-88C0-4F93-A864-BDA254783BC5}" sibTransId="{98815C6D-C65C-4628-9036-B8C46A9A956C}"/>
    <dgm:cxn modelId="{4D5FC172-3827-4AD8-BFB3-03B5F4AE6DA7}" type="presOf" srcId="{D06FC5AF-F0C4-4FFB-BE6E-8CC6E0C94861}" destId="{54D4932B-BA8C-42AE-8B52-2B3D7BFFAB8C}" srcOrd="0" destOrd="0" presId="urn:microsoft.com/office/officeart/2005/8/layout/default"/>
    <dgm:cxn modelId="{429C6959-B966-4A53-B478-E23E55975BB2}" type="presOf" srcId="{73030BBA-FAFE-42DC-89A4-E50A1171C4FD}" destId="{E3054CF2-7718-4544-BEBD-2BBEFA7E04B5}" srcOrd="0" destOrd="0" presId="urn:microsoft.com/office/officeart/2005/8/layout/default"/>
    <dgm:cxn modelId="{83052E7C-4E36-4AC6-9289-190C51EC0F63}" srcId="{9A2CE876-1704-4BD9-B151-3F492DC16FE0}" destId="{3D2CF4F9-A83A-46CD-8FB2-0C701CF4D13E}" srcOrd="10" destOrd="0" parTransId="{2FFB4E7C-835D-462D-B6A9-074E4B7F5774}" sibTransId="{0C39603F-B4A6-41AD-8C45-DE5A8604057B}"/>
    <dgm:cxn modelId="{209F4485-823F-4620-87BD-73B7099D1C5F}" srcId="{9A2CE876-1704-4BD9-B151-3F492DC16FE0}" destId="{156068C4-E6D9-4DD4-AD9A-8E1BC0F7585A}" srcOrd="6" destOrd="0" parTransId="{0EBFDCEC-F13E-43F6-9BBA-07D77BDF0A51}" sibTransId="{F99C02AE-43F8-4657-9CEE-1EC27F8A8CD2}"/>
    <dgm:cxn modelId="{85CA5285-CCA6-4F4C-9E14-3C1C225BD57D}" srcId="{9A2CE876-1704-4BD9-B151-3F492DC16FE0}" destId="{E12999A4-126E-467D-9999-7F38446A7C20}" srcOrd="8" destOrd="0" parTransId="{1E35DCAF-E002-441D-960D-2E89D6B3F954}" sibTransId="{22A2DF87-63FE-4768-B944-952A8463BB71}"/>
    <dgm:cxn modelId="{833C5CA3-C73E-413B-845D-126EE7676D1A}" type="presOf" srcId="{9A2CE876-1704-4BD9-B151-3F492DC16FE0}" destId="{E7111A58-B185-45F4-B150-4538690ECDF7}" srcOrd="0" destOrd="0" presId="urn:microsoft.com/office/officeart/2005/8/layout/default"/>
    <dgm:cxn modelId="{B16589AA-BA28-4AD5-84A5-DC21B499AC26}" srcId="{9A2CE876-1704-4BD9-B151-3F492DC16FE0}" destId="{73030BBA-FAFE-42DC-89A4-E50A1171C4FD}" srcOrd="2" destOrd="0" parTransId="{E608DE6E-7261-4D1E-8DEC-5B86629B6B63}" sibTransId="{257CBA6E-AA9B-4AE4-8976-87ED0E983547}"/>
    <dgm:cxn modelId="{193999B1-9F9C-4834-BAC0-CF76401886D8}" type="presOf" srcId="{E12999A4-126E-467D-9999-7F38446A7C20}" destId="{40654A71-C6D7-418B-8986-CA9EBCAF3E7E}" srcOrd="0" destOrd="0" presId="urn:microsoft.com/office/officeart/2005/8/layout/default"/>
    <dgm:cxn modelId="{D1C74BC2-92C7-45A1-84B7-A253C45007BB}" srcId="{9A2CE876-1704-4BD9-B151-3F492DC16FE0}" destId="{699B2723-0450-4C2F-9156-C32D1819CDAA}" srcOrd="1" destOrd="0" parTransId="{5EE514F1-7C50-4AF9-9ACE-AE8F3271CCB6}" sibTransId="{CC645617-A33D-4078-8826-E61C639927EC}"/>
    <dgm:cxn modelId="{7CC6ABCF-4BC2-42AC-904E-F525A0E75224}" type="presOf" srcId="{D69330F4-7477-42D6-AC48-20ABC78F3A82}" destId="{5DE90120-6636-4B5C-890E-D16099BCE993}" srcOrd="0" destOrd="0" presId="urn:microsoft.com/office/officeart/2005/8/layout/default"/>
    <dgm:cxn modelId="{515DB7D3-9E40-4230-90DF-2BC8E2612C36}" type="presOf" srcId="{CAD362BB-FA8E-4700-A5B8-4E42F39F08E8}" destId="{70662F37-9E6D-4148-B70F-0D570E071366}" srcOrd="0" destOrd="0" presId="urn:microsoft.com/office/officeart/2005/8/layout/default"/>
    <dgm:cxn modelId="{75C46BD8-0BC9-4BF0-8944-1FBF5702AA23}" type="presOf" srcId="{156068C4-E6D9-4DD4-AD9A-8E1BC0F7585A}" destId="{1916BE89-0776-4859-9F41-1537EC7C6AC7}" srcOrd="0" destOrd="0" presId="urn:microsoft.com/office/officeart/2005/8/layout/default"/>
    <dgm:cxn modelId="{B5C5A2D9-AEF2-4FA7-880D-18A9A89957C4}" srcId="{9A2CE876-1704-4BD9-B151-3F492DC16FE0}" destId="{C1429EE3-17EE-4957-9964-BE15F6F22699}" srcOrd="3" destOrd="0" parTransId="{BE1A9ABE-88ED-42E3-8498-5EAB72DA9B32}" sibTransId="{96ABA786-C05D-49F8-BA63-EF1294D772F0}"/>
    <dgm:cxn modelId="{E2371DDA-562E-486A-B720-B3E9EEDC2DEF}" type="presOf" srcId="{699B2723-0450-4C2F-9156-C32D1819CDAA}" destId="{46CDA5F2-90BB-4367-B540-DD42B76E5ED2}" srcOrd="0" destOrd="0" presId="urn:microsoft.com/office/officeart/2005/8/layout/default"/>
    <dgm:cxn modelId="{AFD84823-B17B-46B2-AC47-D037635724D8}" type="presParOf" srcId="{E7111A58-B185-45F4-B150-4538690ECDF7}" destId="{70662F37-9E6D-4148-B70F-0D570E071366}" srcOrd="0" destOrd="0" presId="urn:microsoft.com/office/officeart/2005/8/layout/default"/>
    <dgm:cxn modelId="{6E334949-62F1-4731-AFAF-A8AF35337699}" type="presParOf" srcId="{E7111A58-B185-45F4-B150-4538690ECDF7}" destId="{FB3CAB6B-B5D7-4214-AFDC-4660401D4B48}" srcOrd="1" destOrd="0" presId="urn:microsoft.com/office/officeart/2005/8/layout/default"/>
    <dgm:cxn modelId="{B6600FE2-4C7C-4833-B708-8E2FDE70085B}" type="presParOf" srcId="{E7111A58-B185-45F4-B150-4538690ECDF7}" destId="{46CDA5F2-90BB-4367-B540-DD42B76E5ED2}" srcOrd="2" destOrd="0" presId="urn:microsoft.com/office/officeart/2005/8/layout/default"/>
    <dgm:cxn modelId="{2ED39C25-A5DE-4069-AE63-88F676171348}" type="presParOf" srcId="{E7111A58-B185-45F4-B150-4538690ECDF7}" destId="{E8E21C19-0469-4CF1-A37D-C6DE15EBEA7E}" srcOrd="3" destOrd="0" presId="urn:microsoft.com/office/officeart/2005/8/layout/default"/>
    <dgm:cxn modelId="{8F8AE671-41CB-4AB3-9B8C-63880F842DF6}" type="presParOf" srcId="{E7111A58-B185-45F4-B150-4538690ECDF7}" destId="{E3054CF2-7718-4544-BEBD-2BBEFA7E04B5}" srcOrd="4" destOrd="0" presId="urn:microsoft.com/office/officeart/2005/8/layout/default"/>
    <dgm:cxn modelId="{DCFB20C9-77EE-43B4-BC89-3F1AF426A522}" type="presParOf" srcId="{E7111A58-B185-45F4-B150-4538690ECDF7}" destId="{8E455FBD-1C3B-4559-BF82-7387CBA2C55C}" srcOrd="5" destOrd="0" presId="urn:microsoft.com/office/officeart/2005/8/layout/default"/>
    <dgm:cxn modelId="{80FCA202-125D-4923-AC13-621DFF8EBE36}" type="presParOf" srcId="{E7111A58-B185-45F4-B150-4538690ECDF7}" destId="{8AFD920F-33EB-4EDA-94AF-26469945C956}" srcOrd="6" destOrd="0" presId="urn:microsoft.com/office/officeart/2005/8/layout/default"/>
    <dgm:cxn modelId="{7CC06DED-A524-4087-A22E-0F482A39D437}" type="presParOf" srcId="{E7111A58-B185-45F4-B150-4538690ECDF7}" destId="{E28A08AD-33D6-45DE-B06B-1513C167713B}" srcOrd="7" destOrd="0" presId="urn:microsoft.com/office/officeart/2005/8/layout/default"/>
    <dgm:cxn modelId="{CF579BE6-C560-4B34-9DE9-F7133691E9AD}" type="presParOf" srcId="{E7111A58-B185-45F4-B150-4538690ECDF7}" destId="{5DE90120-6636-4B5C-890E-D16099BCE993}" srcOrd="8" destOrd="0" presId="urn:microsoft.com/office/officeart/2005/8/layout/default"/>
    <dgm:cxn modelId="{12FB92F3-931B-461E-9B8F-AE4028525F10}" type="presParOf" srcId="{E7111A58-B185-45F4-B150-4538690ECDF7}" destId="{31E07D71-7EEE-473B-AB55-214C0A5DB087}" srcOrd="9" destOrd="0" presId="urn:microsoft.com/office/officeart/2005/8/layout/default"/>
    <dgm:cxn modelId="{BD38FE5B-FEBA-46A5-9F1C-78D00901D0A4}" type="presParOf" srcId="{E7111A58-B185-45F4-B150-4538690ECDF7}" destId="{0EF18432-245B-4033-A1EC-46D87BBE98AF}" srcOrd="10" destOrd="0" presId="urn:microsoft.com/office/officeart/2005/8/layout/default"/>
    <dgm:cxn modelId="{922ADF0D-89C3-4493-B279-065BB0BE1564}" type="presParOf" srcId="{E7111A58-B185-45F4-B150-4538690ECDF7}" destId="{2EDFE82B-3A1E-48B1-94EA-2D004F64A095}" srcOrd="11" destOrd="0" presId="urn:microsoft.com/office/officeart/2005/8/layout/default"/>
    <dgm:cxn modelId="{C0A3B4B6-8835-42DA-A697-FA578C1A95F6}" type="presParOf" srcId="{E7111A58-B185-45F4-B150-4538690ECDF7}" destId="{1916BE89-0776-4859-9F41-1537EC7C6AC7}" srcOrd="12" destOrd="0" presId="urn:microsoft.com/office/officeart/2005/8/layout/default"/>
    <dgm:cxn modelId="{A9C70A3F-C7A1-40FB-B25E-DC1D729FCD02}" type="presParOf" srcId="{E7111A58-B185-45F4-B150-4538690ECDF7}" destId="{107520EA-B686-44A7-96DC-61AFEC30E161}" srcOrd="13" destOrd="0" presId="urn:microsoft.com/office/officeart/2005/8/layout/default"/>
    <dgm:cxn modelId="{45C5B268-6A6D-4378-A2C8-F56392553A93}" type="presParOf" srcId="{E7111A58-B185-45F4-B150-4538690ECDF7}" destId="{30F1C3A2-AD44-44F0-97B5-2CBADAF8C3C9}" srcOrd="14" destOrd="0" presId="urn:microsoft.com/office/officeart/2005/8/layout/default"/>
    <dgm:cxn modelId="{A4A372B1-9A49-4DB0-9CBB-A28D714F4901}" type="presParOf" srcId="{E7111A58-B185-45F4-B150-4538690ECDF7}" destId="{31F6227A-1DA7-40BA-BC0A-C3F3855161D5}" srcOrd="15" destOrd="0" presId="urn:microsoft.com/office/officeart/2005/8/layout/default"/>
    <dgm:cxn modelId="{D1F99F4E-41C9-4D2E-9825-5B87C36FB620}" type="presParOf" srcId="{E7111A58-B185-45F4-B150-4538690ECDF7}" destId="{40654A71-C6D7-418B-8986-CA9EBCAF3E7E}" srcOrd="16" destOrd="0" presId="urn:microsoft.com/office/officeart/2005/8/layout/default"/>
    <dgm:cxn modelId="{F296A1A2-D671-4C29-8D7A-419A25FB6DD5}" type="presParOf" srcId="{E7111A58-B185-45F4-B150-4538690ECDF7}" destId="{1F4D4C8A-CBC5-418D-8D31-16BE1D6730BB}" srcOrd="17" destOrd="0" presId="urn:microsoft.com/office/officeart/2005/8/layout/default"/>
    <dgm:cxn modelId="{EF6625A2-3B53-42D1-9DB5-0586BDBC7324}" type="presParOf" srcId="{E7111A58-B185-45F4-B150-4538690ECDF7}" destId="{54D4932B-BA8C-42AE-8B52-2B3D7BFFAB8C}" srcOrd="18" destOrd="0" presId="urn:microsoft.com/office/officeart/2005/8/layout/default"/>
    <dgm:cxn modelId="{E6BA8E02-1523-4CC0-8889-42D99670A866}" type="presParOf" srcId="{E7111A58-B185-45F4-B150-4538690ECDF7}" destId="{DFBDF98A-F83A-4E28-810E-0A3B7F336DE3}" srcOrd="19" destOrd="0" presId="urn:microsoft.com/office/officeart/2005/8/layout/default"/>
    <dgm:cxn modelId="{34D77DA1-E6F5-4F28-B518-72F551CE2F7F}" type="presParOf" srcId="{E7111A58-B185-45F4-B150-4538690ECDF7}" destId="{7D8FF61F-E5C3-46A5-9588-CF042BCA14A9}" srcOrd="20" destOrd="0" presId="urn:microsoft.com/office/officeart/2005/8/layout/defaul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42813F2F-E91E-4143-8604-8BE08F0D29A4}" type="doc">
      <dgm:prSet loTypeId="urn:microsoft.com/office/officeart/2005/8/layout/hierarchy1" loCatId="hierarchy" qsTypeId="urn:microsoft.com/office/officeart/2005/8/quickstyle/simple1" qsCatId="simple" csTypeId="urn:microsoft.com/office/officeart/2005/8/colors/colorful2" csCatId="colorful" phldr="1"/>
      <dgm:spPr/>
      <dgm:t>
        <a:bodyPr/>
        <a:lstStyle/>
        <a:p>
          <a:endParaRPr lang="en-US"/>
        </a:p>
      </dgm:t>
    </dgm:pt>
    <dgm:pt modelId="{9A0FC456-E220-4FDC-9E37-F7B9F3C76F08}">
      <dgm:prSet phldr="0"/>
      <dgm:spPr/>
      <dgm:t>
        <a:bodyPr/>
        <a:lstStyle/>
        <a:p>
          <a:pPr rtl="0">
            <a:defRPr cap="all"/>
          </a:pPr>
          <a:r>
            <a:rPr lang="en-US" b="1">
              <a:latin typeface="Calibri Light" panose="020F0302020204030204"/>
            </a:rPr>
            <a:t>ACTION</a:t>
          </a:r>
          <a:endParaRPr lang="en-US" b="1"/>
        </a:p>
      </dgm:t>
    </dgm:pt>
    <dgm:pt modelId="{EEFA125D-EA91-4EC4-99DE-4F7E2E3929A2}" type="parTrans" cxnId="{AA6F653C-0DB8-4AFC-AFAC-73A9D4184382}">
      <dgm:prSet/>
      <dgm:spPr/>
      <dgm:t>
        <a:bodyPr/>
        <a:lstStyle/>
        <a:p>
          <a:endParaRPr lang="en-US"/>
        </a:p>
      </dgm:t>
    </dgm:pt>
    <dgm:pt modelId="{2B50CE15-1D22-4AB0-8470-9C19380FB164}" type="sibTrans" cxnId="{AA6F653C-0DB8-4AFC-AFAC-73A9D4184382}">
      <dgm:prSet/>
      <dgm:spPr/>
      <dgm:t>
        <a:bodyPr/>
        <a:lstStyle/>
        <a:p>
          <a:endParaRPr lang="en-US"/>
        </a:p>
      </dgm:t>
    </dgm:pt>
    <dgm:pt modelId="{051F71BB-CE09-4257-A91B-CD677800AA44}">
      <dgm:prSet phldr="0"/>
      <dgm:spPr/>
      <dgm:t>
        <a:bodyPr/>
        <a:lstStyle/>
        <a:p>
          <a:pPr>
            <a:defRPr cap="all"/>
          </a:pPr>
          <a:r>
            <a:rPr lang="en-US" b="1">
              <a:latin typeface="Calibri Light" panose="020F0302020204030204"/>
            </a:rPr>
            <a:t>PLANNING</a:t>
          </a:r>
        </a:p>
      </dgm:t>
    </dgm:pt>
    <dgm:pt modelId="{5950A98B-06A7-44C3-A073-F3F5DA0E2F62}" type="parTrans" cxnId="{98EE08EF-AE5E-4F90-B763-5B257FC26B1D}">
      <dgm:prSet/>
      <dgm:spPr/>
      <dgm:t>
        <a:bodyPr/>
        <a:lstStyle/>
        <a:p>
          <a:endParaRPr lang="en-US"/>
        </a:p>
      </dgm:t>
    </dgm:pt>
    <dgm:pt modelId="{8148C088-1925-4B0A-9846-D2E369E7EE4F}" type="sibTrans" cxnId="{98EE08EF-AE5E-4F90-B763-5B257FC26B1D}">
      <dgm:prSet/>
      <dgm:spPr/>
      <dgm:t>
        <a:bodyPr/>
        <a:lstStyle/>
        <a:p>
          <a:endParaRPr lang="en-US"/>
        </a:p>
      </dgm:t>
    </dgm:pt>
    <dgm:pt modelId="{4A1F89F2-8AD1-404B-AC13-D570B897195E}" type="pres">
      <dgm:prSet presAssocID="{42813F2F-E91E-4143-8604-8BE08F0D29A4}" presName="hierChild1" presStyleCnt="0">
        <dgm:presLayoutVars>
          <dgm:chPref val="1"/>
          <dgm:dir/>
          <dgm:animOne val="branch"/>
          <dgm:animLvl val="lvl"/>
          <dgm:resizeHandles/>
        </dgm:presLayoutVars>
      </dgm:prSet>
      <dgm:spPr/>
    </dgm:pt>
    <dgm:pt modelId="{14053841-A0DD-48F5-B3E1-13E36593708C}" type="pres">
      <dgm:prSet presAssocID="{9A0FC456-E220-4FDC-9E37-F7B9F3C76F08}" presName="hierRoot1" presStyleCnt="0"/>
      <dgm:spPr/>
    </dgm:pt>
    <dgm:pt modelId="{DB12AD05-B219-40C9-AA34-8CFED1BB348E}" type="pres">
      <dgm:prSet presAssocID="{9A0FC456-E220-4FDC-9E37-F7B9F3C76F08}" presName="composite" presStyleCnt="0"/>
      <dgm:spPr/>
    </dgm:pt>
    <dgm:pt modelId="{E49AEA8D-2BC3-4088-8D78-0756662C60C5}" type="pres">
      <dgm:prSet presAssocID="{9A0FC456-E220-4FDC-9E37-F7B9F3C76F08}" presName="background" presStyleLbl="node0" presStyleIdx="0" presStyleCnt="2"/>
      <dgm:spPr/>
    </dgm:pt>
    <dgm:pt modelId="{1B83042C-1BB2-43A3-AD18-0FF701177D4E}" type="pres">
      <dgm:prSet presAssocID="{9A0FC456-E220-4FDC-9E37-F7B9F3C76F08}" presName="text" presStyleLbl="fgAcc0" presStyleIdx="0" presStyleCnt="2">
        <dgm:presLayoutVars>
          <dgm:chPref val="3"/>
        </dgm:presLayoutVars>
      </dgm:prSet>
      <dgm:spPr/>
    </dgm:pt>
    <dgm:pt modelId="{275105AE-7600-46D0-A3D5-B1D118760653}" type="pres">
      <dgm:prSet presAssocID="{9A0FC456-E220-4FDC-9E37-F7B9F3C76F08}" presName="hierChild2" presStyleCnt="0"/>
      <dgm:spPr/>
    </dgm:pt>
    <dgm:pt modelId="{AA19101E-D181-4567-9430-1877BADD0ADC}" type="pres">
      <dgm:prSet presAssocID="{051F71BB-CE09-4257-A91B-CD677800AA44}" presName="hierRoot1" presStyleCnt="0"/>
      <dgm:spPr/>
    </dgm:pt>
    <dgm:pt modelId="{83BE1958-1378-4BB8-BB9F-9128CEF6F930}" type="pres">
      <dgm:prSet presAssocID="{051F71BB-CE09-4257-A91B-CD677800AA44}" presName="composite" presStyleCnt="0"/>
      <dgm:spPr/>
    </dgm:pt>
    <dgm:pt modelId="{F15552AA-1E50-4F56-816F-A60DF9A344A9}" type="pres">
      <dgm:prSet presAssocID="{051F71BB-CE09-4257-A91B-CD677800AA44}" presName="background" presStyleLbl="node0" presStyleIdx="1" presStyleCnt="2"/>
      <dgm:spPr/>
    </dgm:pt>
    <dgm:pt modelId="{04B4139C-7C16-4835-A92D-5DB81A93F1EC}" type="pres">
      <dgm:prSet presAssocID="{051F71BB-CE09-4257-A91B-CD677800AA44}" presName="text" presStyleLbl="fgAcc0" presStyleIdx="1" presStyleCnt="2">
        <dgm:presLayoutVars>
          <dgm:chPref val="3"/>
        </dgm:presLayoutVars>
      </dgm:prSet>
      <dgm:spPr/>
    </dgm:pt>
    <dgm:pt modelId="{573AD157-EC0B-4C57-BFAC-C35D842F0390}" type="pres">
      <dgm:prSet presAssocID="{051F71BB-CE09-4257-A91B-CD677800AA44}" presName="hierChild2" presStyleCnt="0"/>
      <dgm:spPr/>
    </dgm:pt>
  </dgm:ptLst>
  <dgm:cxnLst>
    <dgm:cxn modelId="{AA6F653C-0DB8-4AFC-AFAC-73A9D4184382}" srcId="{42813F2F-E91E-4143-8604-8BE08F0D29A4}" destId="{9A0FC456-E220-4FDC-9E37-F7B9F3C76F08}" srcOrd="0" destOrd="0" parTransId="{EEFA125D-EA91-4EC4-99DE-4F7E2E3929A2}" sibTransId="{2B50CE15-1D22-4AB0-8470-9C19380FB164}"/>
    <dgm:cxn modelId="{AFFF1840-3C7A-4D62-822B-21B3859CC41C}" type="presOf" srcId="{051F71BB-CE09-4257-A91B-CD677800AA44}" destId="{04B4139C-7C16-4835-A92D-5DB81A93F1EC}" srcOrd="0" destOrd="0" presId="urn:microsoft.com/office/officeart/2005/8/layout/hierarchy1"/>
    <dgm:cxn modelId="{44B1725C-82ED-4E4F-95C6-CB679D2186B9}" type="presOf" srcId="{42813F2F-E91E-4143-8604-8BE08F0D29A4}" destId="{4A1F89F2-8AD1-404B-AC13-D570B897195E}" srcOrd="0" destOrd="0" presId="urn:microsoft.com/office/officeart/2005/8/layout/hierarchy1"/>
    <dgm:cxn modelId="{65A5D36F-5F29-464D-9A95-DAE658DB407F}" type="presOf" srcId="{9A0FC456-E220-4FDC-9E37-F7B9F3C76F08}" destId="{1B83042C-1BB2-43A3-AD18-0FF701177D4E}" srcOrd="0" destOrd="0" presId="urn:microsoft.com/office/officeart/2005/8/layout/hierarchy1"/>
    <dgm:cxn modelId="{98EE08EF-AE5E-4F90-B763-5B257FC26B1D}" srcId="{42813F2F-E91E-4143-8604-8BE08F0D29A4}" destId="{051F71BB-CE09-4257-A91B-CD677800AA44}" srcOrd="1" destOrd="0" parTransId="{5950A98B-06A7-44C3-A073-F3F5DA0E2F62}" sibTransId="{8148C088-1925-4B0A-9846-D2E369E7EE4F}"/>
    <dgm:cxn modelId="{FA0254D6-C699-4383-B77D-C99B5805922B}" type="presParOf" srcId="{4A1F89F2-8AD1-404B-AC13-D570B897195E}" destId="{14053841-A0DD-48F5-B3E1-13E36593708C}" srcOrd="0" destOrd="0" presId="urn:microsoft.com/office/officeart/2005/8/layout/hierarchy1"/>
    <dgm:cxn modelId="{7EC8CDB5-A46B-43F5-A6F7-B636A9CCB7A1}" type="presParOf" srcId="{14053841-A0DD-48F5-B3E1-13E36593708C}" destId="{DB12AD05-B219-40C9-AA34-8CFED1BB348E}" srcOrd="0" destOrd="0" presId="urn:microsoft.com/office/officeart/2005/8/layout/hierarchy1"/>
    <dgm:cxn modelId="{8693BE28-C6EE-4D3F-9C45-F71184C28E1A}" type="presParOf" srcId="{DB12AD05-B219-40C9-AA34-8CFED1BB348E}" destId="{E49AEA8D-2BC3-4088-8D78-0756662C60C5}" srcOrd="0" destOrd="0" presId="urn:microsoft.com/office/officeart/2005/8/layout/hierarchy1"/>
    <dgm:cxn modelId="{37B07FC3-ACAE-454E-B23C-A25E956FF46A}" type="presParOf" srcId="{DB12AD05-B219-40C9-AA34-8CFED1BB348E}" destId="{1B83042C-1BB2-43A3-AD18-0FF701177D4E}" srcOrd="1" destOrd="0" presId="urn:microsoft.com/office/officeart/2005/8/layout/hierarchy1"/>
    <dgm:cxn modelId="{6387F01C-46B8-4365-8DAE-A0A387E669E4}" type="presParOf" srcId="{14053841-A0DD-48F5-B3E1-13E36593708C}" destId="{275105AE-7600-46D0-A3D5-B1D118760653}" srcOrd="1" destOrd="0" presId="urn:microsoft.com/office/officeart/2005/8/layout/hierarchy1"/>
    <dgm:cxn modelId="{C9585361-0078-4AA6-B1A6-4FB4CDBE5E19}" type="presParOf" srcId="{4A1F89F2-8AD1-404B-AC13-D570B897195E}" destId="{AA19101E-D181-4567-9430-1877BADD0ADC}" srcOrd="1" destOrd="0" presId="urn:microsoft.com/office/officeart/2005/8/layout/hierarchy1"/>
    <dgm:cxn modelId="{9BB0AF60-9B39-4D53-A463-4D4CA772E22D}" type="presParOf" srcId="{AA19101E-D181-4567-9430-1877BADD0ADC}" destId="{83BE1958-1378-4BB8-BB9F-9128CEF6F930}" srcOrd="0" destOrd="0" presId="urn:microsoft.com/office/officeart/2005/8/layout/hierarchy1"/>
    <dgm:cxn modelId="{87849D8A-5482-4243-9BF0-8A900C27F37C}" type="presParOf" srcId="{83BE1958-1378-4BB8-BB9F-9128CEF6F930}" destId="{F15552AA-1E50-4F56-816F-A60DF9A344A9}" srcOrd="0" destOrd="0" presId="urn:microsoft.com/office/officeart/2005/8/layout/hierarchy1"/>
    <dgm:cxn modelId="{3ECE111C-324C-4FBF-B666-CF1A00E2F8D3}" type="presParOf" srcId="{83BE1958-1378-4BB8-BB9F-9128CEF6F930}" destId="{04B4139C-7C16-4835-A92D-5DB81A93F1EC}" srcOrd="1" destOrd="0" presId="urn:microsoft.com/office/officeart/2005/8/layout/hierarchy1"/>
    <dgm:cxn modelId="{3852A194-1971-492A-859D-E7DF034ABD4B}" type="presParOf" srcId="{AA19101E-D181-4567-9430-1877BADD0ADC}" destId="{573AD157-EC0B-4C57-BFAC-C35D842F0390}" srcOrd="1" destOrd="0" presId="urn:microsoft.com/office/officeart/2005/8/layout/hierarchy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E658A600-628F-4248-9735-E99F18A8DB2B}" type="doc">
      <dgm:prSet loTypeId="urn:microsoft.com/office/officeart/2005/8/layout/vList5" loCatId="list" qsTypeId="urn:microsoft.com/office/officeart/2005/8/quickstyle/simple4" qsCatId="simple" csTypeId="urn:microsoft.com/office/officeart/2005/8/colors/accent1_2" csCatId="accent1" phldr="1"/>
      <dgm:spPr/>
      <dgm:t>
        <a:bodyPr/>
        <a:lstStyle/>
        <a:p>
          <a:endParaRPr lang="en-US"/>
        </a:p>
      </dgm:t>
    </dgm:pt>
    <dgm:pt modelId="{FA0857CE-DD06-41E8-B268-4508796C29AC}">
      <dgm:prSet phldr="0"/>
      <dgm:spPr/>
      <dgm:t>
        <a:bodyPr/>
        <a:lstStyle/>
        <a:p>
          <a:r>
            <a:rPr lang="en-US" b="1">
              <a:latin typeface="Calibri Light" panose="020F0302020204030204"/>
            </a:rPr>
            <a:t>WHITEWATER</a:t>
          </a:r>
          <a:endParaRPr lang="en-US" b="1"/>
        </a:p>
      </dgm:t>
    </dgm:pt>
    <dgm:pt modelId="{A777C1F2-7272-4E45-9CDC-3CF548D68AB9}" type="parTrans" cxnId="{D15E17D6-6ECA-4A9B-93D4-CE3CC74999F1}">
      <dgm:prSet/>
      <dgm:spPr/>
      <dgm:t>
        <a:bodyPr/>
        <a:lstStyle/>
        <a:p>
          <a:endParaRPr lang="en-US"/>
        </a:p>
      </dgm:t>
    </dgm:pt>
    <dgm:pt modelId="{B9B7B248-0480-4836-9715-FDAAE17C972F}" type="sibTrans" cxnId="{D15E17D6-6ECA-4A9B-93D4-CE3CC74999F1}">
      <dgm:prSet/>
      <dgm:spPr/>
      <dgm:t>
        <a:bodyPr/>
        <a:lstStyle/>
        <a:p>
          <a:endParaRPr lang="en-US"/>
        </a:p>
      </dgm:t>
    </dgm:pt>
    <dgm:pt modelId="{67E76E71-172F-43FA-89D6-31F0FE5247DC}">
      <dgm:prSet phldr="0"/>
      <dgm:spPr/>
      <dgm:t>
        <a:bodyPr/>
        <a:lstStyle/>
        <a:p>
          <a:pPr rtl="0"/>
          <a:r>
            <a:rPr lang="en-US" b="1">
              <a:latin typeface="Calibri Light" panose="020F0302020204030204"/>
            </a:rPr>
            <a:t>GENOA CITY</a:t>
          </a:r>
          <a:endParaRPr lang="en-US" b="1"/>
        </a:p>
      </dgm:t>
    </dgm:pt>
    <dgm:pt modelId="{E3D34801-23E0-4DB3-ADA5-1C085EEEF5E8}" type="parTrans" cxnId="{8D27F509-4C4A-489C-AED8-6B672B8DD0CD}">
      <dgm:prSet/>
      <dgm:spPr/>
      <dgm:t>
        <a:bodyPr/>
        <a:lstStyle/>
        <a:p>
          <a:endParaRPr lang="en-US"/>
        </a:p>
      </dgm:t>
    </dgm:pt>
    <dgm:pt modelId="{8AA662A9-D9E9-43FE-B418-E1A4DBDCD17D}" type="sibTrans" cxnId="{8D27F509-4C4A-489C-AED8-6B672B8DD0CD}">
      <dgm:prSet/>
      <dgm:spPr/>
      <dgm:t>
        <a:bodyPr/>
        <a:lstStyle/>
        <a:p>
          <a:endParaRPr lang="en-US"/>
        </a:p>
      </dgm:t>
    </dgm:pt>
    <dgm:pt modelId="{C1668A14-95BE-4F12-A46A-42863395C966}">
      <dgm:prSet phldr="0"/>
      <dgm:spPr/>
      <dgm:t>
        <a:bodyPr/>
        <a:lstStyle/>
        <a:p>
          <a:pPr rtl="0"/>
          <a:r>
            <a:rPr lang="en-US" b="0">
              <a:latin typeface="Calibri Light" panose="020F0302020204030204"/>
            </a:rPr>
            <a:t>62 SF UNITS/$299K</a:t>
          </a:r>
          <a:endParaRPr lang="en-US" b="0"/>
        </a:p>
      </dgm:t>
    </dgm:pt>
    <dgm:pt modelId="{C7A535BE-5EFF-4808-A8A1-164A7F1C3B04}" type="parTrans" cxnId="{C37D05C4-C947-4D33-95F3-CADBE288AD95}">
      <dgm:prSet/>
      <dgm:spPr/>
      <dgm:t>
        <a:bodyPr/>
        <a:lstStyle/>
        <a:p>
          <a:endParaRPr lang="en-US"/>
        </a:p>
      </dgm:t>
    </dgm:pt>
    <dgm:pt modelId="{6BF07ADF-1CFE-48DB-A0E6-E470822FB624}" type="sibTrans" cxnId="{C37D05C4-C947-4D33-95F3-CADBE288AD95}">
      <dgm:prSet/>
      <dgm:spPr/>
      <dgm:t>
        <a:bodyPr/>
        <a:lstStyle/>
        <a:p>
          <a:endParaRPr lang="en-US"/>
        </a:p>
      </dgm:t>
    </dgm:pt>
    <dgm:pt modelId="{057774C4-026D-441B-93E8-06EEB7D809DD}">
      <dgm:prSet phldr="0"/>
      <dgm:spPr/>
      <dgm:t>
        <a:bodyPr/>
        <a:lstStyle/>
        <a:p>
          <a:r>
            <a:rPr lang="en-US" b="0">
              <a:latin typeface="Calibri Light" panose="020F0302020204030204"/>
            </a:rPr>
            <a:t>DELAVAN</a:t>
          </a:r>
          <a:endParaRPr lang="en-US" b="0"/>
        </a:p>
      </dgm:t>
    </dgm:pt>
    <dgm:pt modelId="{06941481-C4C4-4487-967E-884B963A6BDA}" type="parTrans" cxnId="{4D2170F5-79D9-4911-A64B-B03C931550B6}">
      <dgm:prSet/>
      <dgm:spPr/>
      <dgm:t>
        <a:bodyPr/>
        <a:lstStyle/>
        <a:p>
          <a:endParaRPr lang="en-US"/>
        </a:p>
      </dgm:t>
    </dgm:pt>
    <dgm:pt modelId="{615BDC00-89BF-451F-894D-BB6BD261AD1B}" type="sibTrans" cxnId="{4D2170F5-79D9-4911-A64B-B03C931550B6}">
      <dgm:prSet/>
      <dgm:spPr/>
      <dgm:t>
        <a:bodyPr/>
        <a:lstStyle/>
        <a:p>
          <a:endParaRPr lang="en-US"/>
        </a:p>
      </dgm:t>
    </dgm:pt>
    <dgm:pt modelId="{B7F41572-2F59-45BD-AA75-7497B6D6E8D6}">
      <dgm:prSet phldr="0"/>
      <dgm:spPr/>
      <dgm:t>
        <a:bodyPr/>
        <a:lstStyle/>
        <a:p>
          <a:pPr rtl="0"/>
          <a:r>
            <a:rPr lang="en-US" b="0">
              <a:latin typeface="Calibri Light" panose="020F0302020204030204"/>
            </a:rPr>
            <a:t>EAST TROY</a:t>
          </a:r>
        </a:p>
      </dgm:t>
    </dgm:pt>
    <dgm:pt modelId="{467D97F6-E609-4D5D-8A27-13766C61C0BB}" type="parTrans" cxnId="{9C7AA0F8-3639-4E80-9F80-83C293ED22E2}">
      <dgm:prSet/>
      <dgm:spPr/>
      <dgm:t>
        <a:bodyPr/>
        <a:lstStyle/>
        <a:p>
          <a:endParaRPr lang="en-US"/>
        </a:p>
      </dgm:t>
    </dgm:pt>
    <dgm:pt modelId="{9EE983CD-69BF-46C9-9984-11A08DC82BAD}" type="sibTrans" cxnId="{9C7AA0F8-3639-4E80-9F80-83C293ED22E2}">
      <dgm:prSet/>
      <dgm:spPr/>
      <dgm:t>
        <a:bodyPr/>
        <a:lstStyle/>
        <a:p>
          <a:endParaRPr lang="en-US"/>
        </a:p>
      </dgm:t>
    </dgm:pt>
    <dgm:pt modelId="{DB441A31-38F5-4A14-A7C4-B91821DFCBAF}">
      <dgm:prSet phldr="0"/>
      <dgm:spPr/>
      <dgm:t>
        <a:bodyPr/>
        <a:lstStyle/>
        <a:p>
          <a:pPr rtl="0"/>
          <a:r>
            <a:rPr lang="en-US" b="0">
              <a:latin typeface="Calibri Light" panose="020F0302020204030204"/>
            </a:rPr>
            <a:t>ELKHORN</a:t>
          </a:r>
          <a:endParaRPr lang="en-US" b="0"/>
        </a:p>
      </dgm:t>
    </dgm:pt>
    <dgm:pt modelId="{B40DE013-C83D-44D9-B317-D4B4F17BF2DB}" type="parTrans" cxnId="{DC21CD1B-62F3-49E1-9CD0-DE47D4FA6229}">
      <dgm:prSet/>
      <dgm:spPr/>
      <dgm:t>
        <a:bodyPr/>
        <a:lstStyle/>
        <a:p>
          <a:endParaRPr lang="en-US"/>
        </a:p>
      </dgm:t>
    </dgm:pt>
    <dgm:pt modelId="{43638047-BB95-4F4E-A5FB-BB9789EAF540}" type="sibTrans" cxnId="{DC21CD1B-62F3-49E1-9CD0-DE47D4FA6229}">
      <dgm:prSet/>
      <dgm:spPr/>
      <dgm:t>
        <a:bodyPr/>
        <a:lstStyle/>
        <a:p>
          <a:endParaRPr lang="en-US"/>
        </a:p>
      </dgm:t>
    </dgm:pt>
    <dgm:pt modelId="{8E35599D-7971-4EFF-A9E1-E1F8EC44E9DA}">
      <dgm:prSet phldr="0"/>
      <dgm:spPr/>
      <dgm:t>
        <a:bodyPr/>
        <a:lstStyle/>
        <a:p>
          <a:pPr rtl="0"/>
          <a:r>
            <a:rPr lang="en-US" b="1">
              <a:latin typeface="Calibri Light" panose="020F0302020204030204"/>
            </a:rPr>
            <a:t>38 SF-A UNITS/$294K</a:t>
          </a:r>
        </a:p>
      </dgm:t>
    </dgm:pt>
    <dgm:pt modelId="{DCC894A2-C0AE-4897-AF18-E11922414419}" type="parTrans" cxnId="{31994AA3-6A82-47B6-B414-9F93B35DBE3F}">
      <dgm:prSet/>
      <dgm:spPr/>
    </dgm:pt>
    <dgm:pt modelId="{4C593950-A259-49E6-B3EF-21B9FF0C1A65}" type="sibTrans" cxnId="{31994AA3-6A82-47B6-B414-9F93B35DBE3F}">
      <dgm:prSet/>
      <dgm:spPr/>
    </dgm:pt>
    <dgm:pt modelId="{93161F15-8780-4696-9D39-8DE8C1254D70}">
      <dgm:prSet phldr="0"/>
      <dgm:spPr/>
      <dgm:t>
        <a:bodyPr/>
        <a:lstStyle/>
        <a:p>
          <a:pPr rtl="0"/>
          <a:r>
            <a:rPr lang="en-US" b="0">
              <a:latin typeface="Calibri Light" panose="020F0302020204030204"/>
            </a:rPr>
            <a:t>UNDER CONSIDERATION</a:t>
          </a:r>
        </a:p>
      </dgm:t>
    </dgm:pt>
    <dgm:pt modelId="{13ADE92B-AC30-460C-87B2-63DBF197D5D6}" type="parTrans" cxnId="{A26B4532-37AF-477B-8587-17FF9C55E304}">
      <dgm:prSet/>
      <dgm:spPr/>
    </dgm:pt>
    <dgm:pt modelId="{B2A15A04-FEB3-4B6F-B97D-6E6E8988BB71}" type="sibTrans" cxnId="{A26B4532-37AF-477B-8587-17FF9C55E304}">
      <dgm:prSet/>
      <dgm:spPr/>
    </dgm:pt>
    <dgm:pt modelId="{84718259-3A8F-47A7-8176-A988BE13F72A}">
      <dgm:prSet phldr="0"/>
      <dgm:spPr/>
      <dgm:t>
        <a:bodyPr/>
        <a:lstStyle/>
        <a:p>
          <a:r>
            <a:rPr lang="en-US" b="0">
              <a:latin typeface="Calibri Light" panose="020F0302020204030204"/>
            </a:rPr>
            <a:t>UNDER CONSIDERATION</a:t>
          </a:r>
          <a:endParaRPr lang="en-US"/>
        </a:p>
      </dgm:t>
    </dgm:pt>
    <dgm:pt modelId="{433D471D-C43D-4A29-919D-1187FE11E46F}" type="parTrans" cxnId="{0833EB6E-09C5-4148-A893-CB9DF502C90E}">
      <dgm:prSet/>
      <dgm:spPr/>
    </dgm:pt>
    <dgm:pt modelId="{3F17025A-3383-4CF2-8A9E-37678D04D782}" type="sibTrans" cxnId="{0833EB6E-09C5-4148-A893-CB9DF502C90E}">
      <dgm:prSet/>
      <dgm:spPr/>
    </dgm:pt>
    <dgm:pt modelId="{A929462F-2337-428E-9F46-46B45F09714D}">
      <dgm:prSet phldr="0"/>
      <dgm:spPr/>
      <dgm:t>
        <a:bodyPr/>
        <a:lstStyle/>
        <a:p>
          <a:pPr rtl="0"/>
          <a:r>
            <a:rPr lang="en-US" b="0">
              <a:latin typeface="Calibri Light" panose="020F0302020204030204"/>
            </a:rPr>
            <a:t>UNDER CONSIDERATION</a:t>
          </a:r>
        </a:p>
      </dgm:t>
    </dgm:pt>
    <dgm:pt modelId="{774059F9-C1D2-48C2-A532-C0816A5E8F6D}" type="parTrans" cxnId="{18F73116-17AC-4CED-A932-ECD748606BD4}">
      <dgm:prSet/>
      <dgm:spPr/>
    </dgm:pt>
    <dgm:pt modelId="{FBABAB16-A3D1-4B38-A5E3-145DC89E4A98}" type="sibTrans" cxnId="{18F73116-17AC-4CED-A932-ECD748606BD4}">
      <dgm:prSet/>
      <dgm:spPr/>
    </dgm:pt>
    <dgm:pt modelId="{7286538A-0E51-4D55-81CA-57B94B3384D7}" type="pres">
      <dgm:prSet presAssocID="{E658A600-628F-4248-9735-E99F18A8DB2B}" presName="Name0" presStyleCnt="0">
        <dgm:presLayoutVars>
          <dgm:dir/>
          <dgm:animLvl val="lvl"/>
          <dgm:resizeHandles val="exact"/>
        </dgm:presLayoutVars>
      </dgm:prSet>
      <dgm:spPr/>
    </dgm:pt>
    <dgm:pt modelId="{084851C9-F25C-488D-B4EE-259A86FDDE36}" type="pres">
      <dgm:prSet presAssocID="{FA0857CE-DD06-41E8-B268-4508796C29AC}" presName="linNode" presStyleCnt="0"/>
      <dgm:spPr/>
    </dgm:pt>
    <dgm:pt modelId="{0965B1B0-357A-4A3A-B654-61746CB05447}" type="pres">
      <dgm:prSet presAssocID="{FA0857CE-DD06-41E8-B268-4508796C29AC}" presName="parentText" presStyleLbl="node1" presStyleIdx="0" presStyleCnt="5">
        <dgm:presLayoutVars>
          <dgm:chMax val="1"/>
          <dgm:bulletEnabled val="1"/>
        </dgm:presLayoutVars>
      </dgm:prSet>
      <dgm:spPr/>
    </dgm:pt>
    <dgm:pt modelId="{F2DB7FEB-E9C1-4985-B1C5-718384F258AB}" type="pres">
      <dgm:prSet presAssocID="{FA0857CE-DD06-41E8-B268-4508796C29AC}" presName="descendantText" presStyleLbl="alignAccFollowNode1" presStyleIdx="0" presStyleCnt="5">
        <dgm:presLayoutVars>
          <dgm:bulletEnabled val="1"/>
        </dgm:presLayoutVars>
      </dgm:prSet>
      <dgm:spPr/>
    </dgm:pt>
    <dgm:pt modelId="{EC749BAF-9399-494F-B18F-FBA6CA8AC0DE}" type="pres">
      <dgm:prSet presAssocID="{B9B7B248-0480-4836-9715-FDAAE17C972F}" presName="sp" presStyleCnt="0"/>
      <dgm:spPr/>
    </dgm:pt>
    <dgm:pt modelId="{05BDC724-EB7A-41F5-8C13-A13FFC6CC25A}" type="pres">
      <dgm:prSet presAssocID="{67E76E71-172F-43FA-89D6-31F0FE5247DC}" presName="linNode" presStyleCnt="0"/>
      <dgm:spPr/>
    </dgm:pt>
    <dgm:pt modelId="{38B56832-BF3C-4185-992D-0B9DA63FFB69}" type="pres">
      <dgm:prSet presAssocID="{67E76E71-172F-43FA-89D6-31F0FE5247DC}" presName="parentText" presStyleLbl="node1" presStyleIdx="1" presStyleCnt="5">
        <dgm:presLayoutVars>
          <dgm:chMax val="1"/>
          <dgm:bulletEnabled val="1"/>
        </dgm:presLayoutVars>
      </dgm:prSet>
      <dgm:spPr/>
    </dgm:pt>
    <dgm:pt modelId="{C061F2F9-7E2A-4645-BE9A-E4BE9AFAB91C}" type="pres">
      <dgm:prSet presAssocID="{67E76E71-172F-43FA-89D6-31F0FE5247DC}" presName="descendantText" presStyleLbl="alignAccFollowNode1" presStyleIdx="1" presStyleCnt="5">
        <dgm:presLayoutVars>
          <dgm:bulletEnabled val="1"/>
        </dgm:presLayoutVars>
      </dgm:prSet>
      <dgm:spPr/>
    </dgm:pt>
    <dgm:pt modelId="{0CF27B54-456C-4BD6-BEA0-C3C7BE77121E}" type="pres">
      <dgm:prSet presAssocID="{8AA662A9-D9E9-43FE-B418-E1A4DBDCD17D}" presName="sp" presStyleCnt="0"/>
      <dgm:spPr/>
    </dgm:pt>
    <dgm:pt modelId="{F929D37E-B321-42B5-B777-3165A7027CE5}" type="pres">
      <dgm:prSet presAssocID="{057774C4-026D-441B-93E8-06EEB7D809DD}" presName="linNode" presStyleCnt="0"/>
      <dgm:spPr/>
    </dgm:pt>
    <dgm:pt modelId="{C4957B3C-5758-4610-828D-69325E45B3C0}" type="pres">
      <dgm:prSet presAssocID="{057774C4-026D-441B-93E8-06EEB7D809DD}" presName="parentText" presStyleLbl="node1" presStyleIdx="2" presStyleCnt="5">
        <dgm:presLayoutVars>
          <dgm:chMax val="1"/>
          <dgm:bulletEnabled val="1"/>
        </dgm:presLayoutVars>
      </dgm:prSet>
      <dgm:spPr/>
    </dgm:pt>
    <dgm:pt modelId="{07122F07-06CA-4B77-BBC7-5EC1D340668F}" type="pres">
      <dgm:prSet presAssocID="{057774C4-026D-441B-93E8-06EEB7D809DD}" presName="descendantText" presStyleLbl="alignAccFollowNode1" presStyleIdx="2" presStyleCnt="5">
        <dgm:presLayoutVars>
          <dgm:bulletEnabled val="1"/>
        </dgm:presLayoutVars>
      </dgm:prSet>
      <dgm:spPr/>
    </dgm:pt>
    <dgm:pt modelId="{6D18EC45-77A2-426A-ADCF-1AEA74609215}" type="pres">
      <dgm:prSet presAssocID="{615BDC00-89BF-451F-894D-BB6BD261AD1B}" presName="sp" presStyleCnt="0"/>
      <dgm:spPr/>
    </dgm:pt>
    <dgm:pt modelId="{910E1362-F055-4FFA-B118-FDD3ECE5D84E}" type="pres">
      <dgm:prSet presAssocID="{B7F41572-2F59-45BD-AA75-7497B6D6E8D6}" presName="linNode" presStyleCnt="0"/>
      <dgm:spPr/>
    </dgm:pt>
    <dgm:pt modelId="{33B097D7-598D-4C03-9886-4091566BBD79}" type="pres">
      <dgm:prSet presAssocID="{B7F41572-2F59-45BD-AA75-7497B6D6E8D6}" presName="parentText" presStyleLbl="node1" presStyleIdx="3" presStyleCnt="5">
        <dgm:presLayoutVars>
          <dgm:chMax val="1"/>
          <dgm:bulletEnabled val="1"/>
        </dgm:presLayoutVars>
      </dgm:prSet>
      <dgm:spPr/>
    </dgm:pt>
    <dgm:pt modelId="{2BB0DE7C-6B33-4107-9ED9-AF7A60C2A0C8}" type="pres">
      <dgm:prSet presAssocID="{B7F41572-2F59-45BD-AA75-7497B6D6E8D6}" presName="descendantText" presStyleLbl="alignAccFollowNode1" presStyleIdx="3" presStyleCnt="5">
        <dgm:presLayoutVars>
          <dgm:bulletEnabled val="1"/>
        </dgm:presLayoutVars>
      </dgm:prSet>
      <dgm:spPr/>
    </dgm:pt>
    <dgm:pt modelId="{5BD59CA6-59B4-42E0-8521-9A2A36396554}" type="pres">
      <dgm:prSet presAssocID="{9EE983CD-69BF-46C9-9984-11A08DC82BAD}" presName="sp" presStyleCnt="0"/>
      <dgm:spPr/>
    </dgm:pt>
    <dgm:pt modelId="{1DD5613B-C2BC-4C00-9E36-A17BBF1D2869}" type="pres">
      <dgm:prSet presAssocID="{DB441A31-38F5-4A14-A7C4-B91821DFCBAF}" presName="linNode" presStyleCnt="0"/>
      <dgm:spPr/>
    </dgm:pt>
    <dgm:pt modelId="{F0107466-2BFD-4B94-9774-3FF64D9BAEF7}" type="pres">
      <dgm:prSet presAssocID="{DB441A31-38F5-4A14-A7C4-B91821DFCBAF}" presName="parentText" presStyleLbl="node1" presStyleIdx="4" presStyleCnt="5">
        <dgm:presLayoutVars>
          <dgm:chMax val="1"/>
          <dgm:bulletEnabled val="1"/>
        </dgm:presLayoutVars>
      </dgm:prSet>
      <dgm:spPr/>
    </dgm:pt>
    <dgm:pt modelId="{F499293A-5DBC-417D-B965-4E9D72BA9B58}" type="pres">
      <dgm:prSet presAssocID="{DB441A31-38F5-4A14-A7C4-B91821DFCBAF}" presName="descendantText" presStyleLbl="alignAccFollowNode1" presStyleIdx="4" presStyleCnt="5">
        <dgm:presLayoutVars>
          <dgm:bulletEnabled val="1"/>
        </dgm:presLayoutVars>
      </dgm:prSet>
      <dgm:spPr/>
    </dgm:pt>
  </dgm:ptLst>
  <dgm:cxnLst>
    <dgm:cxn modelId="{8D27F509-4C4A-489C-AED8-6B672B8DD0CD}" srcId="{E658A600-628F-4248-9735-E99F18A8DB2B}" destId="{67E76E71-172F-43FA-89D6-31F0FE5247DC}" srcOrd="1" destOrd="0" parTransId="{E3D34801-23E0-4DB3-ADA5-1C085EEEF5E8}" sibTransId="{8AA662A9-D9E9-43FE-B418-E1A4DBDCD17D}"/>
    <dgm:cxn modelId="{CCA8A511-2AE9-445E-AFC5-0E351F6A2FD4}" type="presOf" srcId="{B7F41572-2F59-45BD-AA75-7497B6D6E8D6}" destId="{33B097D7-598D-4C03-9886-4091566BBD79}" srcOrd="0" destOrd="0" presId="urn:microsoft.com/office/officeart/2005/8/layout/vList5"/>
    <dgm:cxn modelId="{18F73116-17AC-4CED-A932-ECD748606BD4}" srcId="{DB441A31-38F5-4A14-A7C4-B91821DFCBAF}" destId="{A929462F-2337-428E-9F46-46B45F09714D}" srcOrd="0" destOrd="0" parTransId="{774059F9-C1D2-48C2-A532-C0816A5E8F6D}" sibTransId="{FBABAB16-A3D1-4B38-A5E3-145DC89E4A98}"/>
    <dgm:cxn modelId="{DC21CD1B-62F3-49E1-9CD0-DE47D4FA6229}" srcId="{E658A600-628F-4248-9735-E99F18A8DB2B}" destId="{DB441A31-38F5-4A14-A7C4-B91821DFCBAF}" srcOrd="4" destOrd="0" parTransId="{B40DE013-C83D-44D9-B317-D4B4F17BF2DB}" sibTransId="{43638047-BB95-4F4E-A5FB-BB9789EAF540}"/>
    <dgm:cxn modelId="{A26B4532-37AF-477B-8587-17FF9C55E304}" srcId="{057774C4-026D-441B-93E8-06EEB7D809DD}" destId="{93161F15-8780-4696-9D39-8DE8C1254D70}" srcOrd="0" destOrd="0" parTransId="{13ADE92B-AC30-460C-87B2-63DBF197D5D6}" sibTransId="{B2A15A04-FEB3-4B6F-B97D-6E6E8988BB71}"/>
    <dgm:cxn modelId="{0833EB6E-09C5-4148-A893-CB9DF502C90E}" srcId="{B7F41572-2F59-45BD-AA75-7497B6D6E8D6}" destId="{84718259-3A8F-47A7-8176-A988BE13F72A}" srcOrd="0" destOrd="0" parTransId="{433D471D-C43D-4A29-919D-1187FE11E46F}" sibTransId="{3F17025A-3383-4CF2-8A9E-37678D04D782}"/>
    <dgm:cxn modelId="{C03B9454-02B1-44B5-995A-B2FD22CC4AB4}" type="presOf" srcId="{93161F15-8780-4696-9D39-8DE8C1254D70}" destId="{07122F07-06CA-4B77-BBC7-5EC1D340668F}" srcOrd="0" destOrd="0" presId="urn:microsoft.com/office/officeart/2005/8/layout/vList5"/>
    <dgm:cxn modelId="{4161A39B-E6BB-48F6-8F1F-65A92DD8BA7D}" type="presOf" srcId="{FA0857CE-DD06-41E8-B268-4508796C29AC}" destId="{0965B1B0-357A-4A3A-B654-61746CB05447}" srcOrd="0" destOrd="0" presId="urn:microsoft.com/office/officeart/2005/8/layout/vList5"/>
    <dgm:cxn modelId="{31994AA3-6A82-47B6-B414-9F93B35DBE3F}" srcId="{FA0857CE-DD06-41E8-B268-4508796C29AC}" destId="{8E35599D-7971-4EFF-A9E1-E1F8EC44E9DA}" srcOrd="0" destOrd="0" parTransId="{DCC894A2-C0AE-4897-AF18-E11922414419}" sibTransId="{4C593950-A259-49E6-B3EF-21B9FF0C1A65}"/>
    <dgm:cxn modelId="{4E752EA9-CDFE-4E77-934E-2960B34CD1AF}" type="presOf" srcId="{A929462F-2337-428E-9F46-46B45F09714D}" destId="{F499293A-5DBC-417D-B965-4E9D72BA9B58}" srcOrd="0" destOrd="0" presId="urn:microsoft.com/office/officeart/2005/8/layout/vList5"/>
    <dgm:cxn modelId="{6B9523B5-8B09-4105-AB40-C5E0765B1A14}" type="presOf" srcId="{8E35599D-7971-4EFF-A9E1-E1F8EC44E9DA}" destId="{F2DB7FEB-E9C1-4985-B1C5-718384F258AB}" srcOrd="0" destOrd="0" presId="urn:microsoft.com/office/officeart/2005/8/layout/vList5"/>
    <dgm:cxn modelId="{0CD35DB5-FD6A-49C7-9CE9-5C1785701DD4}" type="presOf" srcId="{057774C4-026D-441B-93E8-06EEB7D809DD}" destId="{C4957B3C-5758-4610-828D-69325E45B3C0}" srcOrd="0" destOrd="0" presId="urn:microsoft.com/office/officeart/2005/8/layout/vList5"/>
    <dgm:cxn modelId="{DDC5A9B8-0CDF-4DEB-988B-8EFF07D122FD}" type="presOf" srcId="{DB441A31-38F5-4A14-A7C4-B91821DFCBAF}" destId="{F0107466-2BFD-4B94-9774-3FF64D9BAEF7}" srcOrd="0" destOrd="0" presId="urn:microsoft.com/office/officeart/2005/8/layout/vList5"/>
    <dgm:cxn modelId="{D7B547B9-FA16-4544-89E2-AD267F772A74}" type="presOf" srcId="{E658A600-628F-4248-9735-E99F18A8DB2B}" destId="{7286538A-0E51-4D55-81CA-57B94B3384D7}" srcOrd="0" destOrd="0" presId="urn:microsoft.com/office/officeart/2005/8/layout/vList5"/>
    <dgm:cxn modelId="{C37D05C4-C947-4D33-95F3-CADBE288AD95}" srcId="{67E76E71-172F-43FA-89D6-31F0FE5247DC}" destId="{C1668A14-95BE-4F12-A46A-42863395C966}" srcOrd="0" destOrd="0" parTransId="{C7A535BE-5EFF-4808-A8A1-164A7F1C3B04}" sibTransId="{6BF07ADF-1CFE-48DB-A0E6-E470822FB624}"/>
    <dgm:cxn modelId="{F9D897C4-DF39-4E45-AC3C-6D765FD8AC8F}" type="presOf" srcId="{67E76E71-172F-43FA-89D6-31F0FE5247DC}" destId="{38B56832-BF3C-4185-992D-0B9DA63FFB69}" srcOrd="0" destOrd="0" presId="urn:microsoft.com/office/officeart/2005/8/layout/vList5"/>
    <dgm:cxn modelId="{D15E17D6-6ECA-4A9B-93D4-CE3CC74999F1}" srcId="{E658A600-628F-4248-9735-E99F18A8DB2B}" destId="{FA0857CE-DD06-41E8-B268-4508796C29AC}" srcOrd="0" destOrd="0" parTransId="{A777C1F2-7272-4E45-9CDC-3CF548D68AB9}" sibTransId="{B9B7B248-0480-4836-9715-FDAAE17C972F}"/>
    <dgm:cxn modelId="{24517FEE-FC08-473C-ABEF-26BD1999ACBD}" type="presOf" srcId="{84718259-3A8F-47A7-8176-A988BE13F72A}" destId="{2BB0DE7C-6B33-4107-9ED9-AF7A60C2A0C8}" srcOrd="0" destOrd="0" presId="urn:microsoft.com/office/officeart/2005/8/layout/vList5"/>
    <dgm:cxn modelId="{161FD7EF-21E1-4C29-BD16-FBABF0E377B4}" type="presOf" srcId="{C1668A14-95BE-4F12-A46A-42863395C966}" destId="{C061F2F9-7E2A-4645-BE9A-E4BE9AFAB91C}" srcOrd="0" destOrd="0" presId="urn:microsoft.com/office/officeart/2005/8/layout/vList5"/>
    <dgm:cxn modelId="{4D2170F5-79D9-4911-A64B-B03C931550B6}" srcId="{E658A600-628F-4248-9735-E99F18A8DB2B}" destId="{057774C4-026D-441B-93E8-06EEB7D809DD}" srcOrd="2" destOrd="0" parTransId="{06941481-C4C4-4487-967E-884B963A6BDA}" sibTransId="{615BDC00-89BF-451F-894D-BB6BD261AD1B}"/>
    <dgm:cxn modelId="{9C7AA0F8-3639-4E80-9F80-83C293ED22E2}" srcId="{E658A600-628F-4248-9735-E99F18A8DB2B}" destId="{B7F41572-2F59-45BD-AA75-7497B6D6E8D6}" srcOrd="3" destOrd="0" parTransId="{467D97F6-E609-4D5D-8A27-13766C61C0BB}" sibTransId="{9EE983CD-69BF-46C9-9984-11A08DC82BAD}"/>
    <dgm:cxn modelId="{8D2E04A0-CF04-4387-A20E-A11EE989D05F}" type="presParOf" srcId="{7286538A-0E51-4D55-81CA-57B94B3384D7}" destId="{084851C9-F25C-488D-B4EE-259A86FDDE36}" srcOrd="0" destOrd="0" presId="urn:microsoft.com/office/officeart/2005/8/layout/vList5"/>
    <dgm:cxn modelId="{6507348F-8DA3-4DA4-BC0C-D9CE79A356D5}" type="presParOf" srcId="{084851C9-F25C-488D-B4EE-259A86FDDE36}" destId="{0965B1B0-357A-4A3A-B654-61746CB05447}" srcOrd="0" destOrd="0" presId="urn:microsoft.com/office/officeart/2005/8/layout/vList5"/>
    <dgm:cxn modelId="{2E3E4FCC-4B6E-4D6A-9933-12A9FFCDA06F}" type="presParOf" srcId="{084851C9-F25C-488D-B4EE-259A86FDDE36}" destId="{F2DB7FEB-E9C1-4985-B1C5-718384F258AB}" srcOrd="1" destOrd="0" presId="urn:microsoft.com/office/officeart/2005/8/layout/vList5"/>
    <dgm:cxn modelId="{CD728D97-8C21-405E-AE27-84B807939AE1}" type="presParOf" srcId="{7286538A-0E51-4D55-81CA-57B94B3384D7}" destId="{EC749BAF-9399-494F-B18F-FBA6CA8AC0DE}" srcOrd="1" destOrd="0" presId="urn:microsoft.com/office/officeart/2005/8/layout/vList5"/>
    <dgm:cxn modelId="{89AD9EBE-4397-4BA1-AD43-9285A4EB9CBC}" type="presParOf" srcId="{7286538A-0E51-4D55-81CA-57B94B3384D7}" destId="{05BDC724-EB7A-41F5-8C13-A13FFC6CC25A}" srcOrd="2" destOrd="0" presId="urn:microsoft.com/office/officeart/2005/8/layout/vList5"/>
    <dgm:cxn modelId="{E0C487AD-2346-43A7-8B61-63B314CB4094}" type="presParOf" srcId="{05BDC724-EB7A-41F5-8C13-A13FFC6CC25A}" destId="{38B56832-BF3C-4185-992D-0B9DA63FFB69}" srcOrd="0" destOrd="0" presId="urn:microsoft.com/office/officeart/2005/8/layout/vList5"/>
    <dgm:cxn modelId="{8FBB6CB2-F31E-42E0-87E3-B97F9D7ACCB9}" type="presParOf" srcId="{05BDC724-EB7A-41F5-8C13-A13FFC6CC25A}" destId="{C061F2F9-7E2A-4645-BE9A-E4BE9AFAB91C}" srcOrd="1" destOrd="0" presId="urn:microsoft.com/office/officeart/2005/8/layout/vList5"/>
    <dgm:cxn modelId="{A4C6DD62-A95A-459B-8D22-90BB2D43E1A3}" type="presParOf" srcId="{7286538A-0E51-4D55-81CA-57B94B3384D7}" destId="{0CF27B54-456C-4BD6-BEA0-C3C7BE77121E}" srcOrd="3" destOrd="0" presId="urn:microsoft.com/office/officeart/2005/8/layout/vList5"/>
    <dgm:cxn modelId="{36DE04E6-5C10-4684-ABEA-FEAD0304158E}" type="presParOf" srcId="{7286538A-0E51-4D55-81CA-57B94B3384D7}" destId="{F929D37E-B321-42B5-B777-3165A7027CE5}" srcOrd="4" destOrd="0" presId="urn:microsoft.com/office/officeart/2005/8/layout/vList5"/>
    <dgm:cxn modelId="{95BFEB66-00BA-43F3-B445-4B44C157A8DE}" type="presParOf" srcId="{F929D37E-B321-42B5-B777-3165A7027CE5}" destId="{C4957B3C-5758-4610-828D-69325E45B3C0}" srcOrd="0" destOrd="0" presId="urn:microsoft.com/office/officeart/2005/8/layout/vList5"/>
    <dgm:cxn modelId="{3C67A27B-935D-446A-BC25-A8DB7D816BAB}" type="presParOf" srcId="{F929D37E-B321-42B5-B777-3165A7027CE5}" destId="{07122F07-06CA-4B77-BBC7-5EC1D340668F}" srcOrd="1" destOrd="0" presId="urn:microsoft.com/office/officeart/2005/8/layout/vList5"/>
    <dgm:cxn modelId="{3AB214DC-C51B-4920-9031-9B4635B4C884}" type="presParOf" srcId="{7286538A-0E51-4D55-81CA-57B94B3384D7}" destId="{6D18EC45-77A2-426A-ADCF-1AEA74609215}" srcOrd="5" destOrd="0" presId="urn:microsoft.com/office/officeart/2005/8/layout/vList5"/>
    <dgm:cxn modelId="{8641576B-BD8F-46F7-89D0-DDE4EB1DE4F6}" type="presParOf" srcId="{7286538A-0E51-4D55-81CA-57B94B3384D7}" destId="{910E1362-F055-4FFA-B118-FDD3ECE5D84E}" srcOrd="6" destOrd="0" presId="urn:microsoft.com/office/officeart/2005/8/layout/vList5"/>
    <dgm:cxn modelId="{8A69168B-6983-4E37-A2B9-956A5A698792}" type="presParOf" srcId="{910E1362-F055-4FFA-B118-FDD3ECE5D84E}" destId="{33B097D7-598D-4C03-9886-4091566BBD79}" srcOrd="0" destOrd="0" presId="urn:microsoft.com/office/officeart/2005/8/layout/vList5"/>
    <dgm:cxn modelId="{227D17A2-FFA4-42DE-9E0D-E8698FBFB45E}" type="presParOf" srcId="{910E1362-F055-4FFA-B118-FDD3ECE5D84E}" destId="{2BB0DE7C-6B33-4107-9ED9-AF7A60C2A0C8}" srcOrd="1" destOrd="0" presId="urn:microsoft.com/office/officeart/2005/8/layout/vList5"/>
    <dgm:cxn modelId="{C0E9722C-7C2D-4D4B-8BC8-7117C63B5B6C}" type="presParOf" srcId="{7286538A-0E51-4D55-81CA-57B94B3384D7}" destId="{5BD59CA6-59B4-42E0-8521-9A2A36396554}" srcOrd="7" destOrd="0" presId="urn:microsoft.com/office/officeart/2005/8/layout/vList5"/>
    <dgm:cxn modelId="{F588BCB0-0294-4779-8FE6-261A2C7A5DC2}" type="presParOf" srcId="{7286538A-0E51-4D55-81CA-57B94B3384D7}" destId="{1DD5613B-C2BC-4C00-9E36-A17BBF1D2869}" srcOrd="8" destOrd="0" presId="urn:microsoft.com/office/officeart/2005/8/layout/vList5"/>
    <dgm:cxn modelId="{15A17F9F-3CB5-48A0-87BF-A60DA79A7F29}" type="presParOf" srcId="{1DD5613B-C2BC-4C00-9E36-A17BBF1D2869}" destId="{F0107466-2BFD-4B94-9774-3FF64D9BAEF7}" srcOrd="0" destOrd="0" presId="urn:microsoft.com/office/officeart/2005/8/layout/vList5"/>
    <dgm:cxn modelId="{1EA38FA7-C7E6-4EB8-BC65-B947D0E172C7}" type="presParOf" srcId="{1DD5613B-C2BC-4C00-9E36-A17BBF1D2869}" destId="{F499293A-5DBC-417D-B965-4E9D72BA9B58}" srcOrd="1" destOrd="0" presId="urn:microsoft.com/office/officeart/2005/8/layout/vList5"/>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E658A600-628F-4248-9735-E99F18A8DB2B}" type="doc">
      <dgm:prSet loTypeId="urn:microsoft.com/office/officeart/2005/8/layout/vList5" loCatId="list" qsTypeId="urn:microsoft.com/office/officeart/2005/8/quickstyle/simple4" qsCatId="simple" csTypeId="urn:microsoft.com/office/officeart/2005/8/colors/accent1_2" csCatId="accent1" phldr="1"/>
      <dgm:spPr/>
      <dgm:t>
        <a:bodyPr/>
        <a:lstStyle/>
        <a:p>
          <a:endParaRPr lang="en-US"/>
        </a:p>
      </dgm:t>
    </dgm:pt>
    <dgm:pt modelId="{FA0857CE-DD06-41E8-B268-4508796C29AC}">
      <dgm:prSet phldr="0"/>
      <dgm:spPr/>
      <dgm:t>
        <a:bodyPr/>
        <a:lstStyle/>
        <a:p>
          <a:pPr rtl="0"/>
          <a:r>
            <a:rPr lang="en-US" b="1">
              <a:latin typeface="Calibri Light" panose="020F0302020204030204"/>
            </a:rPr>
            <a:t>DEVELOPMENT #1</a:t>
          </a:r>
          <a:endParaRPr lang="en-US" b="1"/>
        </a:p>
      </dgm:t>
    </dgm:pt>
    <dgm:pt modelId="{A777C1F2-7272-4E45-9CDC-3CF548D68AB9}" type="parTrans" cxnId="{D15E17D6-6ECA-4A9B-93D4-CE3CC74999F1}">
      <dgm:prSet/>
      <dgm:spPr/>
      <dgm:t>
        <a:bodyPr/>
        <a:lstStyle/>
        <a:p>
          <a:endParaRPr lang="en-US"/>
        </a:p>
      </dgm:t>
    </dgm:pt>
    <dgm:pt modelId="{B9B7B248-0480-4836-9715-FDAAE17C972F}" type="sibTrans" cxnId="{D15E17D6-6ECA-4A9B-93D4-CE3CC74999F1}">
      <dgm:prSet/>
      <dgm:spPr/>
      <dgm:t>
        <a:bodyPr/>
        <a:lstStyle/>
        <a:p>
          <a:endParaRPr lang="en-US"/>
        </a:p>
      </dgm:t>
    </dgm:pt>
    <dgm:pt modelId="{67E76E71-172F-43FA-89D6-31F0FE5247DC}">
      <dgm:prSet phldr="0"/>
      <dgm:spPr/>
      <dgm:t>
        <a:bodyPr/>
        <a:lstStyle/>
        <a:p>
          <a:pPr rtl="0"/>
          <a:r>
            <a:rPr lang="en-US" b="1">
              <a:latin typeface="Calibri Light" panose="020F0302020204030204"/>
            </a:rPr>
            <a:t>DEVELOPMENT #2</a:t>
          </a:r>
          <a:endParaRPr lang="en-US" b="1"/>
        </a:p>
      </dgm:t>
    </dgm:pt>
    <dgm:pt modelId="{E3D34801-23E0-4DB3-ADA5-1C085EEEF5E8}" type="parTrans" cxnId="{8D27F509-4C4A-489C-AED8-6B672B8DD0CD}">
      <dgm:prSet/>
      <dgm:spPr/>
      <dgm:t>
        <a:bodyPr/>
        <a:lstStyle/>
        <a:p>
          <a:endParaRPr lang="en-US"/>
        </a:p>
      </dgm:t>
    </dgm:pt>
    <dgm:pt modelId="{8AA662A9-D9E9-43FE-B418-E1A4DBDCD17D}" type="sibTrans" cxnId="{8D27F509-4C4A-489C-AED8-6B672B8DD0CD}">
      <dgm:prSet/>
      <dgm:spPr/>
      <dgm:t>
        <a:bodyPr/>
        <a:lstStyle/>
        <a:p>
          <a:endParaRPr lang="en-US"/>
        </a:p>
      </dgm:t>
    </dgm:pt>
    <dgm:pt modelId="{057774C4-026D-441B-93E8-06EEB7D809DD}">
      <dgm:prSet phldr="0"/>
      <dgm:spPr/>
      <dgm:t>
        <a:bodyPr/>
        <a:lstStyle/>
        <a:p>
          <a:pPr rtl="0"/>
          <a:r>
            <a:rPr lang="en-US" b="0">
              <a:latin typeface="Calibri Light" panose="020F0302020204030204"/>
            </a:rPr>
            <a:t>DEVELOPMENT #3</a:t>
          </a:r>
          <a:endParaRPr lang="en-US" b="0"/>
        </a:p>
      </dgm:t>
    </dgm:pt>
    <dgm:pt modelId="{06941481-C4C4-4487-967E-884B963A6BDA}" type="parTrans" cxnId="{4D2170F5-79D9-4911-A64B-B03C931550B6}">
      <dgm:prSet/>
      <dgm:spPr/>
      <dgm:t>
        <a:bodyPr/>
        <a:lstStyle/>
        <a:p>
          <a:endParaRPr lang="en-US"/>
        </a:p>
      </dgm:t>
    </dgm:pt>
    <dgm:pt modelId="{615BDC00-89BF-451F-894D-BB6BD261AD1B}" type="sibTrans" cxnId="{4D2170F5-79D9-4911-A64B-B03C931550B6}">
      <dgm:prSet/>
      <dgm:spPr/>
      <dgm:t>
        <a:bodyPr/>
        <a:lstStyle/>
        <a:p>
          <a:endParaRPr lang="en-US"/>
        </a:p>
      </dgm:t>
    </dgm:pt>
    <dgm:pt modelId="{B67E8CA2-3945-4CE4-B933-8ED48C3F9859}">
      <dgm:prSet phldr="0"/>
      <dgm:spPr/>
      <dgm:t>
        <a:bodyPr/>
        <a:lstStyle/>
        <a:p>
          <a:pPr rtl="0"/>
          <a:r>
            <a:rPr lang="en-US" b="1">
              <a:latin typeface="Calibri Light" panose="020F0302020204030204"/>
            </a:rPr>
            <a:t>100 SF, 60-80 DORM, 112 APTS, 60 APTS SP. NEEDS</a:t>
          </a:r>
        </a:p>
      </dgm:t>
    </dgm:pt>
    <dgm:pt modelId="{9B1D462C-B4AF-4C56-AB39-DD1D46621374}" type="parTrans" cxnId="{0EAF7B00-4C19-42E1-8D5D-2779275F496F}">
      <dgm:prSet/>
      <dgm:spPr/>
    </dgm:pt>
    <dgm:pt modelId="{2257D519-22FE-4E48-BFDA-FAB7C263AEB6}" type="sibTrans" cxnId="{0EAF7B00-4C19-42E1-8D5D-2779275F496F}">
      <dgm:prSet/>
      <dgm:spPr/>
    </dgm:pt>
    <dgm:pt modelId="{00F42549-1C23-4AE9-8553-BAA2C96A31CE}">
      <dgm:prSet phldr="0"/>
      <dgm:spPr/>
      <dgm:t>
        <a:bodyPr/>
        <a:lstStyle/>
        <a:p>
          <a:pPr rtl="0"/>
          <a:r>
            <a:rPr lang="en-US" b="1">
              <a:latin typeface="Calibri Light" panose="020F0302020204030204"/>
            </a:rPr>
            <a:t>80 SF - $300K, 24 SF RENTAL</a:t>
          </a:r>
        </a:p>
      </dgm:t>
    </dgm:pt>
    <dgm:pt modelId="{269F7EDA-F8FC-44E9-A7D8-EFC6B2ED9111}" type="parTrans" cxnId="{D97327F3-CF11-4B2F-99A9-2DCE55AB62A7}">
      <dgm:prSet/>
      <dgm:spPr/>
    </dgm:pt>
    <dgm:pt modelId="{3B4B3A89-BE22-4231-A7C3-C0484F71D026}" type="sibTrans" cxnId="{D97327F3-CF11-4B2F-99A9-2DCE55AB62A7}">
      <dgm:prSet/>
      <dgm:spPr/>
    </dgm:pt>
    <dgm:pt modelId="{9804CD53-95CE-4919-A59E-7E6FD9699630}">
      <dgm:prSet phldr="0"/>
      <dgm:spPr/>
      <dgm:t>
        <a:bodyPr/>
        <a:lstStyle/>
        <a:p>
          <a:pPr rtl="0"/>
          <a:r>
            <a:rPr lang="en-US" b="0">
              <a:latin typeface="Calibri Light" panose="020F0302020204030204"/>
            </a:rPr>
            <a:t>106 SF Mixed, 20 DP, Senior</a:t>
          </a:r>
        </a:p>
      </dgm:t>
    </dgm:pt>
    <dgm:pt modelId="{5387FBB2-9782-4F4B-85D3-86E2C490DCC5}" type="parTrans" cxnId="{E25533B8-963F-422A-84E8-BB4D454DE7E8}">
      <dgm:prSet/>
      <dgm:spPr/>
    </dgm:pt>
    <dgm:pt modelId="{72817116-C51F-44F1-B751-358865F160AD}" type="sibTrans" cxnId="{E25533B8-963F-422A-84E8-BB4D454DE7E8}">
      <dgm:prSet/>
      <dgm:spPr/>
    </dgm:pt>
    <dgm:pt modelId="{7286538A-0E51-4D55-81CA-57B94B3384D7}" type="pres">
      <dgm:prSet presAssocID="{E658A600-628F-4248-9735-E99F18A8DB2B}" presName="Name0" presStyleCnt="0">
        <dgm:presLayoutVars>
          <dgm:dir/>
          <dgm:animLvl val="lvl"/>
          <dgm:resizeHandles val="exact"/>
        </dgm:presLayoutVars>
      </dgm:prSet>
      <dgm:spPr/>
    </dgm:pt>
    <dgm:pt modelId="{084851C9-F25C-488D-B4EE-259A86FDDE36}" type="pres">
      <dgm:prSet presAssocID="{FA0857CE-DD06-41E8-B268-4508796C29AC}" presName="linNode" presStyleCnt="0"/>
      <dgm:spPr/>
    </dgm:pt>
    <dgm:pt modelId="{0965B1B0-357A-4A3A-B654-61746CB05447}" type="pres">
      <dgm:prSet presAssocID="{FA0857CE-DD06-41E8-B268-4508796C29AC}" presName="parentText" presStyleLbl="node1" presStyleIdx="0" presStyleCnt="3">
        <dgm:presLayoutVars>
          <dgm:chMax val="1"/>
          <dgm:bulletEnabled val="1"/>
        </dgm:presLayoutVars>
      </dgm:prSet>
      <dgm:spPr/>
    </dgm:pt>
    <dgm:pt modelId="{0A45FB0D-463C-4B3E-AABE-58DEF3D575AF}" type="pres">
      <dgm:prSet presAssocID="{FA0857CE-DD06-41E8-B268-4508796C29AC}" presName="descendantText" presStyleLbl="alignAccFollowNode1" presStyleIdx="0" presStyleCnt="3">
        <dgm:presLayoutVars>
          <dgm:bulletEnabled val="1"/>
        </dgm:presLayoutVars>
      </dgm:prSet>
      <dgm:spPr/>
    </dgm:pt>
    <dgm:pt modelId="{EC749BAF-9399-494F-B18F-FBA6CA8AC0DE}" type="pres">
      <dgm:prSet presAssocID="{B9B7B248-0480-4836-9715-FDAAE17C972F}" presName="sp" presStyleCnt="0"/>
      <dgm:spPr/>
    </dgm:pt>
    <dgm:pt modelId="{05BDC724-EB7A-41F5-8C13-A13FFC6CC25A}" type="pres">
      <dgm:prSet presAssocID="{67E76E71-172F-43FA-89D6-31F0FE5247DC}" presName="linNode" presStyleCnt="0"/>
      <dgm:spPr/>
    </dgm:pt>
    <dgm:pt modelId="{38B56832-BF3C-4185-992D-0B9DA63FFB69}" type="pres">
      <dgm:prSet presAssocID="{67E76E71-172F-43FA-89D6-31F0FE5247DC}" presName="parentText" presStyleLbl="node1" presStyleIdx="1" presStyleCnt="3">
        <dgm:presLayoutVars>
          <dgm:chMax val="1"/>
          <dgm:bulletEnabled val="1"/>
        </dgm:presLayoutVars>
      </dgm:prSet>
      <dgm:spPr/>
    </dgm:pt>
    <dgm:pt modelId="{17A5523F-1572-4651-AF17-A7A4FE61B3FA}" type="pres">
      <dgm:prSet presAssocID="{67E76E71-172F-43FA-89D6-31F0FE5247DC}" presName="descendantText" presStyleLbl="alignAccFollowNode1" presStyleIdx="1" presStyleCnt="3">
        <dgm:presLayoutVars>
          <dgm:bulletEnabled val="1"/>
        </dgm:presLayoutVars>
      </dgm:prSet>
      <dgm:spPr/>
    </dgm:pt>
    <dgm:pt modelId="{0CF27B54-456C-4BD6-BEA0-C3C7BE77121E}" type="pres">
      <dgm:prSet presAssocID="{8AA662A9-D9E9-43FE-B418-E1A4DBDCD17D}" presName="sp" presStyleCnt="0"/>
      <dgm:spPr/>
    </dgm:pt>
    <dgm:pt modelId="{F929D37E-B321-42B5-B777-3165A7027CE5}" type="pres">
      <dgm:prSet presAssocID="{057774C4-026D-441B-93E8-06EEB7D809DD}" presName="linNode" presStyleCnt="0"/>
      <dgm:spPr/>
    </dgm:pt>
    <dgm:pt modelId="{C4957B3C-5758-4610-828D-69325E45B3C0}" type="pres">
      <dgm:prSet presAssocID="{057774C4-026D-441B-93E8-06EEB7D809DD}" presName="parentText" presStyleLbl="node1" presStyleIdx="2" presStyleCnt="3">
        <dgm:presLayoutVars>
          <dgm:chMax val="1"/>
          <dgm:bulletEnabled val="1"/>
        </dgm:presLayoutVars>
      </dgm:prSet>
      <dgm:spPr/>
    </dgm:pt>
    <dgm:pt modelId="{3D661EBD-64FA-412C-97B3-9441E9AE1A21}" type="pres">
      <dgm:prSet presAssocID="{057774C4-026D-441B-93E8-06EEB7D809DD}" presName="descendantText" presStyleLbl="alignAccFollowNode1" presStyleIdx="2" presStyleCnt="3">
        <dgm:presLayoutVars>
          <dgm:bulletEnabled val="1"/>
        </dgm:presLayoutVars>
      </dgm:prSet>
      <dgm:spPr/>
    </dgm:pt>
  </dgm:ptLst>
  <dgm:cxnLst>
    <dgm:cxn modelId="{0EAF7B00-4C19-42E1-8D5D-2779275F496F}" srcId="{FA0857CE-DD06-41E8-B268-4508796C29AC}" destId="{B67E8CA2-3945-4CE4-B933-8ED48C3F9859}" srcOrd="0" destOrd="0" parTransId="{9B1D462C-B4AF-4C56-AB39-DD1D46621374}" sibTransId="{2257D519-22FE-4E48-BFDA-FAB7C263AEB6}"/>
    <dgm:cxn modelId="{8D27F509-4C4A-489C-AED8-6B672B8DD0CD}" srcId="{E658A600-628F-4248-9735-E99F18A8DB2B}" destId="{67E76E71-172F-43FA-89D6-31F0FE5247DC}" srcOrd="1" destOrd="0" parTransId="{E3D34801-23E0-4DB3-ADA5-1C085EEEF5E8}" sibTransId="{8AA662A9-D9E9-43FE-B418-E1A4DBDCD17D}"/>
    <dgm:cxn modelId="{35D2DB20-B2B3-4D6C-A06F-6BD0CB678A62}" type="presOf" srcId="{FA0857CE-DD06-41E8-B268-4508796C29AC}" destId="{0965B1B0-357A-4A3A-B654-61746CB05447}" srcOrd="0" destOrd="0" presId="urn:microsoft.com/office/officeart/2005/8/layout/vList5"/>
    <dgm:cxn modelId="{F4F5BF2F-0490-4DB1-AB5E-FB7BCFF0E8BC}" type="presOf" srcId="{057774C4-026D-441B-93E8-06EEB7D809DD}" destId="{C4957B3C-5758-4610-828D-69325E45B3C0}" srcOrd="0" destOrd="0" presId="urn:microsoft.com/office/officeart/2005/8/layout/vList5"/>
    <dgm:cxn modelId="{5F36697D-F6C2-4CA4-92D2-4D421CB0973E}" type="presOf" srcId="{00F42549-1C23-4AE9-8553-BAA2C96A31CE}" destId="{17A5523F-1572-4651-AF17-A7A4FE61B3FA}" srcOrd="0" destOrd="0" presId="urn:microsoft.com/office/officeart/2005/8/layout/vList5"/>
    <dgm:cxn modelId="{4CCA379C-1341-464E-8940-0774BE098481}" type="presOf" srcId="{9804CD53-95CE-4919-A59E-7E6FD9699630}" destId="{3D661EBD-64FA-412C-97B3-9441E9AE1A21}" srcOrd="0" destOrd="0" presId="urn:microsoft.com/office/officeart/2005/8/layout/vList5"/>
    <dgm:cxn modelId="{CDEBEAA1-11EF-49CF-B560-30E9F46B6436}" type="presOf" srcId="{67E76E71-172F-43FA-89D6-31F0FE5247DC}" destId="{38B56832-BF3C-4185-992D-0B9DA63FFB69}" srcOrd="0" destOrd="0" presId="urn:microsoft.com/office/officeart/2005/8/layout/vList5"/>
    <dgm:cxn modelId="{E25533B8-963F-422A-84E8-BB4D454DE7E8}" srcId="{057774C4-026D-441B-93E8-06EEB7D809DD}" destId="{9804CD53-95CE-4919-A59E-7E6FD9699630}" srcOrd="0" destOrd="0" parTransId="{5387FBB2-9782-4F4B-85D3-86E2C490DCC5}" sibTransId="{72817116-C51F-44F1-B751-358865F160AD}"/>
    <dgm:cxn modelId="{D7B547B9-FA16-4544-89E2-AD267F772A74}" type="presOf" srcId="{E658A600-628F-4248-9735-E99F18A8DB2B}" destId="{7286538A-0E51-4D55-81CA-57B94B3384D7}" srcOrd="0" destOrd="0" presId="urn:microsoft.com/office/officeart/2005/8/layout/vList5"/>
    <dgm:cxn modelId="{B08122BB-3AD0-4728-ADB3-561110BE5B5E}" type="presOf" srcId="{B67E8CA2-3945-4CE4-B933-8ED48C3F9859}" destId="{0A45FB0D-463C-4B3E-AABE-58DEF3D575AF}" srcOrd="0" destOrd="0" presId="urn:microsoft.com/office/officeart/2005/8/layout/vList5"/>
    <dgm:cxn modelId="{D15E17D6-6ECA-4A9B-93D4-CE3CC74999F1}" srcId="{E658A600-628F-4248-9735-E99F18A8DB2B}" destId="{FA0857CE-DD06-41E8-B268-4508796C29AC}" srcOrd="0" destOrd="0" parTransId="{A777C1F2-7272-4E45-9CDC-3CF548D68AB9}" sibTransId="{B9B7B248-0480-4836-9715-FDAAE17C972F}"/>
    <dgm:cxn modelId="{D97327F3-CF11-4B2F-99A9-2DCE55AB62A7}" srcId="{67E76E71-172F-43FA-89D6-31F0FE5247DC}" destId="{00F42549-1C23-4AE9-8553-BAA2C96A31CE}" srcOrd="0" destOrd="0" parTransId="{269F7EDA-F8FC-44E9-A7D8-EFC6B2ED9111}" sibTransId="{3B4B3A89-BE22-4231-A7C3-C0484F71D026}"/>
    <dgm:cxn modelId="{4D2170F5-79D9-4911-A64B-B03C931550B6}" srcId="{E658A600-628F-4248-9735-E99F18A8DB2B}" destId="{057774C4-026D-441B-93E8-06EEB7D809DD}" srcOrd="2" destOrd="0" parTransId="{06941481-C4C4-4487-967E-884B963A6BDA}" sibTransId="{615BDC00-89BF-451F-894D-BB6BD261AD1B}"/>
    <dgm:cxn modelId="{A2D704FA-E602-43A0-AACD-B576AC78A759}" type="presParOf" srcId="{7286538A-0E51-4D55-81CA-57B94B3384D7}" destId="{084851C9-F25C-488D-B4EE-259A86FDDE36}" srcOrd="0" destOrd="0" presId="urn:microsoft.com/office/officeart/2005/8/layout/vList5"/>
    <dgm:cxn modelId="{270C9F00-CEAD-400A-BA46-BEFA9E653BAB}" type="presParOf" srcId="{084851C9-F25C-488D-B4EE-259A86FDDE36}" destId="{0965B1B0-357A-4A3A-B654-61746CB05447}" srcOrd="0" destOrd="0" presId="urn:microsoft.com/office/officeart/2005/8/layout/vList5"/>
    <dgm:cxn modelId="{6772AC2A-0CC6-4A16-8981-2980ED05B5A8}" type="presParOf" srcId="{084851C9-F25C-488D-B4EE-259A86FDDE36}" destId="{0A45FB0D-463C-4B3E-AABE-58DEF3D575AF}" srcOrd="1" destOrd="0" presId="urn:microsoft.com/office/officeart/2005/8/layout/vList5"/>
    <dgm:cxn modelId="{A1DD765A-6C34-4FFB-8A28-8204BA667E1E}" type="presParOf" srcId="{7286538A-0E51-4D55-81CA-57B94B3384D7}" destId="{EC749BAF-9399-494F-B18F-FBA6CA8AC0DE}" srcOrd="1" destOrd="0" presId="urn:microsoft.com/office/officeart/2005/8/layout/vList5"/>
    <dgm:cxn modelId="{D1C130B8-5423-40C0-8C7D-FA3FBD143E57}" type="presParOf" srcId="{7286538A-0E51-4D55-81CA-57B94B3384D7}" destId="{05BDC724-EB7A-41F5-8C13-A13FFC6CC25A}" srcOrd="2" destOrd="0" presId="urn:microsoft.com/office/officeart/2005/8/layout/vList5"/>
    <dgm:cxn modelId="{3E6ACDFE-3BA0-4F91-8C39-6ED203EF2CF7}" type="presParOf" srcId="{05BDC724-EB7A-41F5-8C13-A13FFC6CC25A}" destId="{38B56832-BF3C-4185-992D-0B9DA63FFB69}" srcOrd="0" destOrd="0" presId="urn:microsoft.com/office/officeart/2005/8/layout/vList5"/>
    <dgm:cxn modelId="{29D90C4B-4795-4EEB-89FC-A605D9744A1C}" type="presParOf" srcId="{05BDC724-EB7A-41F5-8C13-A13FFC6CC25A}" destId="{17A5523F-1572-4651-AF17-A7A4FE61B3FA}" srcOrd="1" destOrd="0" presId="urn:microsoft.com/office/officeart/2005/8/layout/vList5"/>
    <dgm:cxn modelId="{50239932-7F79-4672-B401-2BCCD63D5EC3}" type="presParOf" srcId="{7286538A-0E51-4D55-81CA-57B94B3384D7}" destId="{0CF27B54-456C-4BD6-BEA0-C3C7BE77121E}" srcOrd="3" destOrd="0" presId="urn:microsoft.com/office/officeart/2005/8/layout/vList5"/>
    <dgm:cxn modelId="{B32194EB-431B-4EC8-9614-39D62CC9B9F3}" type="presParOf" srcId="{7286538A-0E51-4D55-81CA-57B94B3384D7}" destId="{F929D37E-B321-42B5-B777-3165A7027CE5}" srcOrd="4" destOrd="0" presId="urn:microsoft.com/office/officeart/2005/8/layout/vList5"/>
    <dgm:cxn modelId="{9AD44E9A-D93C-4805-8220-86EB591EAD2A}" type="presParOf" srcId="{F929D37E-B321-42B5-B777-3165A7027CE5}" destId="{C4957B3C-5758-4610-828D-69325E45B3C0}" srcOrd="0" destOrd="0" presId="urn:microsoft.com/office/officeart/2005/8/layout/vList5"/>
    <dgm:cxn modelId="{ECB7AA7D-713E-48EB-A08A-870F539F312B}" type="presParOf" srcId="{F929D37E-B321-42B5-B777-3165A7027CE5}" destId="{3D661EBD-64FA-412C-97B3-9441E9AE1A21}" srcOrd="1" destOrd="0" presId="urn:microsoft.com/office/officeart/2005/8/layout/vList5"/>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42813F2F-E91E-4143-8604-8BE08F0D29A4}" type="doc">
      <dgm:prSet loTypeId="urn:microsoft.com/office/officeart/2005/8/layout/hierarchy1" loCatId="hierarchy" qsTypeId="urn:microsoft.com/office/officeart/2005/8/quickstyle/simple1" qsCatId="simple" csTypeId="urn:microsoft.com/office/officeart/2005/8/colors/colorful2" csCatId="colorful" phldr="1"/>
      <dgm:spPr/>
      <dgm:t>
        <a:bodyPr/>
        <a:lstStyle/>
        <a:p>
          <a:endParaRPr lang="en-US"/>
        </a:p>
      </dgm:t>
    </dgm:pt>
    <dgm:pt modelId="{9A0FC456-E220-4FDC-9E37-F7B9F3C76F08}">
      <dgm:prSet phldr="0"/>
      <dgm:spPr/>
      <dgm:t>
        <a:bodyPr/>
        <a:lstStyle/>
        <a:p>
          <a:pPr rtl="0">
            <a:defRPr cap="all"/>
          </a:pPr>
          <a:r>
            <a:rPr lang="en-US" b="1">
              <a:latin typeface="Calibri Light" panose="020F0302020204030204"/>
            </a:rPr>
            <a:t>NEXT GENERATION</a:t>
          </a:r>
          <a:endParaRPr lang="en-US" b="1"/>
        </a:p>
      </dgm:t>
    </dgm:pt>
    <dgm:pt modelId="{EEFA125D-EA91-4EC4-99DE-4F7E2E3929A2}" type="parTrans" cxnId="{AA6F653C-0DB8-4AFC-AFAC-73A9D4184382}">
      <dgm:prSet/>
      <dgm:spPr/>
      <dgm:t>
        <a:bodyPr/>
        <a:lstStyle/>
        <a:p>
          <a:endParaRPr lang="en-US"/>
        </a:p>
      </dgm:t>
    </dgm:pt>
    <dgm:pt modelId="{2B50CE15-1D22-4AB0-8470-9C19380FB164}" type="sibTrans" cxnId="{AA6F653C-0DB8-4AFC-AFAC-73A9D4184382}">
      <dgm:prSet/>
      <dgm:spPr/>
      <dgm:t>
        <a:bodyPr/>
        <a:lstStyle/>
        <a:p>
          <a:endParaRPr lang="en-US"/>
        </a:p>
      </dgm:t>
    </dgm:pt>
    <dgm:pt modelId="{051F71BB-CE09-4257-A91B-CD677800AA44}">
      <dgm:prSet phldr="0"/>
      <dgm:spPr/>
      <dgm:t>
        <a:bodyPr/>
        <a:lstStyle/>
        <a:p>
          <a:pPr rtl="0">
            <a:defRPr cap="all"/>
          </a:pPr>
          <a:r>
            <a:rPr lang="en-US" b="1">
              <a:latin typeface="Calibri Light" panose="020F0302020204030204"/>
            </a:rPr>
            <a:t>NEW GENERATION</a:t>
          </a:r>
        </a:p>
      </dgm:t>
    </dgm:pt>
    <dgm:pt modelId="{5950A98B-06A7-44C3-A073-F3F5DA0E2F62}" type="parTrans" cxnId="{98EE08EF-AE5E-4F90-B763-5B257FC26B1D}">
      <dgm:prSet/>
      <dgm:spPr/>
      <dgm:t>
        <a:bodyPr/>
        <a:lstStyle/>
        <a:p>
          <a:endParaRPr lang="en-US"/>
        </a:p>
      </dgm:t>
    </dgm:pt>
    <dgm:pt modelId="{8148C088-1925-4B0A-9846-D2E369E7EE4F}" type="sibTrans" cxnId="{98EE08EF-AE5E-4F90-B763-5B257FC26B1D}">
      <dgm:prSet/>
      <dgm:spPr/>
      <dgm:t>
        <a:bodyPr/>
        <a:lstStyle/>
        <a:p>
          <a:endParaRPr lang="en-US"/>
        </a:p>
      </dgm:t>
    </dgm:pt>
    <dgm:pt modelId="{4A1F89F2-8AD1-404B-AC13-D570B897195E}" type="pres">
      <dgm:prSet presAssocID="{42813F2F-E91E-4143-8604-8BE08F0D29A4}" presName="hierChild1" presStyleCnt="0">
        <dgm:presLayoutVars>
          <dgm:chPref val="1"/>
          <dgm:dir/>
          <dgm:animOne val="branch"/>
          <dgm:animLvl val="lvl"/>
          <dgm:resizeHandles/>
        </dgm:presLayoutVars>
      </dgm:prSet>
      <dgm:spPr/>
    </dgm:pt>
    <dgm:pt modelId="{14053841-A0DD-48F5-B3E1-13E36593708C}" type="pres">
      <dgm:prSet presAssocID="{9A0FC456-E220-4FDC-9E37-F7B9F3C76F08}" presName="hierRoot1" presStyleCnt="0"/>
      <dgm:spPr/>
    </dgm:pt>
    <dgm:pt modelId="{DB12AD05-B219-40C9-AA34-8CFED1BB348E}" type="pres">
      <dgm:prSet presAssocID="{9A0FC456-E220-4FDC-9E37-F7B9F3C76F08}" presName="composite" presStyleCnt="0"/>
      <dgm:spPr/>
    </dgm:pt>
    <dgm:pt modelId="{E49AEA8D-2BC3-4088-8D78-0756662C60C5}" type="pres">
      <dgm:prSet presAssocID="{9A0FC456-E220-4FDC-9E37-F7B9F3C76F08}" presName="background" presStyleLbl="node0" presStyleIdx="0" presStyleCnt="2"/>
      <dgm:spPr/>
    </dgm:pt>
    <dgm:pt modelId="{1B83042C-1BB2-43A3-AD18-0FF701177D4E}" type="pres">
      <dgm:prSet presAssocID="{9A0FC456-E220-4FDC-9E37-F7B9F3C76F08}" presName="text" presStyleLbl="fgAcc0" presStyleIdx="0" presStyleCnt="2">
        <dgm:presLayoutVars>
          <dgm:chPref val="3"/>
        </dgm:presLayoutVars>
      </dgm:prSet>
      <dgm:spPr/>
    </dgm:pt>
    <dgm:pt modelId="{275105AE-7600-46D0-A3D5-B1D118760653}" type="pres">
      <dgm:prSet presAssocID="{9A0FC456-E220-4FDC-9E37-F7B9F3C76F08}" presName="hierChild2" presStyleCnt="0"/>
      <dgm:spPr/>
    </dgm:pt>
    <dgm:pt modelId="{AA19101E-D181-4567-9430-1877BADD0ADC}" type="pres">
      <dgm:prSet presAssocID="{051F71BB-CE09-4257-A91B-CD677800AA44}" presName="hierRoot1" presStyleCnt="0"/>
      <dgm:spPr/>
    </dgm:pt>
    <dgm:pt modelId="{83BE1958-1378-4BB8-BB9F-9128CEF6F930}" type="pres">
      <dgm:prSet presAssocID="{051F71BB-CE09-4257-A91B-CD677800AA44}" presName="composite" presStyleCnt="0"/>
      <dgm:spPr/>
    </dgm:pt>
    <dgm:pt modelId="{F15552AA-1E50-4F56-816F-A60DF9A344A9}" type="pres">
      <dgm:prSet presAssocID="{051F71BB-CE09-4257-A91B-CD677800AA44}" presName="background" presStyleLbl="node0" presStyleIdx="1" presStyleCnt="2"/>
      <dgm:spPr/>
    </dgm:pt>
    <dgm:pt modelId="{04B4139C-7C16-4835-A92D-5DB81A93F1EC}" type="pres">
      <dgm:prSet presAssocID="{051F71BB-CE09-4257-A91B-CD677800AA44}" presName="text" presStyleLbl="fgAcc0" presStyleIdx="1" presStyleCnt="2">
        <dgm:presLayoutVars>
          <dgm:chPref val="3"/>
        </dgm:presLayoutVars>
      </dgm:prSet>
      <dgm:spPr/>
    </dgm:pt>
    <dgm:pt modelId="{573AD157-EC0B-4C57-BFAC-C35D842F0390}" type="pres">
      <dgm:prSet presAssocID="{051F71BB-CE09-4257-A91B-CD677800AA44}" presName="hierChild2" presStyleCnt="0"/>
      <dgm:spPr/>
    </dgm:pt>
  </dgm:ptLst>
  <dgm:cxnLst>
    <dgm:cxn modelId="{AA6F653C-0DB8-4AFC-AFAC-73A9D4184382}" srcId="{42813F2F-E91E-4143-8604-8BE08F0D29A4}" destId="{9A0FC456-E220-4FDC-9E37-F7B9F3C76F08}" srcOrd="0" destOrd="0" parTransId="{EEFA125D-EA91-4EC4-99DE-4F7E2E3929A2}" sibTransId="{2B50CE15-1D22-4AB0-8470-9C19380FB164}"/>
    <dgm:cxn modelId="{AFFF1840-3C7A-4D62-822B-21B3859CC41C}" type="presOf" srcId="{051F71BB-CE09-4257-A91B-CD677800AA44}" destId="{04B4139C-7C16-4835-A92D-5DB81A93F1EC}" srcOrd="0" destOrd="0" presId="urn:microsoft.com/office/officeart/2005/8/layout/hierarchy1"/>
    <dgm:cxn modelId="{44B1725C-82ED-4E4F-95C6-CB679D2186B9}" type="presOf" srcId="{42813F2F-E91E-4143-8604-8BE08F0D29A4}" destId="{4A1F89F2-8AD1-404B-AC13-D570B897195E}" srcOrd="0" destOrd="0" presId="urn:microsoft.com/office/officeart/2005/8/layout/hierarchy1"/>
    <dgm:cxn modelId="{65A5D36F-5F29-464D-9A95-DAE658DB407F}" type="presOf" srcId="{9A0FC456-E220-4FDC-9E37-F7B9F3C76F08}" destId="{1B83042C-1BB2-43A3-AD18-0FF701177D4E}" srcOrd="0" destOrd="0" presId="urn:microsoft.com/office/officeart/2005/8/layout/hierarchy1"/>
    <dgm:cxn modelId="{98EE08EF-AE5E-4F90-B763-5B257FC26B1D}" srcId="{42813F2F-E91E-4143-8604-8BE08F0D29A4}" destId="{051F71BB-CE09-4257-A91B-CD677800AA44}" srcOrd="1" destOrd="0" parTransId="{5950A98B-06A7-44C3-A073-F3F5DA0E2F62}" sibTransId="{8148C088-1925-4B0A-9846-D2E369E7EE4F}"/>
    <dgm:cxn modelId="{FA0254D6-C699-4383-B77D-C99B5805922B}" type="presParOf" srcId="{4A1F89F2-8AD1-404B-AC13-D570B897195E}" destId="{14053841-A0DD-48F5-B3E1-13E36593708C}" srcOrd="0" destOrd="0" presId="urn:microsoft.com/office/officeart/2005/8/layout/hierarchy1"/>
    <dgm:cxn modelId="{7EC8CDB5-A46B-43F5-A6F7-B636A9CCB7A1}" type="presParOf" srcId="{14053841-A0DD-48F5-B3E1-13E36593708C}" destId="{DB12AD05-B219-40C9-AA34-8CFED1BB348E}" srcOrd="0" destOrd="0" presId="urn:microsoft.com/office/officeart/2005/8/layout/hierarchy1"/>
    <dgm:cxn modelId="{8693BE28-C6EE-4D3F-9C45-F71184C28E1A}" type="presParOf" srcId="{DB12AD05-B219-40C9-AA34-8CFED1BB348E}" destId="{E49AEA8D-2BC3-4088-8D78-0756662C60C5}" srcOrd="0" destOrd="0" presId="urn:microsoft.com/office/officeart/2005/8/layout/hierarchy1"/>
    <dgm:cxn modelId="{37B07FC3-ACAE-454E-B23C-A25E956FF46A}" type="presParOf" srcId="{DB12AD05-B219-40C9-AA34-8CFED1BB348E}" destId="{1B83042C-1BB2-43A3-AD18-0FF701177D4E}" srcOrd="1" destOrd="0" presId="urn:microsoft.com/office/officeart/2005/8/layout/hierarchy1"/>
    <dgm:cxn modelId="{6387F01C-46B8-4365-8DAE-A0A387E669E4}" type="presParOf" srcId="{14053841-A0DD-48F5-B3E1-13E36593708C}" destId="{275105AE-7600-46D0-A3D5-B1D118760653}" srcOrd="1" destOrd="0" presId="urn:microsoft.com/office/officeart/2005/8/layout/hierarchy1"/>
    <dgm:cxn modelId="{C9585361-0078-4AA6-B1A6-4FB4CDBE5E19}" type="presParOf" srcId="{4A1F89F2-8AD1-404B-AC13-D570B897195E}" destId="{AA19101E-D181-4567-9430-1877BADD0ADC}" srcOrd="1" destOrd="0" presId="urn:microsoft.com/office/officeart/2005/8/layout/hierarchy1"/>
    <dgm:cxn modelId="{9BB0AF60-9B39-4D53-A463-4D4CA772E22D}" type="presParOf" srcId="{AA19101E-D181-4567-9430-1877BADD0ADC}" destId="{83BE1958-1378-4BB8-BB9F-9128CEF6F930}" srcOrd="0" destOrd="0" presId="urn:microsoft.com/office/officeart/2005/8/layout/hierarchy1"/>
    <dgm:cxn modelId="{87849D8A-5482-4243-9BF0-8A900C27F37C}" type="presParOf" srcId="{83BE1958-1378-4BB8-BB9F-9128CEF6F930}" destId="{F15552AA-1E50-4F56-816F-A60DF9A344A9}" srcOrd="0" destOrd="0" presId="urn:microsoft.com/office/officeart/2005/8/layout/hierarchy1"/>
    <dgm:cxn modelId="{3ECE111C-324C-4FBF-B666-CF1A00E2F8D3}" type="presParOf" srcId="{83BE1958-1378-4BB8-BB9F-9128CEF6F930}" destId="{04B4139C-7C16-4835-A92D-5DB81A93F1EC}" srcOrd="1" destOrd="0" presId="urn:microsoft.com/office/officeart/2005/8/layout/hierarchy1"/>
    <dgm:cxn modelId="{3852A194-1971-492A-859D-E7DF034ABD4B}" type="presParOf" srcId="{AA19101E-D181-4567-9430-1877BADD0ADC}" destId="{573AD157-EC0B-4C57-BFAC-C35D842F0390}" srcOrd="1" destOrd="0" presId="urn:microsoft.com/office/officeart/2005/8/layout/hierarchy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42813F2F-E91E-4143-8604-8BE08F0D29A4}" type="doc">
      <dgm:prSet loTypeId="urn:microsoft.com/office/officeart/2005/8/layout/hierarchy1" loCatId="hierarchy" qsTypeId="urn:microsoft.com/office/officeart/2005/8/quickstyle/simple1" qsCatId="simple" csTypeId="urn:microsoft.com/office/officeart/2005/8/colors/colorful2" csCatId="colorful" phldr="1"/>
      <dgm:spPr/>
      <dgm:t>
        <a:bodyPr/>
        <a:lstStyle/>
        <a:p>
          <a:endParaRPr lang="en-US"/>
        </a:p>
      </dgm:t>
    </dgm:pt>
    <dgm:pt modelId="{9A0FC456-E220-4FDC-9E37-F7B9F3C76F08}">
      <dgm:prSet phldr="0"/>
      <dgm:spPr/>
      <dgm:t>
        <a:bodyPr/>
        <a:lstStyle/>
        <a:p>
          <a:pPr rtl="0">
            <a:defRPr cap="all"/>
          </a:pPr>
          <a:r>
            <a:rPr lang="en-US" b="1">
              <a:latin typeface="Calibri Light" panose="020F0302020204030204"/>
            </a:rPr>
            <a:t>ZONING</a:t>
          </a:r>
          <a:endParaRPr lang="en-US" b="1"/>
        </a:p>
      </dgm:t>
    </dgm:pt>
    <dgm:pt modelId="{EEFA125D-EA91-4EC4-99DE-4F7E2E3929A2}" type="parTrans" cxnId="{AA6F653C-0DB8-4AFC-AFAC-73A9D4184382}">
      <dgm:prSet/>
      <dgm:spPr/>
      <dgm:t>
        <a:bodyPr/>
        <a:lstStyle/>
        <a:p>
          <a:endParaRPr lang="en-US"/>
        </a:p>
      </dgm:t>
    </dgm:pt>
    <dgm:pt modelId="{2B50CE15-1D22-4AB0-8470-9C19380FB164}" type="sibTrans" cxnId="{AA6F653C-0DB8-4AFC-AFAC-73A9D4184382}">
      <dgm:prSet/>
      <dgm:spPr/>
      <dgm:t>
        <a:bodyPr/>
        <a:lstStyle/>
        <a:p>
          <a:endParaRPr lang="en-US"/>
        </a:p>
      </dgm:t>
    </dgm:pt>
    <dgm:pt modelId="{051F71BB-CE09-4257-A91B-CD677800AA44}">
      <dgm:prSet phldr="0"/>
      <dgm:spPr/>
      <dgm:t>
        <a:bodyPr/>
        <a:lstStyle/>
        <a:p>
          <a:pPr rtl="0">
            <a:defRPr cap="all"/>
          </a:pPr>
          <a:r>
            <a:rPr lang="en-US" b="1">
              <a:latin typeface="Calibri Light" panose="020F0302020204030204"/>
            </a:rPr>
            <a:t>TIF</a:t>
          </a:r>
        </a:p>
      </dgm:t>
    </dgm:pt>
    <dgm:pt modelId="{5950A98B-06A7-44C3-A073-F3F5DA0E2F62}" type="parTrans" cxnId="{98EE08EF-AE5E-4F90-B763-5B257FC26B1D}">
      <dgm:prSet/>
      <dgm:spPr/>
      <dgm:t>
        <a:bodyPr/>
        <a:lstStyle/>
        <a:p>
          <a:endParaRPr lang="en-US"/>
        </a:p>
      </dgm:t>
    </dgm:pt>
    <dgm:pt modelId="{8148C088-1925-4B0A-9846-D2E369E7EE4F}" type="sibTrans" cxnId="{98EE08EF-AE5E-4F90-B763-5B257FC26B1D}">
      <dgm:prSet/>
      <dgm:spPr/>
      <dgm:t>
        <a:bodyPr/>
        <a:lstStyle/>
        <a:p>
          <a:endParaRPr lang="en-US"/>
        </a:p>
      </dgm:t>
    </dgm:pt>
    <dgm:pt modelId="{630934A6-D32F-4646-A317-3D66E57A449D}">
      <dgm:prSet phldr="0"/>
      <dgm:spPr/>
      <dgm:t>
        <a:bodyPr/>
        <a:lstStyle/>
        <a:p>
          <a:pPr>
            <a:defRPr cap="all"/>
          </a:pPr>
          <a:r>
            <a:rPr lang="en-US" b="1">
              <a:latin typeface="Calibri Light" panose="020F0302020204030204"/>
            </a:rPr>
            <a:t>WHEDA</a:t>
          </a:r>
        </a:p>
      </dgm:t>
    </dgm:pt>
    <dgm:pt modelId="{32CD5EDA-5856-4C6D-8BAE-9A61153BEC9F}" type="parTrans" cxnId="{1621AEDE-8106-48C1-9330-5B2C1740419F}">
      <dgm:prSet/>
      <dgm:spPr/>
    </dgm:pt>
    <dgm:pt modelId="{D9E10A1F-A315-46FF-AF01-5ADACA9A47AC}" type="sibTrans" cxnId="{1621AEDE-8106-48C1-9330-5B2C1740419F}">
      <dgm:prSet/>
      <dgm:spPr/>
    </dgm:pt>
    <dgm:pt modelId="{8B68BB88-25DD-4B6F-8FD7-19AE91A33129}">
      <dgm:prSet phldr="0"/>
      <dgm:spPr/>
      <dgm:t>
        <a:bodyPr/>
        <a:lstStyle/>
        <a:p>
          <a:pPr rtl="0">
            <a:defRPr cap="all"/>
          </a:pPr>
          <a:r>
            <a:rPr lang="en-US" b="1">
              <a:latin typeface="Calibri Light" panose="020F0302020204030204"/>
            </a:rPr>
            <a:t>HOUSING FUNDS</a:t>
          </a:r>
        </a:p>
      </dgm:t>
    </dgm:pt>
    <dgm:pt modelId="{77847874-F0AB-4006-9738-26A8CDBB70A3}" type="parTrans" cxnId="{2F1BE98D-E963-4F49-8D15-7E2816E6E41B}">
      <dgm:prSet/>
      <dgm:spPr/>
    </dgm:pt>
    <dgm:pt modelId="{C9D6E573-6795-44E3-9AF3-BF1DE9231847}" type="sibTrans" cxnId="{2F1BE98D-E963-4F49-8D15-7E2816E6E41B}">
      <dgm:prSet/>
      <dgm:spPr/>
    </dgm:pt>
    <dgm:pt modelId="{4A1F89F2-8AD1-404B-AC13-D570B897195E}" type="pres">
      <dgm:prSet presAssocID="{42813F2F-E91E-4143-8604-8BE08F0D29A4}" presName="hierChild1" presStyleCnt="0">
        <dgm:presLayoutVars>
          <dgm:chPref val="1"/>
          <dgm:dir/>
          <dgm:animOne val="branch"/>
          <dgm:animLvl val="lvl"/>
          <dgm:resizeHandles/>
        </dgm:presLayoutVars>
      </dgm:prSet>
      <dgm:spPr/>
    </dgm:pt>
    <dgm:pt modelId="{14053841-A0DD-48F5-B3E1-13E36593708C}" type="pres">
      <dgm:prSet presAssocID="{9A0FC456-E220-4FDC-9E37-F7B9F3C76F08}" presName="hierRoot1" presStyleCnt="0"/>
      <dgm:spPr/>
    </dgm:pt>
    <dgm:pt modelId="{DB12AD05-B219-40C9-AA34-8CFED1BB348E}" type="pres">
      <dgm:prSet presAssocID="{9A0FC456-E220-4FDC-9E37-F7B9F3C76F08}" presName="composite" presStyleCnt="0"/>
      <dgm:spPr/>
    </dgm:pt>
    <dgm:pt modelId="{E49AEA8D-2BC3-4088-8D78-0756662C60C5}" type="pres">
      <dgm:prSet presAssocID="{9A0FC456-E220-4FDC-9E37-F7B9F3C76F08}" presName="background" presStyleLbl="node0" presStyleIdx="0" presStyleCnt="4"/>
      <dgm:spPr/>
    </dgm:pt>
    <dgm:pt modelId="{1B83042C-1BB2-43A3-AD18-0FF701177D4E}" type="pres">
      <dgm:prSet presAssocID="{9A0FC456-E220-4FDC-9E37-F7B9F3C76F08}" presName="text" presStyleLbl="fgAcc0" presStyleIdx="0" presStyleCnt="4">
        <dgm:presLayoutVars>
          <dgm:chPref val="3"/>
        </dgm:presLayoutVars>
      </dgm:prSet>
      <dgm:spPr/>
    </dgm:pt>
    <dgm:pt modelId="{275105AE-7600-46D0-A3D5-B1D118760653}" type="pres">
      <dgm:prSet presAssocID="{9A0FC456-E220-4FDC-9E37-F7B9F3C76F08}" presName="hierChild2" presStyleCnt="0"/>
      <dgm:spPr/>
    </dgm:pt>
    <dgm:pt modelId="{AA19101E-D181-4567-9430-1877BADD0ADC}" type="pres">
      <dgm:prSet presAssocID="{051F71BB-CE09-4257-A91B-CD677800AA44}" presName="hierRoot1" presStyleCnt="0"/>
      <dgm:spPr/>
    </dgm:pt>
    <dgm:pt modelId="{83BE1958-1378-4BB8-BB9F-9128CEF6F930}" type="pres">
      <dgm:prSet presAssocID="{051F71BB-CE09-4257-A91B-CD677800AA44}" presName="composite" presStyleCnt="0"/>
      <dgm:spPr/>
    </dgm:pt>
    <dgm:pt modelId="{F15552AA-1E50-4F56-816F-A60DF9A344A9}" type="pres">
      <dgm:prSet presAssocID="{051F71BB-CE09-4257-A91B-CD677800AA44}" presName="background" presStyleLbl="node0" presStyleIdx="1" presStyleCnt="4"/>
      <dgm:spPr/>
    </dgm:pt>
    <dgm:pt modelId="{04B4139C-7C16-4835-A92D-5DB81A93F1EC}" type="pres">
      <dgm:prSet presAssocID="{051F71BB-CE09-4257-A91B-CD677800AA44}" presName="text" presStyleLbl="fgAcc0" presStyleIdx="1" presStyleCnt="4">
        <dgm:presLayoutVars>
          <dgm:chPref val="3"/>
        </dgm:presLayoutVars>
      </dgm:prSet>
      <dgm:spPr/>
    </dgm:pt>
    <dgm:pt modelId="{573AD157-EC0B-4C57-BFAC-C35D842F0390}" type="pres">
      <dgm:prSet presAssocID="{051F71BB-CE09-4257-A91B-CD677800AA44}" presName="hierChild2" presStyleCnt="0"/>
      <dgm:spPr/>
    </dgm:pt>
    <dgm:pt modelId="{DFB5E6A6-E2BE-4E08-93E1-7D3DA18F587B}" type="pres">
      <dgm:prSet presAssocID="{630934A6-D32F-4646-A317-3D66E57A449D}" presName="hierRoot1" presStyleCnt="0"/>
      <dgm:spPr/>
    </dgm:pt>
    <dgm:pt modelId="{1A78749F-1C05-4AD6-9723-67584EFCB9D1}" type="pres">
      <dgm:prSet presAssocID="{630934A6-D32F-4646-A317-3D66E57A449D}" presName="composite" presStyleCnt="0"/>
      <dgm:spPr/>
    </dgm:pt>
    <dgm:pt modelId="{D79EEEA4-88B1-4D33-BEDB-882C4C2F3992}" type="pres">
      <dgm:prSet presAssocID="{630934A6-D32F-4646-A317-3D66E57A449D}" presName="background" presStyleLbl="node0" presStyleIdx="2" presStyleCnt="4"/>
      <dgm:spPr/>
    </dgm:pt>
    <dgm:pt modelId="{A20EBE6C-5967-4B1E-A9AC-06C410BD3C07}" type="pres">
      <dgm:prSet presAssocID="{630934A6-D32F-4646-A317-3D66E57A449D}" presName="text" presStyleLbl="fgAcc0" presStyleIdx="2" presStyleCnt="4">
        <dgm:presLayoutVars>
          <dgm:chPref val="3"/>
        </dgm:presLayoutVars>
      </dgm:prSet>
      <dgm:spPr/>
    </dgm:pt>
    <dgm:pt modelId="{80D16D2E-F43A-4216-93C8-75008C9DF817}" type="pres">
      <dgm:prSet presAssocID="{630934A6-D32F-4646-A317-3D66E57A449D}" presName="hierChild2" presStyleCnt="0"/>
      <dgm:spPr/>
    </dgm:pt>
    <dgm:pt modelId="{2D380B71-6688-463B-BC36-EA9C2813910F}" type="pres">
      <dgm:prSet presAssocID="{8B68BB88-25DD-4B6F-8FD7-19AE91A33129}" presName="hierRoot1" presStyleCnt="0"/>
      <dgm:spPr/>
    </dgm:pt>
    <dgm:pt modelId="{BF63F2A3-81A0-4250-B892-E2DE26140120}" type="pres">
      <dgm:prSet presAssocID="{8B68BB88-25DD-4B6F-8FD7-19AE91A33129}" presName="composite" presStyleCnt="0"/>
      <dgm:spPr/>
    </dgm:pt>
    <dgm:pt modelId="{C4F172C5-9D40-4B66-8C8E-33A00216FF5A}" type="pres">
      <dgm:prSet presAssocID="{8B68BB88-25DD-4B6F-8FD7-19AE91A33129}" presName="background" presStyleLbl="node0" presStyleIdx="3" presStyleCnt="4"/>
      <dgm:spPr/>
    </dgm:pt>
    <dgm:pt modelId="{88BAEE33-0301-469F-BCD2-FD6FA3526E25}" type="pres">
      <dgm:prSet presAssocID="{8B68BB88-25DD-4B6F-8FD7-19AE91A33129}" presName="text" presStyleLbl="fgAcc0" presStyleIdx="3" presStyleCnt="4">
        <dgm:presLayoutVars>
          <dgm:chPref val="3"/>
        </dgm:presLayoutVars>
      </dgm:prSet>
      <dgm:spPr/>
    </dgm:pt>
    <dgm:pt modelId="{31095DA2-ADC7-4EDB-9FBA-280EC73AEC00}" type="pres">
      <dgm:prSet presAssocID="{8B68BB88-25DD-4B6F-8FD7-19AE91A33129}" presName="hierChild2" presStyleCnt="0"/>
      <dgm:spPr/>
    </dgm:pt>
  </dgm:ptLst>
  <dgm:cxnLst>
    <dgm:cxn modelId="{AA6F653C-0DB8-4AFC-AFAC-73A9D4184382}" srcId="{42813F2F-E91E-4143-8604-8BE08F0D29A4}" destId="{9A0FC456-E220-4FDC-9E37-F7B9F3C76F08}" srcOrd="0" destOrd="0" parTransId="{EEFA125D-EA91-4EC4-99DE-4F7E2E3929A2}" sibTransId="{2B50CE15-1D22-4AB0-8470-9C19380FB164}"/>
    <dgm:cxn modelId="{44B1725C-82ED-4E4F-95C6-CB679D2186B9}" type="presOf" srcId="{42813F2F-E91E-4143-8604-8BE08F0D29A4}" destId="{4A1F89F2-8AD1-404B-AC13-D570B897195E}" srcOrd="0" destOrd="0" presId="urn:microsoft.com/office/officeart/2005/8/layout/hierarchy1"/>
    <dgm:cxn modelId="{1FB8A450-A4AD-4538-B7CB-A408ADEC6243}" type="presOf" srcId="{630934A6-D32F-4646-A317-3D66E57A449D}" destId="{A20EBE6C-5967-4B1E-A9AC-06C410BD3C07}" srcOrd="0" destOrd="0" presId="urn:microsoft.com/office/officeart/2005/8/layout/hierarchy1"/>
    <dgm:cxn modelId="{6F941859-CC53-4CE2-955A-58D01A344854}" type="presOf" srcId="{8B68BB88-25DD-4B6F-8FD7-19AE91A33129}" destId="{88BAEE33-0301-469F-BCD2-FD6FA3526E25}" srcOrd="0" destOrd="0" presId="urn:microsoft.com/office/officeart/2005/8/layout/hierarchy1"/>
    <dgm:cxn modelId="{2F1BE98D-E963-4F49-8D15-7E2816E6E41B}" srcId="{42813F2F-E91E-4143-8604-8BE08F0D29A4}" destId="{8B68BB88-25DD-4B6F-8FD7-19AE91A33129}" srcOrd="3" destOrd="0" parTransId="{77847874-F0AB-4006-9738-26A8CDBB70A3}" sibTransId="{C9D6E573-6795-44E3-9AF3-BF1DE9231847}"/>
    <dgm:cxn modelId="{E3E51BA6-CD2D-427A-A72E-82B410FD2606}" type="presOf" srcId="{9A0FC456-E220-4FDC-9E37-F7B9F3C76F08}" destId="{1B83042C-1BB2-43A3-AD18-0FF701177D4E}" srcOrd="0" destOrd="0" presId="urn:microsoft.com/office/officeart/2005/8/layout/hierarchy1"/>
    <dgm:cxn modelId="{92BCBCC9-D1CE-4C53-8148-092F7B9309B1}" type="presOf" srcId="{051F71BB-CE09-4257-A91B-CD677800AA44}" destId="{04B4139C-7C16-4835-A92D-5DB81A93F1EC}" srcOrd="0" destOrd="0" presId="urn:microsoft.com/office/officeart/2005/8/layout/hierarchy1"/>
    <dgm:cxn modelId="{1621AEDE-8106-48C1-9330-5B2C1740419F}" srcId="{42813F2F-E91E-4143-8604-8BE08F0D29A4}" destId="{630934A6-D32F-4646-A317-3D66E57A449D}" srcOrd="2" destOrd="0" parTransId="{32CD5EDA-5856-4C6D-8BAE-9A61153BEC9F}" sibTransId="{D9E10A1F-A315-46FF-AF01-5ADACA9A47AC}"/>
    <dgm:cxn modelId="{98EE08EF-AE5E-4F90-B763-5B257FC26B1D}" srcId="{42813F2F-E91E-4143-8604-8BE08F0D29A4}" destId="{051F71BB-CE09-4257-A91B-CD677800AA44}" srcOrd="1" destOrd="0" parTransId="{5950A98B-06A7-44C3-A073-F3F5DA0E2F62}" sibTransId="{8148C088-1925-4B0A-9846-D2E369E7EE4F}"/>
    <dgm:cxn modelId="{B337DD7E-F351-4400-AFCB-C7F08EEFE712}" type="presParOf" srcId="{4A1F89F2-8AD1-404B-AC13-D570B897195E}" destId="{14053841-A0DD-48F5-B3E1-13E36593708C}" srcOrd="0" destOrd="0" presId="urn:microsoft.com/office/officeart/2005/8/layout/hierarchy1"/>
    <dgm:cxn modelId="{DA3C8369-BCC1-4AA1-9885-51943139FF66}" type="presParOf" srcId="{14053841-A0DD-48F5-B3E1-13E36593708C}" destId="{DB12AD05-B219-40C9-AA34-8CFED1BB348E}" srcOrd="0" destOrd="0" presId="urn:microsoft.com/office/officeart/2005/8/layout/hierarchy1"/>
    <dgm:cxn modelId="{3353A6B3-3E37-4B8B-A397-BD8438015A39}" type="presParOf" srcId="{DB12AD05-B219-40C9-AA34-8CFED1BB348E}" destId="{E49AEA8D-2BC3-4088-8D78-0756662C60C5}" srcOrd="0" destOrd="0" presId="urn:microsoft.com/office/officeart/2005/8/layout/hierarchy1"/>
    <dgm:cxn modelId="{B456FB89-D720-4D06-A27A-A9ACEC9C1039}" type="presParOf" srcId="{DB12AD05-B219-40C9-AA34-8CFED1BB348E}" destId="{1B83042C-1BB2-43A3-AD18-0FF701177D4E}" srcOrd="1" destOrd="0" presId="urn:microsoft.com/office/officeart/2005/8/layout/hierarchy1"/>
    <dgm:cxn modelId="{439B7DDD-7F25-4318-8761-C7B0F62C0384}" type="presParOf" srcId="{14053841-A0DD-48F5-B3E1-13E36593708C}" destId="{275105AE-7600-46D0-A3D5-B1D118760653}" srcOrd="1" destOrd="0" presId="urn:microsoft.com/office/officeart/2005/8/layout/hierarchy1"/>
    <dgm:cxn modelId="{B8ABA866-FE32-48F1-8011-8DAC83666513}" type="presParOf" srcId="{4A1F89F2-8AD1-404B-AC13-D570B897195E}" destId="{AA19101E-D181-4567-9430-1877BADD0ADC}" srcOrd="1" destOrd="0" presId="urn:microsoft.com/office/officeart/2005/8/layout/hierarchy1"/>
    <dgm:cxn modelId="{5D99DD85-D3C4-48F2-A38E-A6BA11589EB6}" type="presParOf" srcId="{AA19101E-D181-4567-9430-1877BADD0ADC}" destId="{83BE1958-1378-4BB8-BB9F-9128CEF6F930}" srcOrd="0" destOrd="0" presId="urn:microsoft.com/office/officeart/2005/8/layout/hierarchy1"/>
    <dgm:cxn modelId="{47DB3F25-6FFD-4157-833B-E33AC9204546}" type="presParOf" srcId="{83BE1958-1378-4BB8-BB9F-9128CEF6F930}" destId="{F15552AA-1E50-4F56-816F-A60DF9A344A9}" srcOrd="0" destOrd="0" presId="urn:microsoft.com/office/officeart/2005/8/layout/hierarchy1"/>
    <dgm:cxn modelId="{A3FD6447-1146-43CB-A47C-342AD78C0651}" type="presParOf" srcId="{83BE1958-1378-4BB8-BB9F-9128CEF6F930}" destId="{04B4139C-7C16-4835-A92D-5DB81A93F1EC}" srcOrd="1" destOrd="0" presId="urn:microsoft.com/office/officeart/2005/8/layout/hierarchy1"/>
    <dgm:cxn modelId="{DA6C53F8-3660-4DF0-ABF2-E91890029D34}" type="presParOf" srcId="{AA19101E-D181-4567-9430-1877BADD0ADC}" destId="{573AD157-EC0B-4C57-BFAC-C35D842F0390}" srcOrd="1" destOrd="0" presId="urn:microsoft.com/office/officeart/2005/8/layout/hierarchy1"/>
    <dgm:cxn modelId="{4746FAC1-DAFA-4D8C-9132-B8873FEABAF1}" type="presParOf" srcId="{4A1F89F2-8AD1-404B-AC13-D570B897195E}" destId="{DFB5E6A6-E2BE-4E08-93E1-7D3DA18F587B}" srcOrd="2" destOrd="0" presId="urn:microsoft.com/office/officeart/2005/8/layout/hierarchy1"/>
    <dgm:cxn modelId="{FFA2F268-BBA4-4F97-A4AE-81F253FC6BEF}" type="presParOf" srcId="{DFB5E6A6-E2BE-4E08-93E1-7D3DA18F587B}" destId="{1A78749F-1C05-4AD6-9723-67584EFCB9D1}" srcOrd="0" destOrd="0" presId="urn:microsoft.com/office/officeart/2005/8/layout/hierarchy1"/>
    <dgm:cxn modelId="{0A52F0BC-33A8-40E7-B222-22E9295148EF}" type="presParOf" srcId="{1A78749F-1C05-4AD6-9723-67584EFCB9D1}" destId="{D79EEEA4-88B1-4D33-BEDB-882C4C2F3992}" srcOrd="0" destOrd="0" presId="urn:microsoft.com/office/officeart/2005/8/layout/hierarchy1"/>
    <dgm:cxn modelId="{60173AF4-D874-4C6B-8F17-15B3405A2F0C}" type="presParOf" srcId="{1A78749F-1C05-4AD6-9723-67584EFCB9D1}" destId="{A20EBE6C-5967-4B1E-A9AC-06C410BD3C07}" srcOrd="1" destOrd="0" presId="urn:microsoft.com/office/officeart/2005/8/layout/hierarchy1"/>
    <dgm:cxn modelId="{1F21EEE8-263E-43D6-AF5F-65497A246152}" type="presParOf" srcId="{DFB5E6A6-E2BE-4E08-93E1-7D3DA18F587B}" destId="{80D16D2E-F43A-4216-93C8-75008C9DF817}" srcOrd="1" destOrd="0" presId="urn:microsoft.com/office/officeart/2005/8/layout/hierarchy1"/>
    <dgm:cxn modelId="{7C9B6902-59D5-4268-B0DF-7DB0C47A6C97}" type="presParOf" srcId="{4A1F89F2-8AD1-404B-AC13-D570B897195E}" destId="{2D380B71-6688-463B-BC36-EA9C2813910F}" srcOrd="3" destOrd="0" presId="urn:microsoft.com/office/officeart/2005/8/layout/hierarchy1"/>
    <dgm:cxn modelId="{080E2A22-13C9-4842-87CD-9140F88B4218}" type="presParOf" srcId="{2D380B71-6688-463B-BC36-EA9C2813910F}" destId="{BF63F2A3-81A0-4250-B892-E2DE26140120}" srcOrd="0" destOrd="0" presId="urn:microsoft.com/office/officeart/2005/8/layout/hierarchy1"/>
    <dgm:cxn modelId="{FEE700CD-CE1B-498D-8F34-CD3F8A440D67}" type="presParOf" srcId="{BF63F2A3-81A0-4250-B892-E2DE26140120}" destId="{C4F172C5-9D40-4B66-8C8E-33A00216FF5A}" srcOrd="0" destOrd="0" presId="urn:microsoft.com/office/officeart/2005/8/layout/hierarchy1"/>
    <dgm:cxn modelId="{ED4DDDE0-50EA-4D70-9106-7298D83750C0}" type="presParOf" srcId="{BF63F2A3-81A0-4250-B892-E2DE26140120}" destId="{88BAEE33-0301-469F-BCD2-FD6FA3526E25}" srcOrd="1" destOrd="0" presId="urn:microsoft.com/office/officeart/2005/8/layout/hierarchy1"/>
    <dgm:cxn modelId="{840B4CE8-9275-4DF1-A4D7-28E897FAA8DE}" type="presParOf" srcId="{2D380B71-6688-463B-BC36-EA9C2813910F}" destId="{31095DA2-ADC7-4EDB-9FBA-280EC73AEC00}" srcOrd="1" destOrd="0" presId="urn:microsoft.com/office/officeart/2005/8/layout/hierarchy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E658A600-628F-4248-9735-E99F18A8DB2B}" type="doc">
      <dgm:prSet loTypeId="urn:microsoft.com/office/officeart/2005/8/layout/vList5" loCatId="list" qsTypeId="urn:microsoft.com/office/officeart/2005/8/quickstyle/simple4" qsCatId="simple" csTypeId="urn:microsoft.com/office/officeart/2005/8/colors/accent1_2" csCatId="accent1" phldr="1"/>
      <dgm:spPr/>
      <dgm:t>
        <a:bodyPr/>
        <a:lstStyle/>
        <a:p>
          <a:endParaRPr lang="en-US"/>
        </a:p>
      </dgm:t>
    </dgm:pt>
    <dgm:pt modelId="{FA0857CE-DD06-41E8-B268-4508796C29AC}">
      <dgm:prSet phldr="0"/>
      <dgm:spPr/>
      <dgm:t>
        <a:bodyPr/>
        <a:lstStyle/>
        <a:p>
          <a:r>
            <a:rPr lang="en-US" b="1">
              <a:latin typeface="Calibri Light" panose="020F0302020204030204"/>
            </a:rPr>
            <a:t>TIF</a:t>
          </a:r>
          <a:endParaRPr lang="en-US"/>
        </a:p>
      </dgm:t>
    </dgm:pt>
    <dgm:pt modelId="{A777C1F2-7272-4E45-9CDC-3CF548D68AB9}" type="parTrans" cxnId="{D15E17D6-6ECA-4A9B-93D4-CE3CC74999F1}">
      <dgm:prSet/>
      <dgm:spPr/>
      <dgm:t>
        <a:bodyPr/>
        <a:lstStyle/>
        <a:p>
          <a:endParaRPr lang="en-US"/>
        </a:p>
      </dgm:t>
    </dgm:pt>
    <dgm:pt modelId="{B9B7B248-0480-4836-9715-FDAAE17C972F}" type="sibTrans" cxnId="{D15E17D6-6ECA-4A9B-93D4-CE3CC74999F1}">
      <dgm:prSet/>
      <dgm:spPr/>
      <dgm:t>
        <a:bodyPr/>
        <a:lstStyle/>
        <a:p>
          <a:endParaRPr lang="en-US"/>
        </a:p>
      </dgm:t>
    </dgm:pt>
    <dgm:pt modelId="{67E76E71-172F-43FA-89D6-31F0FE5247DC}">
      <dgm:prSet phldr="0"/>
      <dgm:spPr/>
      <dgm:t>
        <a:bodyPr/>
        <a:lstStyle/>
        <a:p>
          <a:pPr rtl="0"/>
          <a:r>
            <a:rPr lang="en-US" b="1">
              <a:latin typeface="Calibri Light" panose="020F0302020204030204"/>
            </a:rPr>
            <a:t>PARTNERSHIP MODEL</a:t>
          </a:r>
          <a:endParaRPr lang="en-US" b="1"/>
        </a:p>
      </dgm:t>
    </dgm:pt>
    <dgm:pt modelId="{E3D34801-23E0-4DB3-ADA5-1C085EEEF5E8}" type="parTrans" cxnId="{8D27F509-4C4A-489C-AED8-6B672B8DD0CD}">
      <dgm:prSet/>
      <dgm:spPr/>
      <dgm:t>
        <a:bodyPr/>
        <a:lstStyle/>
        <a:p>
          <a:endParaRPr lang="en-US"/>
        </a:p>
      </dgm:t>
    </dgm:pt>
    <dgm:pt modelId="{8AA662A9-D9E9-43FE-B418-E1A4DBDCD17D}" type="sibTrans" cxnId="{8D27F509-4C4A-489C-AED8-6B672B8DD0CD}">
      <dgm:prSet/>
      <dgm:spPr/>
      <dgm:t>
        <a:bodyPr/>
        <a:lstStyle/>
        <a:p>
          <a:endParaRPr lang="en-US"/>
        </a:p>
      </dgm:t>
    </dgm:pt>
    <dgm:pt modelId="{B67E8CA2-3945-4CE4-B933-8ED48C3F9859}">
      <dgm:prSet phldr="0"/>
      <dgm:spPr/>
      <dgm:t>
        <a:bodyPr/>
        <a:lstStyle/>
        <a:p>
          <a:pPr rtl="0"/>
          <a:r>
            <a:rPr lang="en-US" b="1">
              <a:latin typeface="Calibri Light" panose="020F0302020204030204"/>
            </a:rPr>
            <a:t>LARGER PROJECTS TIED TO COMMERCIAL/IND DEVEL.</a:t>
          </a:r>
        </a:p>
      </dgm:t>
    </dgm:pt>
    <dgm:pt modelId="{9B1D462C-B4AF-4C56-AB39-DD1D46621374}" type="parTrans" cxnId="{0EAF7B00-4C19-42E1-8D5D-2779275F496F}">
      <dgm:prSet/>
      <dgm:spPr/>
    </dgm:pt>
    <dgm:pt modelId="{2257D519-22FE-4E48-BFDA-FAB7C263AEB6}" type="sibTrans" cxnId="{0EAF7B00-4C19-42E1-8D5D-2779275F496F}">
      <dgm:prSet/>
      <dgm:spPr/>
    </dgm:pt>
    <dgm:pt modelId="{00F42549-1C23-4AE9-8553-BAA2C96A31CE}">
      <dgm:prSet phldr="0"/>
      <dgm:spPr/>
      <dgm:t>
        <a:bodyPr/>
        <a:lstStyle/>
        <a:p>
          <a:pPr rtl="0"/>
          <a:r>
            <a:rPr lang="en-US" b="1">
              <a:latin typeface="Calibri Light" panose="020F0302020204030204"/>
            </a:rPr>
            <a:t>DEVELOP MODEL BETWEEN MUNICIPALITIES &amp; BUILDERS/DEVELOPERS</a:t>
          </a:r>
        </a:p>
      </dgm:t>
    </dgm:pt>
    <dgm:pt modelId="{269F7EDA-F8FC-44E9-A7D8-EFC6B2ED9111}" type="parTrans" cxnId="{D97327F3-CF11-4B2F-99A9-2DCE55AB62A7}">
      <dgm:prSet/>
      <dgm:spPr/>
    </dgm:pt>
    <dgm:pt modelId="{3B4B3A89-BE22-4231-A7C3-C0484F71D026}" type="sibTrans" cxnId="{D97327F3-CF11-4B2F-99A9-2DCE55AB62A7}">
      <dgm:prSet/>
      <dgm:spPr/>
    </dgm:pt>
    <dgm:pt modelId="{18E8E1A5-347D-47C9-962E-7B0D893F127E}">
      <dgm:prSet phldr="0"/>
      <dgm:spPr/>
      <dgm:t>
        <a:bodyPr/>
        <a:lstStyle/>
        <a:p>
          <a:pPr rtl="0"/>
          <a:r>
            <a:rPr lang="en-US" b="1">
              <a:latin typeface="Calibri Light" panose="020F0302020204030204"/>
            </a:rPr>
            <a:t>ZONING</a:t>
          </a:r>
        </a:p>
      </dgm:t>
    </dgm:pt>
    <dgm:pt modelId="{E971D944-5062-406D-8A7A-6250196DDC54}" type="parTrans" cxnId="{0417CB1D-E8B9-4F23-966E-77D925EBB5A0}">
      <dgm:prSet/>
      <dgm:spPr/>
    </dgm:pt>
    <dgm:pt modelId="{EC398C28-2399-4449-BE14-0167F42142EB}" type="sibTrans" cxnId="{0417CB1D-E8B9-4F23-966E-77D925EBB5A0}">
      <dgm:prSet/>
      <dgm:spPr/>
    </dgm:pt>
    <dgm:pt modelId="{02D0C219-7C8C-4CF5-BA9A-E7854B9FD0CF}">
      <dgm:prSet phldr="0"/>
      <dgm:spPr/>
      <dgm:t>
        <a:bodyPr/>
        <a:lstStyle/>
        <a:p>
          <a:pPr rtl="0"/>
          <a:r>
            <a:rPr lang="en-US" b="1">
              <a:latin typeface="Calibri Light" panose="020F0302020204030204"/>
            </a:rPr>
            <a:t>USING ZONING OPTIONS TO REDUCE COSTS</a:t>
          </a:r>
        </a:p>
      </dgm:t>
    </dgm:pt>
    <dgm:pt modelId="{297AB019-CC5D-4021-AD0D-E56DB6FB5A3C}" type="parTrans" cxnId="{34D509F1-81D1-4E5A-8D16-34B8FBFEA945}">
      <dgm:prSet/>
      <dgm:spPr/>
    </dgm:pt>
    <dgm:pt modelId="{EDE43325-6669-4882-A886-2260690DCFE5}" type="sibTrans" cxnId="{34D509F1-81D1-4E5A-8D16-34B8FBFEA945}">
      <dgm:prSet/>
      <dgm:spPr/>
    </dgm:pt>
    <dgm:pt modelId="{7286538A-0E51-4D55-81CA-57B94B3384D7}" type="pres">
      <dgm:prSet presAssocID="{E658A600-628F-4248-9735-E99F18A8DB2B}" presName="Name0" presStyleCnt="0">
        <dgm:presLayoutVars>
          <dgm:dir/>
          <dgm:animLvl val="lvl"/>
          <dgm:resizeHandles val="exact"/>
        </dgm:presLayoutVars>
      </dgm:prSet>
      <dgm:spPr/>
    </dgm:pt>
    <dgm:pt modelId="{7037D0B0-D6A2-4EC6-B338-72F66980067F}" type="pres">
      <dgm:prSet presAssocID="{18E8E1A5-347D-47C9-962E-7B0D893F127E}" presName="linNode" presStyleCnt="0"/>
      <dgm:spPr/>
    </dgm:pt>
    <dgm:pt modelId="{BC2AB597-9E47-4E78-B0B5-107A89839F66}" type="pres">
      <dgm:prSet presAssocID="{18E8E1A5-347D-47C9-962E-7B0D893F127E}" presName="parentText" presStyleLbl="node1" presStyleIdx="0" presStyleCnt="3">
        <dgm:presLayoutVars>
          <dgm:chMax val="1"/>
          <dgm:bulletEnabled val="1"/>
        </dgm:presLayoutVars>
      </dgm:prSet>
      <dgm:spPr/>
    </dgm:pt>
    <dgm:pt modelId="{86E923C0-9262-4805-B5A0-332BAEA9CE52}" type="pres">
      <dgm:prSet presAssocID="{18E8E1A5-347D-47C9-962E-7B0D893F127E}" presName="descendantText" presStyleLbl="alignAccFollowNode1" presStyleIdx="0" presStyleCnt="3">
        <dgm:presLayoutVars>
          <dgm:bulletEnabled val="1"/>
        </dgm:presLayoutVars>
      </dgm:prSet>
      <dgm:spPr/>
    </dgm:pt>
    <dgm:pt modelId="{4528F320-22A1-481C-A790-14F159B09C05}" type="pres">
      <dgm:prSet presAssocID="{EC398C28-2399-4449-BE14-0167F42142EB}" presName="sp" presStyleCnt="0"/>
      <dgm:spPr/>
    </dgm:pt>
    <dgm:pt modelId="{084851C9-F25C-488D-B4EE-259A86FDDE36}" type="pres">
      <dgm:prSet presAssocID="{FA0857CE-DD06-41E8-B268-4508796C29AC}" presName="linNode" presStyleCnt="0"/>
      <dgm:spPr/>
    </dgm:pt>
    <dgm:pt modelId="{0965B1B0-357A-4A3A-B654-61746CB05447}" type="pres">
      <dgm:prSet presAssocID="{FA0857CE-DD06-41E8-B268-4508796C29AC}" presName="parentText" presStyleLbl="node1" presStyleIdx="1" presStyleCnt="3">
        <dgm:presLayoutVars>
          <dgm:chMax val="1"/>
          <dgm:bulletEnabled val="1"/>
        </dgm:presLayoutVars>
      </dgm:prSet>
      <dgm:spPr/>
    </dgm:pt>
    <dgm:pt modelId="{0A45FB0D-463C-4B3E-AABE-58DEF3D575AF}" type="pres">
      <dgm:prSet presAssocID="{FA0857CE-DD06-41E8-B268-4508796C29AC}" presName="descendantText" presStyleLbl="alignAccFollowNode1" presStyleIdx="1" presStyleCnt="3">
        <dgm:presLayoutVars>
          <dgm:bulletEnabled val="1"/>
        </dgm:presLayoutVars>
      </dgm:prSet>
      <dgm:spPr/>
    </dgm:pt>
    <dgm:pt modelId="{EC749BAF-9399-494F-B18F-FBA6CA8AC0DE}" type="pres">
      <dgm:prSet presAssocID="{B9B7B248-0480-4836-9715-FDAAE17C972F}" presName="sp" presStyleCnt="0"/>
      <dgm:spPr/>
    </dgm:pt>
    <dgm:pt modelId="{05BDC724-EB7A-41F5-8C13-A13FFC6CC25A}" type="pres">
      <dgm:prSet presAssocID="{67E76E71-172F-43FA-89D6-31F0FE5247DC}" presName="linNode" presStyleCnt="0"/>
      <dgm:spPr/>
    </dgm:pt>
    <dgm:pt modelId="{38B56832-BF3C-4185-992D-0B9DA63FFB69}" type="pres">
      <dgm:prSet presAssocID="{67E76E71-172F-43FA-89D6-31F0FE5247DC}" presName="parentText" presStyleLbl="node1" presStyleIdx="2" presStyleCnt="3">
        <dgm:presLayoutVars>
          <dgm:chMax val="1"/>
          <dgm:bulletEnabled val="1"/>
        </dgm:presLayoutVars>
      </dgm:prSet>
      <dgm:spPr/>
    </dgm:pt>
    <dgm:pt modelId="{17A5523F-1572-4651-AF17-A7A4FE61B3FA}" type="pres">
      <dgm:prSet presAssocID="{67E76E71-172F-43FA-89D6-31F0FE5247DC}" presName="descendantText" presStyleLbl="alignAccFollowNode1" presStyleIdx="2" presStyleCnt="3">
        <dgm:presLayoutVars>
          <dgm:bulletEnabled val="1"/>
        </dgm:presLayoutVars>
      </dgm:prSet>
      <dgm:spPr/>
    </dgm:pt>
  </dgm:ptLst>
  <dgm:cxnLst>
    <dgm:cxn modelId="{0EAF7B00-4C19-42E1-8D5D-2779275F496F}" srcId="{FA0857CE-DD06-41E8-B268-4508796C29AC}" destId="{B67E8CA2-3945-4CE4-B933-8ED48C3F9859}" srcOrd="0" destOrd="0" parTransId="{9B1D462C-B4AF-4C56-AB39-DD1D46621374}" sibTransId="{2257D519-22FE-4E48-BFDA-FAB7C263AEB6}"/>
    <dgm:cxn modelId="{8D27F509-4C4A-489C-AED8-6B672B8DD0CD}" srcId="{E658A600-628F-4248-9735-E99F18A8DB2B}" destId="{67E76E71-172F-43FA-89D6-31F0FE5247DC}" srcOrd="2" destOrd="0" parTransId="{E3D34801-23E0-4DB3-ADA5-1C085EEEF5E8}" sibTransId="{8AA662A9-D9E9-43FE-B418-E1A4DBDCD17D}"/>
    <dgm:cxn modelId="{0417CB1D-E8B9-4F23-966E-77D925EBB5A0}" srcId="{E658A600-628F-4248-9735-E99F18A8DB2B}" destId="{18E8E1A5-347D-47C9-962E-7B0D893F127E}" srcOrd="0" destOrd="0" parTransId="{E971D944-5062-406D-8A7A-6250196DDC54}" sibTransId="{EC398C28-2399-4449-BE14-0167F42142EB}"/>
    <dgm:cxn modelId="{0D735326-96C0-4054-B18C-9803B836E809}" type="presOf" srcId="{67E76E71-172F-43FA-89D6-31F0FE5247DC}" destId="{38B56832-BF3C-4185-992D-0B9DA63FFB69}" srcOrd="0" destOrd="0" presId="urn:microsoft.com/office/officeart/2005/8/layout/vList5"/>
    <dgm:cxn modelId="{5C61217E-6CCB-4501-B533-C04933F66E57}" type="presOf" srcId="{18E8E1A5-347D-47C9-962E-7B0D893F127E}" destId="{BC2AB597-9E47-4E78-B0B5-107A89839F66}" srcOrd="0" destOrd="0" presId="urn:microsoft.com/office/officeart/2005/8/layout/vList5"/>
    <dgm:cxn modelId="{88EE0585-3B74-4ED4-BB4F-033662EFDD3C}" type="presOf" srcId="{FA0857CE-DD06-41E8-B268-4508796C29AC}" destId="{0965B1B0-357A-4A3A-B654-61746CB05447}" srcOrd="0" destOrd="0" presId="urn:microsoft.com/office/officeart/2005/8/layout/vList5"/>
    <dgm:cxn modelId="{814ADF9E-BEF8-4875-AD39-F3E9047F0A00}" type="presOf" srcId="{00F42549-1C23-4AE9-8553-BAA2C96A31CE}" destId="{17A5523F-1572-4651-AF17-A7A4FE61B3FA}" srcOrd="0" destOrd="0" presId="urn:microsoft.com/office/officeart/2005/8/layout/vList5"/>
    <dgm:cxn modelId="{C470B3B5-CAA1-47D2-89C1-92F63C062AE3}" type="presOf" srcId="{B67E8CA2-3945-4CE4-B933-8ED48C3F9859}" destId="{0A45FB0D-463C-4B3E-AABE-58DEF3D575AF}" srcOrd="0" destOrd="0" presId="urn:microsoft.com/office/officeart/2005/8/layout/vList5"/>
    <dgm:cxn modelId="{C8C180B7-EAB0-495C-B792-0D0F3E26FE07}" type="presOf" srcId="{02D0C219-7C8C-4CF5-BA9A-E7854B9FD0CF}" destId="{86E923C0-9262-4805-B5A0-332BAEA9CE52}" srcOrd="0" destOrd="0" presId="urn:microsoft.com/office/officeart/2005/8/layout/vList5"/>
    <dgm:cxn modelId="{D7B547B9-FA16-4544-89E2-AD267F772A74}" type="presOf" srcId="{E658A600-628F-4248-9735-E99F18A8DB2B}" destId="{7286538A-0E51-4D55-81CA-57B94B3384D7}" srcOrd="0" destOrd="0" presId="urn:microsoft.com/office/officeart/2005/8/layout/vList5"/>
    <dgm:cxn modelId="{D15E17D6-6ECA-4A9B-93D4-CE3CC74999F1}" srcId="{E658A600-628F-4248-9735-E99F18A8DB2B}" destId="{FA0857CE-DD06-41E8-B268-4508796C29AC}" srcOrd="1" destOrd="0" parTransId="{A777C1F2-7272-4E45-9CDC-3CF548D68AB9}" sibTransId="{B9B7B248-0480-4836-9715-FDAAE17C972F}"/>
    <dgm:cxn modelId="{34D509F1-81D1-4E5A-8D16-34B8FBFEA945}" srcId="{18E8E1A5-347D-47C9-962E-7B0D893F127E}" destId="{02D0C219-7C8C-4CF5-BA9A-E7854B9FD0CF}" srcOrd="0" destOrd="0" parTransId="{297AB019-CC5D-4021-AD0D-E56DB6FB5A3C}" sibTransId="{EDE43325-6669-4882-A886-2260690DCFE5}"/>
    <dgm:cxn modelId="{D97327F3-CF11-4B2F-99A9-2DCE55AB62A7}" srcId="{67E76E71-172F-43FA-89D6-31F0FE5247DC}" destId="{00F42549-1C23-4AE9-8553-BAA2C96A31CE}" srcOrd="0" destOrd="0" parTransId="{269F7EDA-F8FC-44E9-A7D8-EFC6B2ED9111}" sibTransId="{3B4B3A89-BE22-4231-A7C3-C0484F71D026}"/>
    <dgm:cxn modelId="{FC42AA0D-20C3-4EC0-BC75-C3E7D3D79407}" type="presParOf" srcId="{7286538A-0E51-4D55-81CA-57B94B3384D7}" destId="{7037D0B0-D6A2-4EC6-B338-72F66980067F}" srcOrd="0" destOrd="0" presId="urn:microsoft.com/office/officeart/2005/8/layout/vList5"/>
    <dgm:cxn modelId="{858C6FC8-1B44-4DAA-B103-90FB75912EA2}" type="presParOf" srcId="{7037D0B0-D6A2-4EC6-B338-72F66980067F}" destId="{BC2AB597-9E47-4E78-B0B5-107A89839F66}" srcOrd="0" destOrd="0" presId="urn:microsoft.com/office/officeart/2005/8/layout/vList5"/>
    <dgm:cxn modelId="{BFBE16D9-287E-4983-B8F6-1EF1AFAC0C33}" type="presParOf" srcId="{7037D0B0-D6A2-4EC6-B338-72F66980067F}" destId="{86E923C0-9262-4805-B5A0-332BAEA9CE52}" srcOrd="1" destOrd="0" presId="urn:microsoft.com/office/officeart/2005/8/layout/vList5"/>
    <dgm:cxn modelId="{6DC2D2B7-8C4B-4A1C-AFFD-970D2E392487}" type="presParOf" srcId="{7286538A-0E51-4D55-81CA-57B94B3384D7}" destId="{4528F320-22A1-481C-A790-14F159B09C05}" srcOrd="1" destOrd="0" presId="urn:microsoft.com/office/officeart/2005/8/layout/vList5"/>
    <dgm:cxn modelId="{CBDC049F-F1E8-49A6-864C-EDACC7A68E02}" type="presParOf" srcId="{7286538A-0E51-4D55-81CA-57B94B3384D7}" destId="{084851C9-F25C-488D-B4EE-259A86FDDE36}" srcOrd="2" destOrd="0" presId="urn:microsoft.com/office/officeart/2005/8/layout/vList5"/>
    <dgm:cxn modelId="{729E22A2-9B43-4E13-821D-85ED3E9FD6ED}" type="presParOf" srcId="{084851C9-F25C-488D-B4EE-259A86FDDE36}" destId="{0965B1B0-357A-4A3A-B654-61746CB05447}" srcOrd="0" destOrd="0" presId="urn:microsoft.com/office/officeart/2005/8/layout/vList5"/>
    <dgm:cxn modelId="{9063E007-E8B0-4943-A16D-EB4E845C8054}" type="presParOf" srcId="{084851C9-F25C-488D-B4EE-259A86FDDE36}" destId="{0A45FB0D-463C-4B3E-AABE-58DEF3D575AF}" srcOrd="1" destOrd="0" presId="urn:microsoft.com/office/officeart/2005/8/layout/vList5"/>
    <dgm:cxn modelId="{63A55EA2-CDF5-4C77-9010-A2AECB279092}" type="presParOf" srcId="{7286538A-0E51-4D55-81CA-57B94B3384D7}" destId="{EC749BAF-9399-494F-B18F-FBA6CA8AC0DE}" srcOrd="3" destOrd="0" presId="urn:microsoft.com/office/officeart/2005/8/layout/vList5"/>
    <dgm:cxn modelId="{A0BC48E8-C4EC-459B-BAD3-3AFAB7BCA7AB}" type="presParOf" srcId="{7286538A-0E51-4D55-81CA-57B94B3384D7}" destId="{05BDC724-EB7A-41F5-8C13-A13FFC6CC25A}" srcOrd="4" destOrd="0" presId="urn:microsoft.com/office/officeart/2005/8/layout/vList5"/>
    <dgm:cxn modelId="{04B9A261-DD03-4C21-88E2-A009DF1F2250}" type="presParOf" srcId="{05BDC724-EB7A-41F5-8C13-A13FFC6CC25A}" destId="{38B56832-BF3C-4185-992D-0B9DA63FFB69}" srcOrd="0" destOrd="0" presId="urn:microsoft.com/office/officeart/2005/8/layout/vList5"/>
    <dgm:cxn modelId="{A13546EE-F627-4ACD-874B-60DF80B637A2}" type="presParOf" srcId="{05BDC724-EB7A-41F5-8C13-A13FFC6CC25A}" destId="{17A5523F-1572-4651-AF17-A7A4FE61B3FA}" srcOrd="1" destOrd="0" presId="urn:microsoft.com/office/officeart/2005/8/layout/vList5"/>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E658A600-628F-4248-9735-E99F18A8DB2B}" type="doc">
      <dgm:prSet loTypeId="urn:microsoft.com/office/officeart/2005/8/layout/vList5" loCatId="list" qsTypeId="urn:microsoft.com/office/officeart/2005/8/quickstyle/simple4" qsCatId="simple" csTypeId="urn:microsoft.com/office/officeart/2005/8/colors/accent1_2" csCatId="accent1" phldr="1"/>
      <dgm:spPr/>
      <dgm:t>
        <a:bodyPr/>
        <a:lstStyle/>
        <a:p>
          <a:endParaRPr lang="en-US"/>
        </a:p>
      </dgm:t>
    </dgm:pt>
    <dgm:pt modelId="{FA0857CE-DD06-41E8-B268-4508796C29AC}">
      <dgm:prSet phldr="0"/>
      <dgm:spPr/>
      <dgm:t>
        <a:bodyPr/>
        <a:lstStyle/>
        <a:p>
          <a:pPr rtl="0"/>
          <a:r>
            <a:rPr lang="en-US" b="1">
              <a:latin typeface="Calibri Light" panose="020F0302020204030204"/>
            </a:rPr>
            <a:t>HOUSING SUMMIT</a:t>
          </a:r>
          <a:endParaRPr lang="en-US" b="1"/>
        </a:p>
      </dgm:t>
    </dgm:pt>
    <dgm:pt modelId="{A777C1F2-7272-4E45-9CDC-3CF548D68AB9}" type="parTrans" cxnId="{D15E17D6-6ECA-4A9B-93D4-CE3CC74999F1}">
      <dgm:prSet/>
      <dgm:spPr/>
      <dgm:t>
        <a:bodyPr/>
        <a:lstStyle/>
        <a:p>
          <a:endParaRPr lang="en-US"/>
        </a:p>
      </dgm:t>
    </dgm:pt>
    <dgm:pt modelId="{B9B7B248-0480-4836-9715-FDAAE17C972F}" type="sibTrans" cxnId="{D15E17D6-6ECA-4A9B-93D4-CE3CC74999F1}">
      <dgm:prSet/>
      <dgm:spPr/>
      <dgm:t>
        <a:bodyPr/>
        <a:lstStyle/>
        <a:p>
          <a:endParaRPr lang="en-US"/>
        </a:p>
      </dgm:t>
    </dgm:pt>
    <dgm:pt modelId="{67E76E71-172F-43FA-89D6-31F0FE5247DC}">
      <dgm:prSet phldr="0"/>
      <dgm:spPr/>
      <dgm:t>
        <a:bodyPr/>
        <a:lstStyle/>
        <a:p>
          <a:pPr rtl="0"/>
          <a:r>
            <a:rPr lang="en-US">
              <a:latin typeface="Calibri Light" panose="020F0302020204030204"/>
            </a:rPr>
            <a:t>HIRED HOUSING MGR.</a:t>
          </a:r>
          <a:endParaRPr lang="en-US"/>
        </a:p>
      </dgm:t>
    </dgm:pt>
    <dgm:pt modelId="{E3D34801-23E0-4DB3-ADA5-1C085EEEF5E8}" type="parTrans" cxnId="{8D27F509-4C4A-489C-AED8-6B672B8DD0CD}">
      <dgm:prSet/>
      <dgm:spPr/>
      <dgm:t>
        <a:bodyPr/>
        <a:lstStyle/>
        <a:p>
          <a:endParaRPr lang="en-US"/>
        </a:p>
      </dgm:t>
    </dgm:pt>
    <dgm:pt modelId="{8AA662A9-D9E9-43FE-B418-E1A4DBDCD17D}" type="sibTrans" cxnId="{8D27F509-4C4A-489C-AED8-6B672B8DD0CD}">
      <dgm:prSet/>
      <dgm:spPr/>
      <dgm:t>
        <a:bodyPr/>
        <a:lstStyle/>
        <a:p>
          <a:endParaRPr lang="en-US"/>
        </a:p>
      </dgm:t>
    </dgm:pt>
    <dgm:pt modelId="{057774C4-026D-441B-93E8-06EEB7D809DD}">
      <dgm:prSet phldr="0"/>
      <dgm:spPr/>
      <dgm:t>
        <a:bodyPr/>
        <a:lstStyle/>
        <a:p>
          <a:pPr rtl="0"/>
          <a:r>
            <a:rPr lang="en-US" b="0">
              <a:latin typeface="Calibri Light" panose="020F0302020204030204"/>
            </a:rPr>
            <a:t>WCEDA OVERSIGHT</a:t>
          </a:r>
          <a:endParaRPr lang="en-US" b="0"/>
        </a:p>
      </dgm:t>
    </dgm:pt>
    <dgm:pt modelId="{06941481-C4C4-4487-967E-884B963A6BDA}" type="parTrans" cxnId="{4D2170F5-79D9-4911-A64B-B03C931550B6}">
      <dgm:prSet/>
      <dgm:spPr/>
      <dgm:t>
        <a:bodyPr/>
        <a:lstStyle/>
        <a:p>
          <a:endParaRPr lang="en-US"/>
        </a:p>
      </dgm:t>
    </dgm:pt>
    <dgm:pt modelId="{615BDC00-89BF-451F-894D-BB6BD261AD1B}" type="sibTrans" cxnId="{4D2170F5-79D9-4911-A64B-B03C931550B6}">
      <dgm:prSet/>
      <dgm:spPr/>
      <dgm:t>
        <a:bodyPr/>
        <a:lstStyle/>
        <a:p>
          <a:endParaRPr lang="en-US"/>
        </a:p>
      </dgm:t>
    </dgm:pt>
    <dgm:pt modelId="{B7F41572-2F59-45BD-AA75-7497B6D6E8D6}">
      <dgm:prSet phldr="0"/>
      <dgm:spPr/>
      <dgm:t>
        <a:bodyPr/>
        <a:lstStyle/>
        <a:p>
          <a:pPr rtl="0"/>
          <a:r>
            <a:rPr lang="en-US" b="0">
              <a:latin typeface="Calibri Light" panose="020F0302020204030204"/>
            </a:rPr>
            <a:t>EMPLOYER SURVEY</a:t>
          </a:r>
          <a:endParaRPr lang="en-US" b="0"/>
        </a:p>
      </dgm:t>
    </dgm:pt>
    <dgm:pt modelId="{467D97F6-E609-4D5D-8A27-13766C61C0BB}" type="parTrans" cxnId="{9C7AA0F8-3639-4E80-9F80-83C293ED22E2}">
      <dgm:prSet/>
      <dgm:spPr/>
      <dgm:t>
        <a:bodyPr/>
        <a:lstStyle/>
        <a:p>
          <a:endParaRPr lang="en-US"/>
        </a:p>
      </dgm:t>
    </dgm:pt>
    <dgm:pt modelId="{9EE983CD-69BF-46C9-9984-11A08DC82BAD}" type="sibTrans" cxnId="{9C7AA0F8-3639-4E80-9F80-83C293ED22E2}">
      <dgm:prSet/>
      <dgm:spPr/>
      <dgm:t>
        <a:bodyPr/>
        <a:lstStyle/>
        <a:p>
          <a:endParaRPr lang="en-US"/>
        </a:p>
      </dgm:t>
    </dgm:pt>
    <dgm:pt modelId="{DB441A31-38F5-4A14-A7C4-B91821DFCBAF}">
      <dgm:prSet phldr="0"/>
      <dgm:spPr/>
      <dgm:t>
        <a:bodyPr/>
        <a:lstStyle/>
        <a:p>
          <a:pPr rtl="0"/>
          <a:r>
            <a:rPr lang="en-US" b="0">
              <a:latin typeface="Calibri Light" panose="020F0302020204030204"/>
            </a:rPr>
            <a:t>RESULTS STUDIES/CONSULTING</a:t>
          </a:r>
          <a:endParaRPr lang="en-US" b="0"/>
        </a:p>
      </dgm:t>
    </dgm:pt>
    <dgm:pt modelId="{B40DE013-C83D-44D9-B317-D4B4F17BF2DB}" type="parTrans" cxnId="{DC21CD1B-62F3-49E1-9CD0-DE47D4FA6229}">
      <dgm:prSet/>
      <dgm:spPr/>
      <dgm:t>
        <a:bodyPr/>
        <a:lstStyle/>
        <a:p>
          <a:endParaRPr lang="en-US"/>
        </a:p>
      </dgm:t>
    </dgm:pt>
    <dgm:pt modelId="{43638047-BB95-4F4E-A5FB-BB9789EAF540}" type="sibTrans" cxnId="{DC21CD1B-62F3-49E1-9CD0-DE47D4FA6229}">
      <dgm:prSet/>
      <dgm:spPr/>
      <dgm:t>
        <a:bodyPr/>
        <a:lstStyle/>
        <a:p>
          <a:endParaRPr lang="en-US"/>
        </a:p>
      </dgm:t>
    </dgm:pt>
    <dgm:pt modelId="{D45D8A52-BAC2-452F-91FF-DDE77B61766D}">
      <dgm:prSet phldr="0"/>
      <dgm:spPr/>
      <dgm:t>
        <a:bodyPr/>
        <a:lstStyle/>
        <a:p>
          <a:pPr rtl="0"/>
          <a:r>
            <a:rPr lang="en-US" b="0">
              <a:latin typeface="Calibri Light" panose="020F0302020204030204"/>
            </a:rPr>
            <a:t>PRESENTATIONS</a:t>
          </a:r>
        </a:p>
      </dgm:t>
    </dgm:pt>
    <dgm:pt modelId="{79CA84C9-F4E7-40EC-AB66-15FE2188337D}" type="parTrans" cxnId="{D0BC009C-D303-41EC-9869-669F3A89E0F5}">
      <dgm:prSet/>
      <dgm:spPr/>
    </dgm:pt>
    <dgm:pt modelId="{1418798A-87C0-4F39-B62F-246B2486771C}" type="sibTrans" cxnId="{D0BC009C-D303-41EC-9869-669F3A89E0F5}">
      <dgm:prSet/>
      <dgm:spPr/>
    </dgm:pt>
    <dgm:pt modelId="{33DF2A23-9B63-4C0F-8B7D-AF4C5306E2B1}">
      <dgm:prSet phldr="0"/>
      <dgm:spPr/>
      <dgm:t>
        <a:bodyPr/>
        <a:lstStyle/>
        <a:p>
          <a:r>
            <a:rPr lang="en-US" b="0">
              <a:latin typeface="Calibri Light" panose="020F0302020204030204"/>
            </a:rPr>
            <a:t>RECOMMENDATIONS</a:t>
          </a:r>
        </a:p>
      </dgm:t>
    </dgm:pt>
    <dgm:pt modelId="{84FA782A-FB64-4B82-9E2A-EFD3A6E6CD9A}" type="parTrans" cxnId="{DB625825-4FB2-472B-A674-FE1BCCBAB8FF}">
      <dgm:prSet/>
      <dgm:spPr/>
    </dgm:pt>
    <dgm:pt modelId="{7D37F432-1C62-4351-B832-DB01C9D65C3D}" type="sibTrans" cxnId="{DB625825-4FB2-472B-A674-FE1BCCBAB8FF}">
      <dgm:prSet/>
      <dgm:spPr/>
    </dgm:pt>
    <dgm:pt modelId="{942A624F-9D98-4641-B142-3FDD9200F373}">
      <dgm:prSet phldr="0"/>
      <dgm:spPr/>
      <dgm:t>
        <a:bodyPr/>
        <a:lstStyle/>
        <a:p>
          <a:pPr rtl="0"/>
          <a:r>
            <a:rPr lang="en-US" b="0">
              <a:latin typeface="Calibri Light" panose="020F0302020204030204"/>
            </a:rPr>
            <a:t>FUNDS SUMMARY</a:t>
          </a:r>
        </a:p>
      </dgm:t>
    </dgm:pt>
    <dgm:pt modelId="{C1DED196-B60B-42FC-9FFE-F47283EF1687}" type="parTrans" cxnId="{27692214-D7F7-4F8F-A823-9EB3E72E1AA7}">
      <dgm:prSet/>
      <dgm:spPr/>
    </dgm:pt>
    <dgm:pt modelId="{9FAD03EF-55B4-475A-8A06-2661120555AB}" type="sibTrans" cxnId="{27692214-D7F7-4F8F-A823-9EB3E72E1AA7}">
      <dgm:prSet/>
      <dgm:spPr/>
    </dgm:pt>
    <dgm:pt modelId="{7286538A-0E51-4D55-81CA-57B94B3384D7}" type="pres">
      <dgm:prSet presAssocID="{E658A600-628F-4248-9735-E99F18A8DB2B}" presName="Name0" presStyleCnt="0">
        <dgm:presLayoutVars>
          <dgm:dir/>
          <dgm:animLvl val="lvl"/>
          <dgm:resizeHandles val="exact"/>
        </dgm:presLayoutVars>
      </dgm:prSet>
      <dgm:spPr/>
    </dgm:pt>
    <dgm:pt modelId="{084851C9-F25C-488D-B4EE-259A86FDDE36}" type="pres">
      <dgm:prSet presAssocID="{FA0857CE-DD06-41E8-B268-4508796C29AC}" presName="linNode" presStyleCnt="0"/>
      <dgm:spPr/>
    </dgm:pt>
    <dgm:pt modelId="{0965B1B0-357A-4A3A-B654-61746CB05447}" type="pres">
      <dgm:prSet presAssocID="{FA0857CE-DD06-41E8-B268-4508796C29AC}" presName="parentText" presStyleLbl="node1" presStyleIdx="0" presStyleCnt="8">
        <dgm:presLayoutVars>
          <dgm:chMax val="1"/>
          <dgm:bulletEnabled val="1"/>
        </dgm:presLayoutVars>
      </dgm:prSet>
      <dgm:spPr/>
    </dgm:pt>
    <dgm:pt modelId="{EC749BAF-9399-494F-B18F-FBA6CA8AC0DE}" type="pres">
      <dgm:prSet presAssocID="{B9B7B248-0480-4836-9715-FDAAE17C972F}" presName="sp" presStyleCnt="0"/>
      <dgm:spPr/>
    </dgm:pt>
    <dgm:pt modelId="{05BDC724-EB7A-41F5-8C13-A13FFC6CC25A}" type="pres">
      <dgm:prSet presAssocID="{67E76E71-172F-43FA-89D6-31F0FE5247DC}" presName="linNode" presStyleCnt="0"/>
      <dgm:spPr/>
    </dgm:pt>
    <dgm:pt modelId="{38B56832-BF3C-4185-992D-0B9DA63FFB69}" type="pres">
      <dgm:prSet presAssocID="{67E76E71-172F-43FA-89D6-31F0FE5247DC}" presName="parentText" presStyleLbl="node1" presStyleIdx="1" presStyleCnt="8">
        <dgm:presLayoutVars>
          <dgm:chMax val="1"/>
          <dgm:bulletEnabled val="1"/>
        </dgm:presLayoutVars>
      </dgm:prSet>
      <dgm:spPr/>
    </dgm:pt>
    <dgm:pt modelId="{0CF27B54-456C-4BD6-BEA0-C3C7BE77121E}" type="pres">
      <dgm:prSet presAssocID="{8AA662A9-D9E9-43FE-B418-E1A4DBDCD17D}" presName="sp" presStyleCnt="0"/>
      <dgm:spPr/>
    </dgm:pt>
    <dgm:pt modelId="{F929D37E-B321-42B5-B777-3165A7027CE5}" type="pres">
      <dgm:prSet presAssocID="{057774C4-026D-441B-93E8-06EEB7D809DD}" presName="linNode" presStyleCnt="0"/>
      <dgm:spPr/>
    </dgm:pt>
    <dgm:pt modelId="{C4957B3C-5758-4610-828D-69325E45B3C0}" type="pres">
      <dgm:prSet presAssocID="{057774C4-026D-441B-93E8-06EEB7D809DD}" presName="parentText" presStyleLbl="node1" presStyleIdx="2" presStyleCnt="8">
        <dgm:presLayoutVars>
          <dgm:chMax val="1"/>
          <dgm:bulletEnabled val="1"/>
        </dgm:presLayoutVars>
      </dgm:prSet>
      <dgm:spPr/>
    </dgm:pt>
    <dgm:pt modelId="{6D18EC45-77A2-426A-ADCF-1AEA74609215}" type="pres">
      <dgm:prSet presAssocID="{615BDC00-89BF-451F-894D-BB6BD261AD1B}" presName="sp" presStyleCnt="0"/>
      <dgm:spPr/>
    </dgm:pt>
    <dgm:pt modelId="{D3114BF3-9F9C-4674-829E-622212F99EBA}" type="pres">
      <dgm:prSet presAssocID="{942A624F-9D98-4641-B142-3FDD9200F373}" presName="linNode" presStyleCnt="0"/>
      <dgm:spPr/>
    </dgm:pt>
    <dgm:pt modelId="{F0725E80-8B7E-446A-AA3F-7BE680B14222}" type="pres">
      <dgm:prSet presAssocID="{942A624F-9D98-4641-B142-3FDD9200F373}" presName="parentText" presStyleLbl="node1" presStyleIdx="3" presStyleCnt="8">
        <dgm:presLayoutVars>
          <dgm:chMax val="1"/>
          <dgm:bulletEnabled val="1"/>
        </dgm:presLayoutVars>
      </dgm:prSet>
      <dgm:spPr/>
    </dgm:pt>
    <dgm:pt modelId="{37795CF5-74C9-4872-9B83-E3AB634DF460}" type="pres">
      <dgm:prSet presAssocID="{9FAD03EF-55B4-475A-8A06-2661120555AB}" presName="sp" presStyleCnt="0"/>
      <dgm:spPr/>
    </dgm:pt>
    <dgm:pt modelId="{910E1362-F055-4FFA-B118-FDD3ECE5D84E}" type="pres">
      <dgm:prSet presAssocID="{B7F41572-2F59-45BD-AA75-7497B6D6E8D6}" presName="linNode" presStyleCnt="0"/>
      <dgm:spPr/>
    </dgm:pt>
    <dgm:pt modelId="{33B097D7-598D-4C03-9886-4091566BBD79}" type="pres">
      <dgm:prSet presAssocID="{B7F41572-2F59-45BD-AA75-7497B6D6E8D6}" presName="parentText" presStyleLbl="node1" presStyleIdx="4" presStyleCnt="8">
        <dgm:presLayoutVars>
          <dgm:chMax val="1"/>
          <dgm:bulletEnabled val="1"/>
        </dgm:presLayoutVars>
      </dgm:prSet>
      <dgm:spPr/>
    </dgm:pt>
    <dgm:pt modelId="{5BD59CA6-59B4-42E0-8521-9A2A36396554}" type="pres">
      <dgm:prSet presAssocID="{9EE983CD-69BF-46C9-9984-11A08DC82BAD}" presName="sp" presStyleCnt="0"/>
      <dgm:spPr/>
    </dgm:pt>
    <dgm:pt modelId="{1DD5613B-C2BC-4C00-9E36-A17BBF1D2869}" type="pres">
      <dgm:prSet presAssocID="{DB441A31-38F5-4A14-A7C4-B91821DFCBAF}" presName="linNode" presStyleCnt="0"/>
      <dgm:spPr/>
    </dgm:pt>
    <dgm:pt modelId="{F0107466-2BFD-4B94-9774-3FF64D9BAEF7}" type="pres">
      <dgm:prSet presAssocID="{DB441A31-38F5-4A14-A7C4-B91821DFCBAF}" presName="parentText" presStyleLbl="node1" presStyleIdx="5" presStyleCnt="8">
        <dgm:presLayoutVars>
          <dgm:chMax val="1"/>
          <dgm:bulletEnabled val="1"/>
        </dgm:presLayoutVars>
      </dgm:prSet>
      <dgm:spPr/>
    </dgm:pt>
    <dgm:pt modelId="{633DEF20-9953-4C78-BEC1-67E80A82B9D1}" type="pres">
      <dgm:prSet presAssocID="{43638047-BB95-4F4E-A5FB-BB9789EAF540}" presName="sp" presStyleCnt="0"/>
      <dgm:spPr/>
    </dgm:pt>
    <dgm:pt modelId="{C12B95C7-35AA-495C-BE33-BB9FE2ADD4D0}" type="pres">
      <dgm:prSet presAssocID="{D45D8A52-BAC2-452F-91FF-DDE77B61766D}" presName="linNode" presStyleCnt="0"/>
      <dgm:spPr/>
    </dgm:pt>
    <dgm:pt modelId="{E1A899EA-1C0B-451A-A262-A190C59A5D54}" type="pres">
      <dgm:prSet presAssocID="{D45D8A52-BAC2-452F-91FF-DDE77B61766D}" presName="parentText" presStyleLbl="node1" presStyleIdx="6" presStyleCnt="8">
        <dgm:presLayoutVars>
          <dgm:chMax val="1"/>
          <dgm:bulletEnabled val="1"/>
        </dgm:presLayoutVars>
      </dgm:prSet>
      <dgm:spPr/>
    </dgm:pt>
    <dgm:pt modelId="{89B1A74D-A441-48E5-ABEF-78FA36983B46}" type="pres">
      <dgm:prSet presAssocID="{1418798A-87C0-4F39-B62F-246B2486771C}" presName="sp" presStyleCnt="0"/>
      <dgm:spPr/>
    </dgm:pt>
    <dgm:pt modelId="{B092157C-0556-4AF9-8DEC-7CCC8D946A1E}" type="pres">
      <dgm:prSet presAssocID="{33DF2A23-9B63-4C0F-8B7D-AF4C5306E2B1}" presName="linNode" presStyleCnt="0"/>
      <dgm:spPr/>
    </dgm:pt>
    <dgm:pt modelId="{880D91F2-2D07-482F-9621-8E34C6D782D6}" type="pres">
      <dgm:prSet presAssocID="{33DF2A23-9B63-4C0F-8B7D-AF4C5306E2B1}" presName="parentText" presStyleLbl="node1" presStyleIdx="7" presStyleCnt="8">
        <dgm:presLayoutVars>
          <dgm:chMax val="1"/>
          <dgm:bulletEnabled val="1"/>
        </dgm:presLayoutVars>
      </dgm:prSet>
      <dgm:spPr/>
    </dgm:pt>
  </dgm:ptLst>
  <dgm:cxnLst>
    <dgm:cxn modelId="{8D27F509-4C4A-489C-AED8-6B672B8DD0CD}" srcId="{E658A600-628F-4248-9735-E99F18A8DB2B}" destId="{67E76E71-172F-43FA-89D6-31F0FE5247DC}" srcOrd="1" destOrd="0" parTransId="{E3D34801-23E0-4DB3-ADA5-1C085EEEF5E8}" sibTransId="{8AA662A9-D9E9-43FE-B418-E1A4DBDCD17D}"/>
    <dgm:cxn modelId="{27692214-D7F7-4F8F-A823-9EB3E72E1AA7}" srcId="{E658A600-628F-4248-9735-E99F18A8DB2B}" destId="{942A624F-9D98-4641-B142-3FDD9200F373}" srcOrd="3" destOrd="0" parTransId="{C1DED196-B60B-42FC-9FFE-F47283EF1687}" sibTransId="{9FAD03EF-55B4-475A-8A06-2661120555AB}"/>
    <dgm:cxn modelId="{DC21CD1B-62F3-49E1-9CD0-DE47D4FA6229}" srcId="{E658A600-628F-4248-9735-E99F18A8DB2B}" destId="{DB441A31-38F5-4A14-A7C4-B91821DFCBAF}" srcOrd="5" destOrd="0" parTransId="{B40DE013-C83D-44D9-B317-D4B4F17BF2DB}" sibTransId="{43638047-BB95-4F4E-A5FB-BB9789EAF540}"/>
    <dgm:cxn modelId="{DB625825-4FB2-472B-A674-FE1BCCBAB8FF}" srcId="{E658A600-628F-4248-9735-E99F18A8DB2B}" destId="{33DF2A23-9B63-4C0F-8B7D-AF4C5306E2B1}" srcOrd="7" destOrd="0" parTransId="{84FA782A-FB64-4B82-9E2A-EFD3A6E6CD9A}" sibTransId="{7D37F432-1C62-4351-B832-DB01C9D65C3D}"/>
    <dgm:cxn modelId="{C681BC60-7CC3-4005-8643-FF5DD90FE269}" type="presOf" srcId="{B7F41572-2F59-45BD-AA75-7497B6D6E8D6}" destId="{33B097D7-598D-4C03-9886-4091566BBD79}" srcOrd="0" destOrd="0" presId="urn:microsoft.com/office/officeart/2005/8/layout/vList5"/>
    <dgm:cxn modelId="{A10E5657-01B3-4F67-8674-2FEAB4F06F42}" type="presOf" srcId="{33DF2A23-9B63-4C0F-8B7D-AF4C5306E2B1}" destId="{880D91F2-2D07-482F-9621-8E34C6D782D6}" srcOrd="0" destOrd="0" presId="urn:microsoft.com/office/officeart/2005/8/layout/vList5"/>
    <dgm:cxn modelId="{12117C77-7784-4782-9175-85B72BF8B363}" type="presOf" srcId="{FA0857CE-DD06-41E8-B268-4508796C29AC}" destId="{0965B1B0-357A-4A3A-B654-61746CB05447}" srcOrd="0" destOrd="0" presId="urn:microsoft.com/office/officeart/2005/8/layout/vList5"/>
    <dgm:cxn modelId="{25CF1E8C-B898-4AE8-9940-BA804D4435A5}" type="presOf" srcId="{DB441A31-38F5-4A14-A7C4-B91821DFCBAF}" destId="{F0107466-2BFD-4B94-9774-3FF64D9BAEF7}" srcOrd="0" destOrd="0" presId="urn:microsoft.com/office/officeart/2005/8/layout/vList5"/>
    <dgm:cxn modelId="{D0BC009C-D303-41EC-9869-669F3A89E0F5}" srcId="{E658A600-628F-4248-9735-E99F18A8DB2B}" destId="{D45D8A52-BAC2-452F-91FF-DDE77B61766D}" srcOrd="6" destOrd="0" parTransId="{79CA84C9-F4E7-40EC-AB66-15FE2188337D}" sibTransId="{1418798A-87C0-4F39-B62F-246B2486771C}"/>
    <dgm:cxn modelId="{E95D579E-9CB7-4891-B275-7A603400CDFA}" type="presOf" srcId="{67E76E71-172F-43FA-89D6-31F0FE5247DC}" destId="{38B56832-BF3C-4185-992D-0B9DA63FFB69}" srcOrd="0" destOrd="0" presId="urn:microsoft.com/office/officeart/2005/8/layout/vList5"/>
    <dgm:cxn modelId="{096136AD-9D0E-4D8C-A370-F95B37C587E0}" type="presOf" srcId="{D45D8A52-BAC2-452F-91FF-DDE77B61766D}" destId="{E1A899EA-1C0B-451A-A262-A190C59A5D54}" srcOrd="0" destOrd="0" presId="urn:microsoft.com/office/officeart/2005/8/layout/vList5"/>
    <dgm:cxn modelId="{D7B547B9-FA16-4544-89E2-AD267F772A74}" type="presOf" srcId="{E658A600-628F-4248-9735-E99F18A8DB2B}" destId="{7286538A-0E51-4D55-81CA-57B94B3384D7}" srcOrd="0" destOrd="0" presId="urn:microsoft.com/office/officeart/2005/8/layout/vList5"/>
    <dgm:cxn modelId="{81FBBFC1-C24A-4E58-9909-8137588CC371}" type="presOf" srcId="{057774C4-026D-441B-93E8-06EEB7D809DD}" destId="{C4957B3C-5758-4610-828D-69325E45B3C0}" srcOrd="0" destOrd="0" presId="urn:microsoft.com/office/officeart/2005/8/layout/vList5"/>
    <dgm:cxn modelId="{1087BAD5-54AB-4DD3-8969-CF1CF3CD47A1}" type="presOf" srcId="{942A624F-9D98-4641-B142-3FDD9200F373}" destId="{F0725E80-8B7E-446A-AA3F-7BE680B14222}" srcOrd="0" destOrd="0" presId="urn:microsoft.com/office/officeart/2005/8/layout/vList5"/>
    <dgm:cxn modelId="{D15E17D6-6ECA-4A9B-93D4-CE3CC74999F1}" srcId="{E658A600-628F-4248-9735-E99F18A8DB2B}" destId="{FA0857CE-DD06-41E8-B268-4508796C29AC}" srcOrd="0" destOrd="0" parTransId="{A777C1F2-7272-4E45-9CDC-3CF548D68AB9}" sibTransId="{B9B7B248-0480-4836-9715-FDAAE17C972F}"/>
    <dgm:cxn modelId="{4D2170F5-79D9-4911-A64B-B03C931550B6}" srcId="{E658A600-628F-4248-9735-E99F18A8DB2B}" destId="{057774C4-026D-441B-93E8-06EEB7D809DD}" srcOrd="2" destOrd="0" parTransId="{06941481-C4C4-4487-967E-884B963A6BDA}" sibTransId="{615BDC00-89BF-451F-894D-BB6BD261AD1B}"/>
    <dgm:cxn modelId="{9C7AA0F8-3639-4E80-9F80-83C293ED22E2}" srcId="{E658A600-628F-4248-9735-E99F18A8DB2B}" destId="{B7F41572-2F59-45BD-AA75-7497B6D6E8D6}" srcOrd="4" destOrd="0" parTransId="{467D97F6-E609-4D5D-8A27-13766C61C0BB}" sibTransId="{9EE983CD-69BF-46C9-9984-11A08DC82BAD}"/>
    <dgm:cxn modelId="{EADEA3AF-A359-4F0E-B77B-E0B3A9F23C28}" type="presParOf" srcId="{7286538A-0E51-4D55-81CA-57B94B3384D7}" destId="{084851C9-F25C-488D-B4EE-259A86FDDE36}" srcOrd="0" destOrd="0" presId="urn:microsoft.com/office/officeart/2005/8/layout/vList5"/>
    <dgm:cxn modelId="{7D51CBF9-719F-4055-919B-1E2BB234BD3D}" type="presParOf" srcId="{084851C9-F25C-488D-B4EE-259A86FDDE36}" destId="{0965B1B0-357A-4A3A-B654-61746CB05447}" srcOrd="0" destOrd="0" presId="urn:microsoft.com/office/officeart/2005/8/layout/vList5"/>
    <dgm:cxn modelId="{BACD01BF-B92C-4FFD-B874-B399071F9A43}" type="presParOf" srcId="{7286538A-0E51-4D55-81CA-57B94B3384D7}" destId="{EC749BAF-9399-494F-B18F-FBA6CA8AC0DE}" srcOrd="1" destOrd="0" presId="urn:microsoft.com/office/officeart/2005/8/layout/vList5"/>
    <dgm:cxn modelId="{0529FD29-ADD7-434D-B068-435CE9F577C8}" type="presParOf" srcId="{7286538A-0E51-4D55-81CA-57B94B3384D7}" destId="{05BDC724-EB7A-41F5-8C13-A13FFC6CC25A}" srcOrd="2" destOrd="0" presId="urn:microsoft.com/office/officeart/2005/8/layout/vList5"/>
    <dgm:cxn modelId="{065A25B4-AF81-48B1-B97E-BC318B2FB077}" type="presParOf" srcId="{05BDC724-EB7A-41F5-8C13-A13FFC6CC25A}" destId="{38B56832-BF3C-4185-992D-0B9DA63FFB69}" srcOrd="0" destOrd="0" presId="urn:microsoft.com/office/officeart/2005/8/layout/vList5"/>
    <dgm:cxn modelId="{89323AC9-7B1D-4E1F-93F5-F67FA87E9E83}" type="presParOf" srcId="{7286538A-0E51-4D55-81CA-57B94B3384D7}" destId="{0CF27B54-456C-4BD6-BEA0-C3C7BE77121E}" srcOrd="3" destOrd="0" presId="urn:microsoft.com/office/officeart/2005/8/layout/vList5"/>
    <dgm:cxn modelId="{C26F1536-0E44-4C68-A1A8-0FE9C47E6317}" type="presParOf" srcId="{7286538A-0E51-4D55-81CA-57B94B3384D7}" destId="{F929D37E-B321-42B5-B777-3165A7027CE5}" srcOrd="4" destOrd="0" presId="urn:microsoft.com/office/officeart/2005/8/layout/vList5"/>
    <dgm:cxn modelId="{2CA3B303-BF3E-40F3-97A9-BB956C997FEF}" type="presParOf" srcId="{F929D37E-B321-42B5-B777-3165A7027CE5}" destId="{C4957B3C-5758-4610-828D-69325E45B3C0}" srcOrd="0" destOrd="0" presId="urn:microsoft.com/office/officeart/2005/8/layout/vList5"/>
    <dgm:cxn modelId="{CCCD933F-EB0A-4535-B894-B7B6714F2145}" type="presParOf" srcId="{7286538A-0E51-4D55-81CA-57B94B3384D7}" destId="{6D18EC45-77A2-426A-ADCF-1AEA74609215}" srcOrd="5" destOrd="0" presId="urn:microsoft.com/office/officeart/2005/8/layout/vList5"/>
    <dgm:cxn modelId="{DF9C01B1-6161-42A4-AD2E-9A6B1287FCDD}" type="presParOf" srcId="{7286538A-0E51-4D55-81CA-57B94B3384D7}" destId="{D3114BF3-9F9C-4674-829E-622212F99EBA}" srcOrd="6" destOrd="0" presId="urn:microsoft.com/office/officeart/2005/8/layout/vList5"/>
    <dgm:cxn modelId="{8686EEAC-608C-4B89-B9ED-9D2F5044198B}" type="presParOf" srcId="{D3114BF3-9F9C-4674-829E-622212F99EBA}" destId="{F0725E80-8B7E-446A-AA3F-7BE680B14222}" srcOrd="0" destOrd="0" presId="urn:microsoft.com/office/officeart/2005/8/layout/vList5"/>
    <dgm:cxn modelId="{F4699269-61AC-4994-B73E-10E20102295E}" type="presParOf" srcId="{7286538A-0E51-4D55-81CA-57B94B3384D7}" destId="{37795CF5-74C9-4872-9B83-E3AB634DF460}" srcOrd="7" destOrd="0" presId="urn:microsoft.com/office/officeart/2005/8/layout/vList5"/>
    <dgm:cxn modelId="{37E40E34-CB89-41BA-A9CC-7B6D57A5D632}" type="presParOf" srcId="{7286538A-0E51-4D55-81CA-57B94B3384D7}" destId="{910E1362-F055-4FFA-B118-FDD3ECE5D84E}" srcOrd="8" destOrd="0" presId="urn:microsoft.com/office/officeart/2005/8/layout/vList5"/>
    <dgm:cxn modelId="{439CB522-3206-4D90-A0A0-34A9CB3DC8F2}" type="presParOf" srcId="{910E1362-F055-4FFA-B118-FDD3ECE5D84E}" destId="{33B097D7-598D-4C03-9886-4091566BBD79}" srcOrd="0" destOrd="0" presId="urn:microsoft.com/office/officeart/2005/8/layout/vList5"/>
    <dgm:cxn modelId="{EC15C97C-9A80-417F-B035-7431EC121367}" type="presParOf" srcId="{7286538A-0E51-4D55-81CA-57B94B3384D7}" destId="{5BD59CA6-59B4-42E0-8521-9A2A36396554}" srcOrd="9" destOrd="0" presId="urn:microsoft.com/office/officeart/2005/8/layout/vList5"/>
    <dgm:cxn modelId="{DDDAF277-9A62-48A6-A2B5-5EC34F88F420}" type="presParOf" srcId="{7286538A-0E51-4D55-81CA-57B94B3384D7}" destId="{1DD5613B-C2BC-4C00-9E36-A17BBF1D2869}" srcOrd="10" destOrd="0" presId="urn:microsoft.com/office/officeart/2005/8/layout/vList5"/>
    <dgm:cxn modelId="{E1E3ED69-1CDF-43BD-AEDD-49D1915C60E7}" type="presParOf" srcId="{1DD5613B-C2BC-4C00-9E36-A17BBF1D2869}" destId="{F0107466-2BFD-4B94-9774-3FF64D9BAEF7}" srcOrd="0" destOrd="0" presId="urn:microsoft.com/office/officeart/2005/8/layout/vList5"/>
    <dgm:cxn modelId="{53C54454-3ECE-40FF-8DFD-9D4A0035C4CF}" type="presParOf" srcId="{7286538A-0E51-4D55-81CA-57B94B3384D7}" destId="{633DEF20-9953-4C78-BEC1-67E80A82B9D1}" srcOrd="11" destOrd="0" presId="urn:microsoft.com/office/officeart/2005/8/layout/vList5"/>
    <dgm:cxn modelId="{B8736FAE-CC42-49A0-ACA3-1792523982E4}" type="presParOf" srcId="{7286538A-0E51-4D55-81CA-57B94B3384D7}" destId="{C12B95C7-35AA-495C-BE33-BB9FE2ADD4D0}" srcOrd="12" destOrd="0" presId="urn:microsoft.com/office/officeart/2005/8/layout/vList5"/>
    <dgm:cxn modelId="{6282E25A-ECE8-4F4E-B450-59C578B59B4C}" type="presParOf" srcId="{C12B95C7-35AA-495C-BE33-BB9FE2ADD4D0}" destId="{E1A899EA-1C0B-451A-A262-A190C59A5D54}" srcOrd="0" destOrd="0" presId="urn:microsoft.com/office/officeart/2005/8/layout/vList5"/>
    <dgm:cxn modelId="{7941CF3B-9AD9-410A-BBCB-0B3A68ED8AB6}" type="presParOf" srcId="{7286538A-0E51-4D55-81CA-57B94B3384D7}" destId="{89B1A74D-A441-48E5-ABEF-78FA36983B46}" srcOrd="13" destOrd="0" presId="urn:microsoft.com/office/officeart/2005/8/layout/vList5"/>
    <dgm:cxn modelId="{5F145EB3-719F-47EA-91E5-B7A516C9C164}" type="presParOf" srcId="{7286538A-0E51-4D55-81CA-57B94B3384D7}" destId="{B092157C-0556-4AF9-8DEC-7CCC8D946A1E}" srcOrd="14" destOrd="0" presId="urn:microsoft.com/office/officeart/2005/8/layout/vList5"/>
    <dgm:cxn modelId="{A8A6158C-68F9-49A3-8640-86B1CDEA15C8}" type="presParOf" srcId="{B092157C-0556-4AF9-8DEC-7CCC8D946A1E}" destId="{880D91F2-2D07-482F-9621-8E34C6D782D6}" srcOrd="0" destOrd="0" presId="urn:microsoft.com/office/officeart/2005/8/layout/vList5"/>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42813F2F-E91E-4143-8604-8BE08F0D29A4}" type="doc">
      <dgm:prSet loTypeId="urn:microsoft.com/office/officeart/2005/8/layout/hierarchy1" loCatId="hierarchy" qsTypeId="urn:microsoft.com/office/officeart/2005/8/quickstyle/simple1" qsCatId="simple" csTypeId="urn:microsoft.com/office/officeart/2005/8/colors/colorful2" csCatId="colorful" phldr="1"/>
      <dgm:spPr/>
      <dgm:t>
        <a:bodyPr/>
        <a:lstStyle/>
        <a:p>
          <a:endParaRPr lang="en-US"/>
        </a:p>
      </dgm:t>
    </dgm:pt>
    <dgm:pt modelId="{9A0FC456-E220-4FDC-9E37-F7B9F3C76F08}">
      <dgm:prSet phldr="0"/>
      <dgm:spPr/>
      <dgm:t>
        <a:bodyPr/>
        <a:lstStyle/>
        <a:p>
          <a:pPr>
            <a:defRPr cap="all"/>
          </a:pPr>
          <a:r>
            <a:rPr lang="en-US" b="1">
              <a:latin typeface="Calibri Light" panose="020F0302020204030204"/>
            </a:rPr>
            <a:t>EDUCATION</a:t>
          </a:r>
          <a:endParaRPr lang="en-US" b="1"/>
        </a:p>
      </dgm:t>
    </dgm:pt>
    <dgm:pt modelId="{EEFA125D-EA91-4EC4-99DE-4F7E2E3929A2}" type="parTrans" cxnId="{AA6F653C-0DB8-4AFC-AFAC-73A9D4184382}">
      <dgm:prSet/>
      <dgm:spPr/>
      <dgm:t>
        <a:bodyPr/>
        <a:lstStyle/>
        <a:p>
          <a:endParaRPr lang="en-US"/>
        </a:p>
      </dgm:t>
    </dgm:pt>
    <dgm:pt modelId="{2B50CE15-1D22-4AB0-8470-9C19380FB164}" type="sibTrans" cxnId="{AA6F653C-0DB8-4AFC-AFAC-73A9D4184382}">
      <dgm:prSet/>
      <dgm:spPr/>
      <dgm:t>
        <a:bodyPr/>
        <a:lstStyle/>
        <a:p>
          <a:endParaRPr lang="en-US"/>
        </a:p>
      </dgm:t>
    </dgm:pt>
    <dgm:pt modelId="{051F71BB-CE09-4257-A91B-CD677800AA44}">
      <dgm:prSet phldr="0"/>
      <dgm:spPr/>
      <dgm:t>
        <a:bodyPr/>
        <a:lstStyle/>
        <a:p>
          <a:pPr>
            <a:defRPr cap="all"/>
          </a:pPr>
          <a:r>
            <a:rPr lang="en-US" b="1">
              <a:latin typeface="Calibri Light" panose="020F0302020204030204"/>
            </a:rPr>
            <a:t>OPPORTUNITY</a:t>
          </a:r>
        </a:p>
      </dgm:t>
    </dgm:pt>
    <dgm:pt modelId="{5950A98B-06A7-44C3-A073-F3F5DA0E2F62}" type="parTrans" cxnId="{98EE08EF-AE5E-4F90-B763-5B257FC26B1D}">
      <dgm:prSet/>
      <dgm:spPr/>
      <dgm:t>
        <a:bodyPr/>
        <a:lstStyle/>
        <a:p>
          <a:endParaRPr lang="en-US"/>
        </a:p>
      </dgm:t>
    </dgm:pt>
    <dgm:pt modelId="{8148C088-1925-4B0A-9846-D2E369E7EE4F}" type="sibTrans" cxnId="{98EE08EF-AE5E-4F90-B763-5B257FC26B1D}">
      <dgm:prSet/>
      <dgm:spPr/>
      <dgm:t>
        <a:bodyPr/>
        <a:lstStyle/>
        <a:p>
          <a:endParaRPr lang="en-US"/>
        </a:p>
      </dgm:t>
    </dgm:pt>
    <dgm:pt modelId="{4A1F89F2-8AD1-404B-AC13-D570B897195E}" type="pres">
      <dgm:prSet presAssocID="{42813F2F-E91E-4143-8604-8BE08F0D29A4}" presName="hierChild1" presStyleCnt="0">
        <dgm:presLayoutVars>
          <dgm:chPref val="1"/>
          <dgm:dir/>
          <dgm:animOne val="branch"/>
          <dgm:animLvl val="lvl"/>
          <dgm:resizeHandles/>
        </dgm:presLayoutVars>
      </dgm:prSet>
      <dgm:spPr/>
    </dgm:pt>
    <dgm:pt modelId="{14053841-A0DD-48F5-B3E1-13E36593708C}" type="pres">
      <dgm:prSet presAssocID="{9A0FC456-E220-4FDC-9E37-F7B9F3C76F08}" presName="hierRoot1" presStyleCnt="0"/>
      <dgm:spPr/>
    </dgm:pt>
    <dgm:pt modelId="{DB12AD05-B219-40C9-AA34-8CFED1BB348E}" type="pres">
      <dgm:prSet presAssocID="{9A0FC456-E220-4FDC-9E37-F7B9F3C76F08}" presName="composite" presStyleCnt="0"/>
      <dgm:spPr/>
    </dgm:pt>
    <dgm:pt modelId="{E49AEA8D-2BC3-4088-8D78-0756662C60C5}" type="pres">
      <dgm:prSet presAssocID="{9A0FC456-E220-4FDC-9E37-F7B9F3C76F08}" presName="background" presStyleLbl="node0" presStyleIdx="0" presStyleCnt="2"/>
      <dgm:spPr/>
    </dgm:pt>
    <dgm:pt modelId="{1B83042C-1BB2-43A3-AD18-0FF701177D4E}" type="pres">
      <dgm:prSet presAssocID="{9A0FC456-E220-4FDC-9E37-F7B9F3C76F08}" presName="text" presStyleLbl="fgAcc0" presStyleIdx="0" presStyleCnt="2">
        <dgm:presLayoutVars>
          <dgm:chPref val="3"/>
        </dgm:presLayoutVars>
      </dgm:prSet>
      <dgm:spPr/>
    </dgm:pt>
    <dgm:pt modelId="{275105AE-7600-46D0-A3D5-B1D118760653}" type="pres">
      <dgm:prSet presAssocID="{9A0FC456-E220-4FDC-9E37-F7B9F3C76F08}" presName="hierChild2" presStyleCnt="0"/>
      <dgm:spPr/>
    </dgm:pt>
    <dgm:pt modelId="{AA19101E-D181-4567-9430-1877BADD0ADC}" type="pres">
      <dgm:prSet presAssocID="{051F71BB-CE09-4257-A91B-CD677800AA44}" presName="hierRoot1" presStyleCnt="0"/>
      <dgm:spPr/>
    </dgm:pt>
    <dgm:pt modelId="{83BE1958-1378-4BB8-BB9F-9128CEF6F930}" type="pres">
      <dgm:prSet presAssocID="{051F71BB-CE09-4257-A91B-CD677800AA44}" presName="composite" presStyleCnt="0"/>
      <dgm:spPr/>
    </dgm:pt>
    <dgm:pt modelId="{F15552AA-1E50-4F56-816F-A60DF9A344A9}" type="pres">
      <dgm:prSet presAssocID="{051F71BB-CE09-4257-A91B-CD677800AA44}" presName="background" presStyleLbl="node0" presStyleIdx="1" presStyleCnt="2"/>
      <dgm:spPr/>
    </dgm:pt>
    <dgm:pt modelId="{04B4139C-7C16-4835-A92D-5DB81A93F1EC}" type="pres">
      <dgm:prSet presAssocID="{051F71BB-CE09-4257-A91B-CD677800AA44}" presName="text" presStyleLbl="fgAcc0" presStyleIdx="1" presStyleCnt="2">
        <dgm:presLayoutVars>
          <dgm:chPref val="3"/>
        </dgm:presLayoutVars>
      </dgm:prSet>
      <dgm:spPr/>
    </dgm:pt>
    <dgm:pt modelId="{573AD157-EC0B-4C57-BFAC-C35D842F0390}" type="pres">
      <dgm:prSet presAssocID="{051F71BB-CE09-4257-A91B-CD677800AA44}" presName="hierChild2" presStyleCnt="0"/>
      <dgm:spPr/>
    </dgm:pt>
  </dgm:ptLst>
  <dgm:cxnLst>
    <dgm:cxn modelId="{AA6F653C-0DB8-4AFC-AFAC-73A9D4184382}" srcId="{42813F2F-E91E-4143-8604-8BE08F0D29A4}" destId="{9A0FC456-E220-4FDC-9E37-F7B9F3C76F08}" srcOrd="0" destOrd="0" parTransId="{EEFA125D-EA91-4EC4-99DE-4F7E2E3929A2}" sibTransId="{2B50CE15-1D22-4AB0-8470-9C19380FB164}"/>
    <dgm:cxn modelId="{AFFF1840-3C7A-4D62-822B-21B3859CC41C}" type="presOf" srcId="{051F71BB-CE09-4257-A91B-CD677800AA44}" destId="{04B4139C-7C16-4835-A92D-5DB81A93F1EC}" srcOrd="0" destOrd="0" presId="urn:microsoft.com/office/officeart/2005/8/layout/hierarchy1"/>
    <dgm:cxn modelId="{44B1725C-82ED-4E4F-95C6-CB679D2186B9}" type="presOf" srcId="{42813F2F-E91E-4143-8604-8BE08F0D29A4}" destId="{4A1F89F2-8AD1-404B-AC13-D570B897195E}" srcOrd="0" destOrd="0" presId="urn:microsoft.com/office/officeart/2005/8/layout/hierarchy1"/>
    <dgm:cxn modelId="{65A5D36F-5F29-464D-9A95-DAE658DB407F}" type="presOf" srcId="{9A0FC456-E220-4FDC-9E37-F7B9F3C76F08}" destId="{1B83042C-1BB2-43A3-AD18-0FF701177D4E}" srcOrd="0" destOrd="0" presId="urn:microsoft.com/office/officeart/2005/8/layout/hierarchy1"/>
    <dgm:cxn modelId="{98EE08EF-AE5E-4F90-B763-5B257FC26B1D}" srcId="{42813F2F-E91E-4143-8604-8BE08F0D29A4}" destId="{051F71BB-CE09-4257-A91B-CD677800AA44}" srcOrd="1" destOrd="0" parTransId="{5950A98B-06A7-44C3-A073-F3F5DA0E2F62}" sibTransId="{8148C088-1925-4B0A-9846-D2E369E7EE4F}"/>
    <dgm:cxn modelId="{FA0254D6-C699-4383-B77D-C99B5805922B}" type="presParOf" srcId="{4A1F89F2-8AD1-404B-AC13-D570B897195E}" destId="{14053841-A0DD-48F5-B3E1-13E36593708C}" srcOrd="0" destOrd="0" presId="urn:microsoft.com/office/officeart/2005/8/layout/hierarchy1"/>
    <dgm:cxn modelId="{7EC8CDB5-A46B-43F5-A6F7-B636A9CCB7A1}" type="presParOf" srcId="{14053841-A0DD-48F5-B3E1-13E36593708C}" destId="{DB12AD05-B219-40C9-AA34-8CFED1BB348E}" srcOrd="0" destOrd="0" presId="urn:microsoft.com/office/officeart/2005/8/layout/hierarchy1"/>
    <dgm:cxn modelId="{8693BE28-C6EE-4D3F-9C45-F71184C28E1A}" type="presParOf" srcId="{DB12AD05-B219-40C9-AA34-8CFED1BB348E}" destId="{E49AEA8D-2BC3-4088-8D78-0756662C60C5}" srcOrd="0" destOrd="0" presId="urn:microsoft.com/office/officeart/2005/8/layout/hierarchy1"/>
    <dgm:cxn modelId="{37B07FC3-ACAE-454E-B23C-A25E956FF46A}" type="presParOf" srcId="{DB12AD05-B219-40C9-AA34-8CFED1BB348E}" destId="{1B83042C-1BB2-43A3-AD18-0FF701177D4E}" srcOrd="1" destOrd="0" presId="urn:microsoft.com/office/officeart/2005/8/layout/hierarchy1"/>
    <dgm:cxn modelId="{6387F01C-46B8-4365-8DAE-A0A387E669E4}" type="presParOf" srcId="{14053841-A0DD-48F5-B3E1-13E36593708C}" destId="{275105AE-7600-46D0-A3D5-B1D118760653}" srcOrd="1" destOrd="0" presId="urn:microsoft.com/office/officeart/2005/8/layout/hierarchy1"/>
    <dgm:cxn modelId="{C9585361-0078-4AA6-B1A6-4FB4CDBE5E19}" type="presParOf" srcId="{4A1F89F2-8AD1-404B-AC13-D570B897195E}" destId="{AA19101E-D181-4567-9430-1877BADD0ADC}" srcOrd="1" destOrd="0" presId="urn:microsoft.com/office/officeart/2005/8/layout/hierarchy1"/>
    <dgm:cxn modelId="{9BB0AF60-9B39-4D53-A463-4D4CA772E22D}" type="presParOf" srcId="{AA19101E-D181-4567-9430-1877BADD0ADC}" destId="{83BE1958-1378-4BB8-BB9F-9128CEF6F930}" srcOrd="0" destOrd="0" presId="urn:microsoft.com/office/officeart/2005/8/layout/hierarchy1"/>
    <dgm:cxn modelId="{87849D8A-5482-4243-9BF0-8A900C27F37C}" type="presParOf" srcId="{83BE1958-1378-4BB8-BB9F-9128CEF6F930}" destId="{F15552AA-1E50-4F56-816F-A60DF9A344A9}" srcOrd="0" destOrd="0" presId="urn:microsoft.com/office/officeart/2005/8/layout/hierarchy1"/>
    <dgm:cxn modelId="{3ECE111C-324C-4FBF-B666-CF1A00E2F8D3}" type="presParOf" srcId="{83BE1958-1378-4BB8-BB9F-9128CEF6F930}" destId="{04B4139C-7C16-4835-A92D-5DB81A93F1EC}" srcOrd="1" destOrd="0" presId="urn:microsoft.com/office/officeart/2005/8/layout/hierarchy1"/>
    <dgm:cxn modelId="{3852A194-1971-492A-859D-E7DF034ABD4B}" type="presParOf" srcId="{AA19101E-D181-4567-9430-1877BADD0ADC}" destId="{573AD157-EC0B-4C57-BFAC-C35D842F0390}" srcOrd="1" destOrd="0" presId="urn:microsoft.com/office/officeart/2005/8/layout/hierarchy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49AEA8D-2BC3-4088-8D78-0756662C60C5}">
      <dsp:nvSpPr>
        <dsp:cNvPr id="0" name=""/>
        <dsp:cNvSpPr/>
      </dsp:nvSpPr>
      <dsp:spPr>
        <a:xfrm>
          <a:off x="1000" y="544413"/>
          <a:ext cx="3511658" cy="2229903"/>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B83042C-1BB2-43A3-AD18-0FF701177D4E}">
      <dsp:nvSpPr>
        <dsp:cNvPr id="0" name=""/>
        <dsp:cNvSpPr/>
      </dsp:nvSpPr>
      <dsp:spPr>
        <a:xfrm>
          <a:off x="391184" y="915088"/>
          <a:ext cx="3511658" cy="2229903"/>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60020" tIns="160020" rIns="160020" bIns="160020" numCol="1" spcCol="1270" anchor="ctr" anchorCtr="0">
          <a:noAutofit/>
        </a:bodyPr>
        <a:lstStyle/>
        <a:p>
          <a:pPr marL="0" lvl="0" indent="0" algn="ctr" defTabSz="1866900" rtl="0">
            <a:lnSpc>
              <a:spcPct val="90000"/>
            </a:lnSpc>
            <a:spcBef>
              <a:spcPct val="0"/>
            </a:spcBef>
            <a:spcAft>
              <a:spcPct val="35000"/>
            </a:spcAft>
            <a:buNone/>
            <a:defRPr cap="all"/>
          </a:pPr>
          <a:r>
            <a:rPr lang="en-US" sz="4200" b="1" kern="1200">
              <a:latin typeface="Calibri Light" panose="020F0302020204030204"/>
            </a:rPr>
            <a:t>DESIRED OUTCOMES</a:t>
          </a:r>
          <a:endParaRPr lang="en-US" sz="4200" b="1" kern="1200"/>
        </a:p>
      </dsp:txBody>
      <dsp:txXfrm>
        <a:off x="456496" y="980400"/>
        <a:ext cx="3381034" cy="2099279"/>
      </dsp:txXfrm>
    </dsp:sp>
    <dsp:sp modelId="{F15552AA-1E50-4F56-816F-A60DF9A344A9}">
      <dsp:nvSpPr>
        <dsp:cNvPr id="0" name=""/>
        <dsp:cNvSpPr/>
      </dsp:nvSpPr>
      <dsp:spPr>
        <a:xfrm>
          <a:off x="4293027" y="544413"/>
          <a:ext cx="3511658" cy="2229903"/>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4B4139C-7C16-4835-A92D-5DB81A93F1EC}">
      <dsp:nvSpPr>
        <dsp:cNvPr id="0" name=""/>
        <dsp:cNvSpPr/>
      </dsp:nvSpPr>
      <dsp:spPr>
        <a:xfrm>
          <a:off x="4683211" y="915088"/>
          <a:ext cx="3511658" cy="2229903"/>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60020" tIns="160020" rIns="160020" bIns="160020" numCol="1" spcCol="1270" anchor="ctr" anchorCtr="0">
          <a:noAutofit/>
        </a:bodyPr>
        <a:lstStyle/>
        <a:p>
          <a:pPr marL="0" lvl="0" indent="0" algn="ctr" defTabSz="1866900">
            <a:lnSpc>
              <a:spcPct val="90000"/>
            </a:lnSpc>
            <a:spcBef>
              <a:spcPct val="0"/>
            </a:spcBef>
            <a:spcAft>
              <a:spcPct val="35000"/>
            </a:spcAft>
            <a:buNone/>
            <a:defRPr cap="all"/>
          </a:pPr>
          <a:r>
            <a:rPr lang="en-US" sz="4200" b="1" kern="1200">
              <a:latin typeface="Calibri Light" panose="020F0302020204030204"/>
            </a:rPr>
            <a:t>DELIVERABLES</a:t>
          </a:r>
        </a:p>
      </dsp:txBody>
      <dsp:txXfrm>
        <a:off x="4748523" y="980400"/>
        <a:ext cx="3381034" cy="2099279"/>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0662F37-9E6D-4148-B70F-0D570E071366}">
      <dsp:nvSpPr>
        <dsp:cNvPr id="0" name=""/>
        <dsp:cNvSpPr/>
      </dsp:nvSpPr>
      <dsp:spPr>
        <a:xfrm>
          <a:off x="2223" y="19109"/>
          <a:ext cx="1763970" cy="1058382"/>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rtl="0">
            <a:lnSpc>
              <a:spcPct val="90000"/>
            </a:lnSpc>
            <a:spcBef>
              <a:spcPct val="0"/>
            </a:spcBef>
            <a:spcAft>
              <a:spcPct val="35000"/>
            </a:spcAft>
            <a:buNone/>
          </a:pPr>
          <a:r>
            <a:rPr lang="en-US" sz="2200" kern="1200">
              <a:latin typeface="Calibri Light" panose="020F0302020204030204"/>
            </a:rPr>
            <a:t>ADVISORY GROUP</a:t>
          </a:r>
          <a:endParaRPr lang="en-US" sz="2200" kern="1200"/>
        </a:p>
      </dsp:txBody>
      <dsp:txXfrm>
        <a:off x="2223" y="19109"/>
        <a:ext cx="1763970" cy="1058382"/>
      </dsp:txXfrm>
    </dsp:sp>
    <dsp:sp modelId="{46CDA5F2-90BB-4367-B540-DD42B76E5ED2}">
      <dsp:nvSpPr>
        <dsp:cNvPr id="0" name=""/>
        <dsp:cNvSpPr/>
      </dsp:nvSpPr>
      <dsp:spPr>
        <a:xfrm>
          <a:off x="1942591" y="19109"/>
          <a:ext cx="1763970" cy="1058382"/>
        </a:xfrm>
        <a:prstGeom prst="rect">
          <a:avLst/>
        </a:prstGeom>
        <a:solidFill>
          <a:schemeClr val="accent2">
            <a:hueOff val="-83812"/>
            <a:satOff val="-966"/>
            <a:lumOff val="216"/>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rtl="0">
            <a:lnSpc>
              <a:spcPct val="90000"/>
            </a:lnSpc>
            <a:spcBef>
              <a:spcPct val="0"/>
            </a:spcBef>
            <a:spcAft>
              <a:spcPct val="35000"/>
            </a:spcAft>
            <a:buNone/>
          </a:pPr>
          <a:r>
            <a:rPr lang="en-US" sz="2200" kern="1200">
              <a:latin typeface="Calibri Light" panose="020F0302020204030204"/>
            </a:rPr>
            <a:t>EDUCATION CAMPAIGN</a:t>
          </a:r>
        </a:p>
      </dsp:txBody>
      <dsp:txXfrm>
        <a:off x="1942591" y="19109"/>
        <a:ext cx="1763970" cy="1058382"/>
      </dsp:txXfrm>
    </dsp:sp>
    <dsp:sp modelId="{E3054CF2-7718-4544-BEBD-2BBEFA7E04B5}">
      <dsp:nvSpPr>
        <dsp:cNvPr id="0" name=""/>
        <dsp:cNvSpPr/>
      </dsp:nvSpPr>
      <dsp:spPr>
        <a:xfrm>
          <a:off x="3882958" y="19109"/>
          <a:ext cx="1763970" cy="1058382"/>
        </a:xfrm>
        <a:prstGeom prst="rect">
          <a:avLst/>
        </a:prstGeom>
        <a:solidFill>
          <a:schemeClr val="accent2">
            <a:hueOff val="-167625"/>
            <a:satOff val="-1932"/>
            <a:lumOff val="43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rtl="0">
            <a:lnSpc>
              <a:spcPct val="90000"/>
            </a:lnSpc>
            <a:spcBef>
              <a:spcPct val="0"/>
            </a:spcBef>
            <a:spcAft>
              <a:spcPct val="35000"/>
            </a:spcAft>
            <a:buNone/>
          </a:pPr>
          <a:r>
            <a:rPr lang="en-US" sz="2200" kern="1200">
              <a:latin typeface="Calibri Light" panose="020F0302020204030204"/>
            </a:rPr>
            <a:t>LAND TRUSTS</a:t>
          </a:r>
          <a:endParaRPr lang="en-US" sz="2200" kern="1200"/>
        </a:p>
      </dsp:txBody>
      <dsp:txXfrm>
        <a:off x="3882958" y="19109"/>
        <a:ext cx="1763970" cy="1058382"/>
      </dsp:txXfrm>
    </dsp:sp>
    <dsp:sp modelId="{8AFD920F-33EB-4EDA-94AF-26469945C956}">
      <dsp:nvSpPr>
        <dsp:cNvPr id="0" name=""/>
        <dsp:cNvSpPr/>
      </dsp:nvSpPr>
      <dsp:spPr>
        <a:xfrm>
          <a:off x="5823326" y="19109"/>
          <a:ext cx="1763970" cy="1058382"/>
        </a:xfrm>
        <a:prstGeom prst="rect">
          <a:avLst/>
        </a:prstGeom>
        <a:solidFill>
          <a:schemeClr val="accent2">
            <a:hueOff val="-251437"/>
            <a:satOff val="-2897"/>
            <a:lumOff val="64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rtl="0">
            <a:lnSpc>
              <a:spcPct val="90000"/>
            </a:lnSpc>
            <a:spcBef>
              <a:spcPct val="0"/>
            </a:spcBef>
            <a:spcAft>
              <a:spcPct val="35000"/>
            </a:spcAft>
            <a:buNone/>
          </a:pPr>
          <a:r>
            <a:rPr lang="en-US" sz="2200" kern="1200">
              <a:latin typeface="Calibri Light" panose="020F0302020204030204"/>
            </a:rPr>
            <a:t>LEGISLATION</a:t>
          </a:r>
        </a:p>
      </dsp:txBody>
      <dsp:txXfrm>
        <a:off x="5823326" y="19109"/>
        <a:ext cx="1763970" cy="1058382"/>
      </dsp:txXfrm>
    </dsp:sp>
    <dsp:sp modelId="{5DE90120-6636-4B5C-890E-D16099BCE993}">
      <dsp:nvSpPr>
        <dsp:cNvPr id="0" name=""/>
        <dsp:cNvSpPr/>
      </dsp:nvSpPr>
      <dsp:spPr>
        <a:xfrm>
          <a:off x="2223" y="1253888"/>
          <a:ext cx="1763970" cy="1058382"/>
        </a:xfrm>
        <a:prstGeom prst="rect">
          <a:avLst/>
        </a:prstGeom>
        <a:solidFill>
          <a:schemeClr val="accent2">
            <a:hueOff val="-335249"/>
            <a:satOff val="-3863"/>
            <a:lumOff val="864"/>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rtl="0">
            <a:lnSpc>
              <a:spcPct val="90000"/>
            </a:lnSpc>
            <a:spcBef>
              <a:spcPct val="0"/>
            </a:spcBef>
            <a:spcAft>
              <a:spcPct val="35000"/>
            </a:spcAft>
            <a:buNone/>
          </a:pPr>
          <a:r>
            <a:rPr lang="en-US" sz="2200" kern="1200">
              <a:latin typeface="Calibri Light" panose="020F0302020204030204"/>
            </a:rPr>
            <a:t>PARTNERSHIP MODEL</a:t>
          </a:r>
        </a:p>
      </dsp:txBody>
      <dsp:txXfrm>
        <a:off x="2223" y="1253888"/>
        <a:ext cx="1763970" cy="1058382"/>
      </dsp:txXfrm>
    </dsp:sp>
    <dsp:sp modelId="{0EF18432-245B-4033-A1EC-46D87BBE98AF}">
      <dsp:nvSpPr>
        <dsp:cNvPr id="0" name=""/>
        <dsp:cNvSpPr/>
      </dsp:nvSpPr>
      <dsp:spPr>
        <a:xfrm>
          <a:off x="1942591" y="1253888"/>
          <a:ext cx="1763970" cy="1058382"/>
        </a:xfrm>
        <a:prstGeom prst="rect">
          <a:avLst/>
        </a:prstGeom>
        <a:solidFill>
          <a:schemeClr val="accent2">
            <a:hueOff val="-419062"/>
            <a:satOff val="-4829"/>
            <a:lumOff val="1079"/>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rtl="0">
            <a:lnSpc>
              <a:spcPct val="90000"/>
            </a:lnSpc>
            <a:spcBef>
              <a:spcPct val="0"/>
            </a:spcBef>
            <a:spcAft>
              <a:spcPct val="35000"/>
            </a:spcAft>
            <a:buNone/>
          </a:pPr>
          <a:r>
            <a:rPr lang="en-US" sz="2200" kern="1200">
              <a:latin typeface="Calibri Light" panose="020F0302020204030204"/>
            </a:rPr>
            <a:t>MODIFIED SURVEY</a:t>
          </a:r>
        </a:p>
      </dsp:txBody>
      <dsp:txXfrm>
        <a:off x="1942591" y="1253888"/>
        <a:ext cx="1763970" cy="1058382"/>
      </dsp:txXfrm>
    </dsp:sp>
    <dsp:sp modelId="{1916BE89-0776-4859-9F41-1537EC7C6AC7}">
      <dsp:nvSpPr>
        <dsp:cNvPr id="0" name=""/>
        <dsp:cNvSpPr/>
      </dsp:nvSpPr>
      <dsp:spPr>
        <a:xfrm>
          <a:off x="3882958" y="1253888"/>
          <a:ext cx="1763970" cy="1058382"/>
        </a:xfrm>
        <a:prstGeom prst="rect">
          <a:avLst/>
        </a:prstGeom>
        <a:solidFill>
          <a:schemeClr val="accent2">
            <a:hueOff val="-502874"/>
            <a:satOff val="-5795"/>
            <a:lumOff val="129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US" sz="2200" kern="1200">
              <a:latin typeface="Calibri Light" panose="020F0302020204030204"/>
            </a:rPr>
            <a:t>ZONING</a:t>
          </a:r>
        </a:p>
      </dsp:txBody>
      <dsp:txXfrm>
        <a:off x="3882958" y="1253888"/>
        <a:ext cx="1763970" cy="1058382"/>
      </dsp:txXfrm>
    </dsp:sp>
    <dsp:sp modelId="{30F1C3A2-AD44-44F0-97B5-2CBADAF8C3C9}">
      <dsp:nvSpPr>
        <dsp:cNvPr id="0" name=""/>
        <dsp:cNvSpPr/>
      </dsp:nvSpPr>
      <dsp:spPr>
        <a:xfrm>
          <a:off x="5823326" y="1253888"/>
          <a:ext cx="1763970" cy="1058382"/>
        </a:xfrm>
        <a:prstGeom prst="rect">
          <a:avLst/>
        </a:prstGeom>
        <a:solidFill>
          <a:schemeClr val="accent2">
            <a:hueOff val="-586686"/>
            <a:satOff val="-6761"/>
            <a:lumOff val="151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rtl="0">
            <a:lnSpc>
              <a:spcPct val="90000"/>
            </a:lnSpc>
            <a:spcBef>
              <a:spcPct val="0"/>
            </a:spcBef>
            <a:spcAft>
              <a:spcPct val="35000"/>
            </a:spcAft>
            <a:buNone/>
          </a:pPr>
          <a:r>
            <a:rPr lang="en-US" sz="2200" kern="1200">
              <a:latin typeface="Calibri Light" panose="020F0302020204030204"/>
            </a:rPr>
            <a:t>REALTOR NETWORK</a:t>
          </a:r>
        </a:p>
      </dsp:txBody>
      <dsp:txXfrm>
        <a:off x="5823326" y="1253888"/>
        <a:ext cx="1763970" cy="1058382"/>
      </dsp:txXfrm>
    </dsp:sp>
    <dsp:sp modelId="{40654A71-C6D7-418B-8986-CA9EBCAF3E7E}">
      <dsp:nvSpPr>
        <dsp:cNvPr id="0" name=""/>
        <dsp:cNvSpPr/>
      </dsp:nvSpPr>
      <dsp:spPr>
        <a:xfrm>
          <a:off x="972407" y="2488668"/>
          <a:ext cx="1763970" cy="1058382"/>
        </a:xfrm>
        <a:prstGeom prst="rect">
          <a:avLst/>
        </a:prstGeom>
        <a:solidFill>
          <a:schemeClr val="accent2">
            <a:hueOff val="-670499"/>
            <a:satOff val="-7726"/>
            <a:lumOff val="1727"/>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rtl="0">
            <a:lnSpc>
              <a:spcPct val="90000"/>
            </a:lnSpc>
            <a:spcBef>
              <a:spcPct val="0"/>
            </a:spcBef>
            <a:spcAft>
              <a:spcPct val="35000"/>
            </a:spcAft>
            <a:buNone/>
          </a:pPr>
          <a:r>
            <a:rPr lang="en-US" sz="2200" kern="1200">
              <a:latin typeface="Calibri Light" panose="020F0302020204030204"/>
            </a:rPr>
            <a:t>YOUTHBUILD PARTNERSHIP</a:t>
          </a:r>
        </a:p>
      </dsp:txBody>
      <dsp:txXfrm>
        <a:off x="972407" y="2488668"/>
        <a:ext cx="1763970" cy="1058382"/>
      </dsp:txXfrm>
    </dsp:sp>
    <dsp:sp modelId="{54D4932B-BA8C-42AE-8B52-2B3D7BFFAB8C}">
      <dsp:nvSpPr>
        <dsp:cNvPr id="0" name=""/>
        <dsp:cNvSpPr/>
      </dsp:nvSpPr>
      <dsp:spPr>
        <a:xfrm>
          <a:off x="2912774" y="2488668"/>
          <a:ext cx="1763970" cy="1058382"/>
        </a:xfrm>
        <a:prstGeom prst="rect">
          <a:avLst/>
        </a:prstGeom>
        <a:solidFill>
          <a:schemeClr val="accent2">
            <a:hueOff val="-754311"/>
            <a:satOff val="-8692"/>
            <a:lumOff val="194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rtl="0">
            <a:lnSpc>
              <a:spcPct val="90000"/>
            </a:lnSpc>
            <a:spcBef>
              <a:spcPct val="0"/>
            </a:spcBef>
            <a:spcAft>
              <a:spcPct val="35000"/>
            </a:spcAft>
            <a:buNone/>
          </a:pPr>
          <a:r>
            <a:rPr lang="en-US" sz="2200" kern="1200">
              <a:latin typeface="Calibri Light" panose="020F0302020204030204"/>
            </a:rPr>
            <a:t>HOUSING TYPES FOCUS</a:t>
          </a:r>
        </a:p>
      </dsp:txBody>
      <dsp:txXfrm>
        <a:off x="2912774" y="2488668"/>
        <a:ext cx="1763970" cy="1058382"/>
      </dsp:txXfrm>
    </dsp:sp>
    <dsp:sp modelId="{7D8FF61F-E5C3-46A5-9588-CF042BCA14A9}">
      <dsp:nvSpPr>
        <dsp:cNvPr id="0" name=""/>
        <dsp:cNvSpPr/>
      </dsp:nvSpPr>
      <dsp:spPr>
        <a:xfrm>
          <a:off x="4853142" y="2488668"/>
          <a:ext cx="1763970" cy="1058382"/>
        </a:xfrm>
        <a:prstGeom prst="rect">
          <a:avLst/>
        </a:prstGeom>
        <a:solidFill>
          <a:schemeClr val="accent2">
            <a:hueOff val="-838123"/>
            <a:satOff val="-9658"/>
            <a:lumOff val="2159"/>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rtl="0">
            <a:lnSpc>
              <a:spcPct val="90000"/>
            </a:lnSpc>
            <a:spcBef>
              <a:spcPct val="0"/>
            </a:spcBef>
            <a:spcAft>
              <a:spcPct val="35000"/>
            </a:spcAft>
            <a:buNone/>
          </a:pPr>
          <a:r>
            <a:rPr lang="en-US" sz="2200" kern="1200">
              <a:latin typeface="Calibri Light" panose="020F0302020204030204"/>
            </a:rPr>
            <a:t>CONSULTING FUND</a:t>
          </a:r>
        </a:p>
      </dsp:txBody>
      <dsp:txXfrm>
        <a:off x="4853142" y="2488668"/>
        <a:ext cx="1763970" cy="105838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49AEA8D-2BC3-4088-8D78-0756662C60C5}">
      <dsp:nvSpPr>
        <dsp:cNvPr id="0" name=""/>
        <dsp:cNvSpPr/>
      </dsp:nvSpPr>
      <dsp:spPr>
        <a:xfrm>
          <a:off x="1000" y="544413"/>
          <a:ext cx="3511658" cy="2229903"/>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B83042C-1BB2-43A3-AD18-0FF701177D4E}">
      <dsp:nvSpPr>
        <dsp:cNvPr id="0" name=""/>
        <dsp:cNvSpPr/>
      </dsp:nvSpPr>
      <dsp:spPr>
        <a:xfrm>
          <a:off x="391184" y="915088"/>
          <a:ext cx="3511658" cy="2229903"/>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09550" tIns="209550" rIns="209550" bIns="209550" numCol="1" spcCol="1270" anchor="ctr" anchorCtr="0">
          <a:noAutofit/>
        </a:bodyPr>
        <a:lstStyle/>
        <a:p>
          <a:pPr marL="0" lvl="0" indent="0" algn="ctr" defTabSz="2444750" rtl="0">
            <a:lnSpc>
              <a:spcPct val="90000"/>
            </a:lnSpc>
            <a:spcBef>
              <a:spcPct val="0"/>
            </a:spcBef>
            <a:spcAft>
              <a:spcPct val="35000"/>
            </a:spcAft>
            <a:buNone/>
            <a:defRPr cap="all"/>
          </a:pPr>
          <a:r>
            <a:rPr lang="en-US" sz="5500" b="1" kern="1200">
              <a:latin typeface="Calibri Light" panose="020F0302020204030204"/>
            </a:rPr>
            <a:t>ACTION</a:t>
          </a:r>
          <a:endParaRPr lang="en-US" sz="5500" b="1" kern="1200"/>
        </a:p>
      </dsp:txBody>
      <dsp:txXfrm>
        <a:off x="456496" y="980400"/>
        <a:ext cx="3381034" cy="2099279"/>
      </dsp:txXfrm>
    </dsp:sp>
    <dsp:sp modelId="{F15552AA-1E50-4F56-816F-A60DF9A344A9}">
      <dsp:nvSpPr>
        <dsp:cNvPr id="0" name=""/>
        <dsp:cNvSpPr/>
      </dsp:nvSpPr>
      <dsp:spPr>
        <a:xfrm>
          <a:off x="4293027" y="544413"/>
          <a:ext cx="3511658" cy="2229903"/>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4B4139C-7C16-4835-A92D-5DB81A93F1EC}">
      <dsp:nvSpPr>
        <dsp:cNvPr id="0" name=""/>
        <dsp:cNvSpPr/>
      </dsp:nvSpPr>
      <dsp:spPr>
        <a:xfrm>
          <a:off x="4683211" y="915088"/>
          <a:ext cx="3511658" cy="2229903"/>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09550" tIns="209550" rIns="209550" bIns="209550" numCol="1" spcCol="1270" anchor="ctr" anchorCtr="0">
          <a:noAutofit/>
        </a:bodyPr>
        <a:lstStyle/>
        <a:p>
          <a:pPr marL="0" lvl="0" indent="0" algn="ctr" defTabSz="2444750">
            <a:lnSpc>
              <a:spcPct val="90000"/>
            </a:lnSpc>
            <a:spcBef>
              <a:spcPct val="0"/>
            </a:spcBef>
            <a:spcAft>
              <a:spcPct val="35000"/>
            </a:spcAft>
            <a:buNone/>
            <a:defRPr cap="all"/>
          </a:pPr>
          <a:r>
            <a:rPr lang="en-US" sz="5500" b="1" kern="1200">
              <a:latin typeface="Calibri Light" panose="020F0302020204030204"/>
            </a:rPr>
            <a:t>PLANNING</a:t>
          </a:r>
        </a:p>
      </dsp:txBody>
      <dsp:txXfrm>
        <a:off x="4748523" y="980400"/>
        <a:ext cx="3381034" cy="2099279"/>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2DB7FEB-E9C1-4985-B1C5-718384F258AB}">
      <dsp:nvSpPr>
        <dsp:cNvPr id="0" name=""/>
        <dsp:cNvSpPr/>
      </dsp:nvSpPr>
      <dsp:spPr>
        <a:xfrm rot="5400000">
          <a:off x="5028531" y="-2103801"/>
          <a:ext cx="668848" cy="5047488"/>
        </a:xfrm>
        <a:prstGeom prst="round2SameRect">
          <a:avLst/>
        </a:prstGeom>
        <a:solidFill>
          <a:schemeClr val="accent1">
            <a:alpha val="90000"/>
            <a:tint val="40000"/>
            <a:hueOff val="0"/>
            <a:satOff val="0"/>
            <a:lumOff val="0"/>
            <a:alphaOff val="0"/>
          </a:schemeClr>
        </a:solidFill>
        <a:ln w="6350" cap="flat" cmpd="sng" algn="ctr">
          <a:solidFill>
            <a:schemeClr val="accent1">
              <a:alpha val="90000"/>
              <a:tint val="40000"/>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125730" tIns="62865" rIns="125730" bIns="62865" numCol="1" spcCol="1270" anchor="ctr" anchorCtr="0">
          <a:noAutofit/>
        </a:bodyPr>
        <a:lstStyle/>
        <a:p>
          <a:pPr marL="285750" lvl="1" indent="-285750" algn="l" defTabSz="1466850" rtl="0">
            <a:lnSpc>
              <a:spcPct val="90000"/>
            </a:lnSpc>
            <a:spcBef>
              <a:spcPct val="0"/>
            </a:spcBef>
            <a:spcAft>
              <a:spcPct val="15000"/>
            </a:spcAft>
            <a:buChar char="•"/>
          </a:pPr>
          <a:r>
            <a:rPr lang="en-US" sz="3300" b="1" kern="1200">
              <a:latin typeface="Calibri Light" panose="020F0302020204030204"/>
            </a:rPr>
            <a:t>38 SF-A UNITS/$294K</a:t>
          </a:r>
        </a:p>
      </dsp:txBody>
      <dsp:txXfrm rot="-5400000">
        <a:off x="2839211" y="118169"/>
        <a:ext cx="5014838" cy="603548"/>
      </dsp:txXfrm>
    </dsp:sp>
    <dsp:sp modelId="{0965B1B0-357A-4A3A-B654-61746CB05447}">
      <dsp:nvSpPr>
        <dsp:cNvPr id="0" name=""/>
        <dsp:cNvSpPr/>
      </dsp:nvSpPr>
      <dsp:spPr>
        <a:xfrm>
          <a:off x="0" y="1912"/>
          <a:ext cx="2839212" cy="836060"/>
        </a:xfrm>
        <a:prstGeom prst="round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25730" tIns="62865" rIns="125730" bIns="62865" numCol="1" spcCol="1270" anchor="ctr" anchorCtr="0">
          <a:noAutofit/>
        </a:bodyPr>
        <a:lstStyle/>
        <a:p>
          <a:pPr marL="0" lvl="0" indent="0" algn="ctr" defTabSz="1466850">
            <a:lnSpc>
              <a:spcPct val="90000"/>
            </a:lnSpc>
            <a:spcBef>
              <a:spcPct val="0"/>
            </a:spcBef>
            <a:spcAft>
              <a:spcPct val="35000"/>
            </a:spcAft>
            <a:buNone/>
          </a:pPr>
          <a:r>
            <a:rPr lang="en-US" sz="3300" b="1" kern="1200">
              <a:latin typeface="Calibri Light" panose="020F0302020204030204"/>
            </a:rPr>
            <a:t>WHITEWATER</a:t>
          </a:r>
          <a:endParaRPr lang="en-US" sz="3300" b="1" kern="1200"/>
        </a:p>
      </dsp:txBody>
      <dsp:txXfrm>
        <a:off x="40813" y="42725"/>
        <a:ext cx="2757586" cy="754434"/>
      </dsp:txXfrm>
    </dsp:sp>
    <dsp:sp modelId="{C061F2F9-7E2A-4645-BE9A-E4BE9AFAB91C}">
      <dsp:nvSpPr>
        <dsp:cNvPr id="0" name=""/>
        <dsp:cNvSpPr/>
      </dsp:nvSpPr>
      <dsp:spPr>
        <a:xfrm rot="5400000">
          <a:off x="5028531" y="-1225938"/>
          <a:ext cx="668848" cy="5047488"/>
        </a:xfrm>
        <a:prstGeom prst="round2SameRect">
          <a:avLst/>
        </a:prstGeom>
        <a:solidFill>
          <a:schemeClr val="accent1">
            <a:alpha val="90000"/>
            <a:tint val="40000"/>
            <a:hueOff val="0"/>
            <a:satOff val="0"/>
            <a:lumOff val="0"/>
            <a:alphaOff val="0"/>
          </a:schemeClr>
        </a:solidFill>
        <a:ln w="6350" cap="flat" cmpd="sng" algn="ctr">
          <a:solidFill>
            <a:schemeClr val="accent1">
              <a:alpha val="90000"/>
              <a:tint val="40000"/>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125730" tIns="62865" rIns="125730" bIns="62865" numCol="1" spcCol="1270" anchor="ctr" anchorCtr="0">
          <a:noAutofit/>
        </a:bodyPr>
        <a:lstStyle/>
        <a:p>
          <a:pPr marL="285750" lvl="1" indent="-285750" algn="l" defTabSz="1466850" rtl="0">
            <a:lnSpc>
              <a:spcPct val="90000"/>
            </a:lnSpc>
            <a:spcBef>
              <a:spcPct val="0"/>
            </a:spcBef>
            <a:spcAft>
              <a:spcPct val="15000"/>
            </a:spcAft>
            <a:buChar char="•"/>
          </a:pPr>
          <a:r>
            <a:rPr lang="en-US" sz="3300" b="0" kern="1200">
              <a:latin typeface="Calibri Light" panose="020F0302020204030204"/>
            </a:rPr>
            <a:t>62 SF UNITS/$299K</a:t>
          </a:r>
          <a:endParaRPr lang="en-US" sz="3300" b="0" kern="1200"/>
        </a:p>
      </dsp:txBody>
      <dsp:txXfrm rot="-5400000">
        <a:off x="2839211" y="996032"/>
        <a:ext cx="5014838" cy="603548"/>
      </dsp:txXfrm>
    </dsp:sp>
    <dsp:sp modelId="{38B56832-BF3C-4185-992D-0B9DA63FFB69}">
      <dsp:nvSpPr>
        <dsp:cNvPr id="0" name=""/>
        <dsp:cNvSpPr/>
      </dsp:nvSpPr>
      <dsp:spPr>
        <a:xfrm>
          <a:off x="0" y="879775"/>
          <a:ext cx="2839212" cy="836060"/>
        </a:xfrm>
        <a:prstGeom prst="round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25730" tIns="62865" rIns="125730" bIns="62865" numCol="1" spcCol="1270" anchor="ctr" anchorCtr="0">
          <a:noAutofit/>
        </a:bodyPr>
        <a:lstStyle/>
        <a:p>
          <a:pPr marL="0" lvl="0" indent="0" algn="ctr" defTabSz="1466850" rtl="0">
            <a:lnSpc>
              <a:spcPct val="90000"/>
            </a:lnSpc>
            <a:spcBef>
              <a:spcPct val="0"/>
            </a:spcBef>
            <a:spcAft>
              <a:spcPct val="35000"/>
            </a:spcAft>
            <a:buNone/>
          </a:pPr>
          <a:r>
            <a:rPr lang="en-US" sz="3300" b="1" kern="1200">
              <a:latin typeface="Calibri Light" panose="020F0302020204030204"/>
            </a:rPr>
            <a:t>GENOA CITY</a:t>
          </a:r>
          <a:endParaRPr lang="en-US" sz="3300" b="1" kern="1200"/>
        </a:p>
      </dsp:txBody>
      <dsp:txXfrm>
        <a:off x="40813" y="920588"/>
        <a:ext cx="2757586" cy="754434"/>
      </dsp:txXfrm>
    </dsp:sp>
    <dsp:sp modelId="{07122F07-06CA-4B77-BBC7-5EC1D340668F}">
      <dsp:nvSpPr>
        <dsp:cNvPr id="0" name=""/>
        <dsp:cNvSpPr/>
      </dsp:nvSpPr>
      <dsp:spPr>
        <a:xfrm rot="5400000">
          <a:off x="5028531" y="-348075"/>
          <a:ext cx="668848" cy="5047488"/>
        </a:xfrm>
        <a:prstGeom prst="round2SameRect">
          <a:avLst/>
        </a:prstGeom>
        <a:solidFill>
          <a:schemeClr val="accent1">
            <a:alpha val="90000"/>
            <a:tint val="40000"/>
            <a:hueOff val="0"/>
            <a:satOff val="0"/>
            <a:lumOff val="0"/>
            <a:alphaOff val="0"/>
          </a:schemeClr>
        </a:solidFill>
        <a:ln w="6350" cap="flat" cmpd="sng" algn="ctr">
          <a:solidFill>
            <a:schemeClr val="accent1">
              <a:alpha val="90000"/>
              <a:tint val="40000"/>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125730" tIns="62865" rIns="125730" bIns="62865" numCol="1" spcCol="1270" anchor="ctr" anchorCtr="0">
          <a:noAutofit/>
        </a:bodyPr>
        <a:lstStyle/>
        <a:p>
          <a:pPr marL="285750" lvl="1" indent="-285750" algn="l" defTabSz="1466850" rtl="0">
            <a:lnSpc>
              <a:spcPct val="90000"/>
            </a:lnSpc>
            <a:spcBef>
              <a:spcPct val="0"/>
            </a:spcBef>
            <a:spcAft>
              <a:spcPct val="15000"/>
            </a:spcAft>
            <a:buChar char="•"/>
          </a:pPr>
          <a:r>
            <a:rPr lang="en-US" sz="3300" b="0" kern="1200">
              <a:latin typeface="Calibri Light" panose="020F0302020204030204"/>
            </a:rPr>
            <a:t>UNDER CONSIDERATION</a:t>
          </a:r>
        </a:p>
      </dsp:txBody>
      <dsp:txXfrm rot="-5400000">
        <a:off x="2839211" y="1873895"/>
        <a:ext cx="5014838" cy="603548"/>
      </dsp:txXfrm>
    </dsp:sp>
    <dsp:sp modelId="{C4957B3C-5758-4610-828D-69325E45B3C0}">
      <dsp:nvSpPr>
        <dsp:cNvPr id="0" name=""/>
        <dsp:cNvSpPr/>
      </dsp:nvSpPr>
      <dsp:spPr>
        <a:xfrm>
          <a:off x="0" y="1757638"/>
          <a:ext cx="2839212" cy="836060"/>
        </a:xfrm>
        <a:prstGeom prst="round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25730" tIns="62865" rIns="125730" bIns="62865" numCol="1" spcCol="1270" anchor="ctr" anchorCtr="0">
          <a:noAutofit/>
        </a:bodyPr>
        <a:lstStyle/>
        <a:p>
          <a:pPr marL="0" lvl="0" indent="0" algn="ctr" defTabSz="1466850">
            <a:lnSpc>
              <a:spcPct val="90000"/>
            </a:lnSpc>
            <a:spcBef>
              <a:spcPct val="0"/>
            </a:spcBef>
            <a:spcAft>
              <a:spcPct val="35000"/>
            </a:spcAft>
            <a:buNone/>
          </a:pPr>
          <a:r>
            <a:rPr lang="en-US" sz="3300" b="0" kern="1200">
              <a:latin typeface="Calibri Light" panose="020F0302020204030204"/>
            </a:rPr>
            <a:t>DELAVAN</a:t>
          </a:r>
          <a:endParaRPr lang="en-US" sz="3300" b="0" kern="1200"/>
        </a:p>
      </dsp:txBody>
      <dsp:txXfrm>
        <a:off x="40813" y="1798451"/>
        <a:ext cx="2757586" cy="754434"/>
      </dsp:txXfrm>
    </dsp:sp>
    <dsp:sp modelId="{2BB0DE7C-6B33-4107-9ED9-AF7A60C2A0C8}">
      <dsp:nvSpPr>
        <dsp:cNvPr id="0" name=""/>
        <dsp:cNvSpPr/>
      </dsp:nvSpPr>
      <dsp:spPr>
        <a:xfrm rot="5400000">
          <a:off x="5028531" y="529788"/>
          <a:ext cx="668848" cy="5047488"/>
        </a:xfrm>
        <a:prstGeom prst="round2SameRect">
          <a:avLst/>
        </a:prstGeom>
        <a:solidFill>
          <a:schemeClr val="accent1">
            <a:alpha val="90000"/>
            <a:tint val="40000"/>
            <a:hueOff val="0"/>
            <a:satOff val="0"/>
            <a:lumOff val="0"/>
            <a:alphaOff val="0"/>
          </a:schemeClr>
        </a:solidFill>
        <a:ln w="6350" cap="flat" cmpd="sng" algn="ctr">
          <a:solidFill>
            <a:schemeClr val="accent1">
              <a:alpha val="90000"/>
              <a:tint val="40000"/>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125730" tIns="62865" rIns="125730" bIns="62865" numCol="1" spcCol="1270" anchor="ctr" anchorCtr="0">
          <a:noAutofit/>
        </a:bodyPr>
        <a:lstStyle/>
        <a:p>
          <a:pPr marL="285750" lvl="1" indent="-285750" algn="l" defTabSz="1466850">
            <a:lnSpc>
              <a:spcPct val="90000"/>
            </a:lnSpc>
            <a:spcBef>
              <a:spcPct val="0"/>
            </a:spcBef>
            <a:spcAft>
              <a:spcPct val="15000"/>
            </a:spcAft>
            <a:buChar char="•"/>
          </a:pPr>
          <a:r>
            <a:rPr lang="en-US" sz="3300" b="0" kern="1200">
              <a:latin typeface="Calibri Light" panose="020F0302020204030204"/>
            </a:rPr>
            <a:t>UNDER CONSIDERATION</a:t>
          </a:r>
          <a:endParaRPr lang="en-US" sz="3300" kern="1200"/>
        </a:p>
      </dsp:txBody>
      <dsp:txXfrm rot="-5400000">
        <a:off x="2839211" y="2751758"/>
        <a:ext cx="5014838" cy="603548"/>
      </dsp:txXfrm>
    </dsp:sp>
    <dsp:sp modelId="{33B097D7-598D-4C03-9886-4091566BBD79}">
      <dsp:nvSpPr>
        <dsp:cNvPr id="0" name=""/>
        <dsp:cNvSpPr/>
      </dsp:nvSpPr>
      <dsp:spPr>
        <a:xfrm>
          <a:off x="0" y="2635502"/>
          <a:ext cx="2839212" cy="836060"/>
        </a:xfrm>
        <a:prstGeom prst="round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25730" tIns="62865" rIns="125730" bIns="62865" numCol="1" spcCol="1270" anchor="ctr" anchorCtr="0">
          <a:noAutofit/>
        </a:bodyPr>
        <a:lstStyle/>
        <a:p>
          <a:pPr marL="0" lvl="0" indent="0" algn="ctr" defTabSz="1466850" rtl="0">
            <a:lnSpc>
              <a:spcPct val="90000"/>
            </a:lnSpc>
            <a:spcBef>
              <a:spcPct val="0"/>
            </a:spcBef>
            <a:spcAft>
              <a:spcPct val="35000"/>
            </a:spcAft>
            <a:buNone/>
          </a:pPr>
          <a:r>
            <a:rPr lang="en-US" sz="3300" b="0" kern="1200">
              <a:latin typeface="Calibri Light" panose="020F0302020204030204"/>
            </a:rPr>
            <a:t>EAST TROY</a:t>
          </a:r>
        </a:p>
      </dsp:txBody>
      <dsp:txXfrm>
        <a:off x="40813" y="2676315"/>
        <a:ext cx="2757586" cy="754434"/>
      </dsp:txXfrm>
    </dsp:sp>
    <dsp:sp modelId="{F499293A-5DBC-417D-B965-4E9D72BA9B58}">
      <dsp:nvSpPr>
        <dsp:cNvPr id="0" name=""/>
        <dsp:cNvSpPr/>
      </dsp:nvSpPr>
      <dsp:spPr>
        <a:xfrm rot="5400000">
          <a:off x="5028531" y="1407651"/>
          <a:ext cx="668848" cy="5047488"/>
        </a:xfrm>
        <a:prstGeom prst="round2SameRect">
          <a:avLst/>
        </a:prstGeom>
        <a:solidFill>
          <a:schemeClr val="accent1">
            <a:alpha val="90000"/>
            <a:tint val="40000"/>
            <a:hueOff val="0"/>
            <a:satOff val="0"/>
            <a:lumOff val="0"/>
            <a:alphaOff val="0"/>
          </a:schemeClr>
        </a:solidFill>
        <a:ln w="6350" cap="flat" cmpd="sng" algn="ctr">
          <a:solidFill>
            <a:schemeClr val="accent1">
              <a:alpha val="90000"/>
              <a:tint val="40000"/>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125730" tIns="62865" rIns="125730" bIns="62865" numCol="1" spcCol="1270" anchor="ctr" anchorCtr="0">
          <a:noAutofit/>
        </a:bodyPr>
        <a:lstStyle/>
        <a:p>
          <a:pPr marL="285750" lvl="1" indent="-285750" algn="l" defTabSz="1466850" rtl="0">
            <a:lnSpc>
              <a:spcPct val="90000"/>
            </a:lnSpc>
            <a:spcBef>
              <a:spcPct val="0"/>
            </a:spcBef>
            <a:spcAft>
              <a:spcPct val="15000"/>
            </a:spcAft>
            <a:buChar char="•"/>
          </a:pPr>
          <a:r>
            <a:rPr lang="en-US" sz="3300" b="0" kern="1200">
              <a:latin typeface="Calibri Light" panose="020F0302020204030204"/>
            </a:rPr>
            <a:t>UNDER CONSIDERATION</a:t>
          </a:r>
        </a:p>
      </dsp:txBody>
      <dsp:txXfrm rot="-5400000">
        <a:off x="2839211" y="3629621"/>
        <a:ext cx="5014838" cy="603548"/>
      </dsp:txXfrm>
    </dsp:sp>
    <dsp:sp modelId="{F0107466-2BFD-4B94-9774-3FF64D9BAEF7}">
      <dsp:nvSpPr>
        <dsp:cNvPr id="0" name=""/>
        <dsp:cNvSpPr/>
      </dsp:nvSpPr>
      <dsp:spPr>
        <a:xfrm>
          <a:off x="0" y="3513365"/>
          <a:ext cx="2839212" cy="836060"/>
        </a:xfrm>
        <a:prstGeom prst="round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25730" tIns="62865" rIns="125730" bIns="62865" numCol="1" spcCol="1270" anchor="ctr" anchorCtr="0">
          <a:noAutofit/>
        </a:bodyPr>
        <a:lstStyle/>
        <a:p>
          <a:pPr marL="0" lvl="0" indent="0" algn="ctr" defTabSz="1466850" rtl="0">
            <a:lnSpc>
              <a:spcPct val="90000"/>
            </a:lnSpc>
            <a:spcBef>
              <a:spcPct val="0"/>
            </a:spcBef>
            <a:spcAft>
              <a:spcPct val="35000"/>
            </a:spcAft>
            <a:buNone/>
          </a:pPr>
          <a:r>
            <a:rPr lang="en-US" sz="3300" b="0" kern="1200">
              <a:latin typeface="Calibri Light" panose="020F0302020204030204"/>
            </a:rPr>
            <a:t>ELKHORN</a:t>
          </a:r>
          <a:endParaRPr lang="en-US" sz="3300" b="0" kern="1200"/>
        </a:p>
      </dsp:txBody>
      <dsp:txXfrm>
        <a:off x="40813" y="3554178"/>
        <a:ext cx="2757586" cy="754434"/>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A45FB0D-463C-4B3E-AABE-58DEF3D575AF}">
      <dsp:nvSpPr>
        <dsp:cNvPr id="0" name=""/>
        <dsp:cNvSpPr/>
      </dsp:nvSpPr>
      <dsp:spPr>
        <a:xfrm rot="5400000">
          <a:off x="4802041" y="-1820475"/>
          <a:ext cx="1121829" cy="5047488"/>
        </a:xfrm>
        <a:prstGeom prst="round2SameRect">
          <a:avLst/>
        </a:prstGeom>
        <a:solidFill>
          <a:schemeClr val="accent1">
            <a:alpha val="90000"/>
            <a:tint val="40000"/>
            <a:hueOff val="0"/>
            <a:satOff val="0"/>
            <a:lumOff val="0"/>
            <a:alphaOff val="0"/>
          </a:schemeClr>
        </a:solidFill>
        <a:ln w="6350" cap="flat" cmpd="sng" algn="ctr">
          <a:solidFill>
            <a:schemeClr val="accent1">
              <a:alpha val="90000"/>
              <a:tint val="40000"/>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118110" tIns="59055" rIns="118110" bIns="59055" numCol="1" spcCol="1270" anchor="ctr" anchorCtr="0">
          <a:noAutofit/>
        </a:bodyPr>
        <a:lstStyle/>
        <a:p>
          <a:pPr marL="285750" lvl="1" indent="-285750" algn="l" defTabSz="1377950" rtl="0">
            <a:lnSpc>
              <a:spcPct val="90000"/>
            </a:lnSpc>
            <a:spcBef>
              <a:spcPct val="0"/>
            </a:spcBef>
            <a:spcAft>
              <a:spcPct val="15000"/>
            </a:spcAft>
            <a:buChar char="•"/>
          </a:pPr>
          <a:r>
            <a:rPr lang="en-US" sz="3100" b="1" kern="1200">
              <a:latin typeface="Calibri Light" panose="020F0302020204030204"/>
            </a:rPr>
            <a:t>100 SF, 60-80 DORM, 112 APTS, 60 APTS SP. NEEDS</a:t>
          </a:r>
        </a:p>
      </dsp:txBody>
      <dsp:txXfrm rot="-5400000">
        <a:off x="2839212" y="197117"/>
        <a:ext cx="4992725" cy="1012303"/>
      </dsp:txXfrm>
    </dsp:sp>
    <dsp:sp modelId="{0965B1B0-357A-4A3A-B654-61746CB05447}">
      <dsp:nvSpPr>
        <dsp:cNvPr id="0" name=""/>
        <dsp:cNvSpPr/>
      </dsp:nvSpPr>
      <dsp:spPr>
        <a:xfrm>
          <a:off x="0" y="2124"/>
          <a:ext cx="2839212" cy="1402286"/>
        </a:xfrm>
        <a:prstGeom prst="round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10490" tIns="55245" rIns="110490" bIns="55245" numCol="1" spcCol="1270" anchor="ctr" anchorCtr="0">
          <a:noAutofit/>
        </a:bodyPr>
        <a:lstStyle/>
        <a:p>
          <a:pPr marL="0" lvl="0" indent="0" algn="ctr" defTabSz="1289050" rtl="0">
            <a:lnSpc>
              <a:spcPct val="90000"/>
            </a:lnSpc>
            <a:spcBef>
              <a:spcPct val="0"/>
            </a:spcBef>
            <a:spcAft>
              <a:spcPct val="35000"/>
            </a:spcAft>
            <a:buNone/>
          </a:pPr>
          <a:r>
            <a:rPr lang="en-US" sz="2900" b="1" kern="1200">
              <a:latin typeface="Calibri Light" panose="020F0302020204030204"/>
            </a:rPr>
            <a:t>DEVELOPMENT #1</a:t>
          </a:r>
          <a:endParaRPr lang="en-US" sz="2900" b="1" kern="1200"/>
        </a:p>
      </dsp:txBody>
      <dsp:txXfrm>
        <a:off x="68454" y="70578"/>
        <a:ext cx="2702304" cy="1265378"/>
      </dsp:txXfrm>
    </dsp:sp>
    <dsp:sp modelId="{17A5523F-1572-4651-AF17-A7A4FE61B3FA}">
      <dsp:nvSpPr>
        <dsp:cNvPr id="0" name=""/>
        <dsp:cNvSpPr/>
      </dsp:nvSpPr>
      <dsp:spPr>
        <a:xfrm rot="5400000">
          <a:off x="4802041" y="-348074"/>
          <a:ext cx="1121829" cy="5047488"/>
        </a:xfrm>
        <a:prstGeom prst="round2SameRect">
          <a:avLst/>
        </a:prstGeom>
        <a:solidFill>
          <a:schemeClr val="accent1">
            <a:alpha val="90000"/>
            <a:tint val="40000"/>
            <a:hueOff val="0"/>
            <a:satOff val="0"/>
            <a:lumOff val="0"/>
            <a:alphaOff val="0"/>
          </a:schemeClr>
        </a:solidFill>
        <a:ln w="6350" cap="flat" cmpd="sng" algn="ctr">
          <a:solidFill>
            <a:schemeClr val="accent1">
              <a:alpha val="90000"/>
              <a:tint val="40000"/>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118110" tIns="59055" rIns="118110" bIns="59055" numCol="1" spcCol="1270" anchor="ctr" anchorCtr="0">
          <a:noAutofit/>
        </a:bodyPr>
        <a:lstStyle/>
        <a:p>
          <a:pPr marL="285750" lvl="1" indent="-285750" algn="l" defTabSz="1377950" rtl="0">
            <a:lnSpc>
              <a:spcPct val="90000"/>
            </a:lnSpc>
            <a:spcBef>
              <a:spcPct val="0"/>
            </a:spcBef>
            <a:spcAft>
              <a:spcPct val="15000"/>
            </a:spcAft>
            <a:buChar char="•"/>
          </a:pPr>
          <a:r>
            <a:rPr lang="en-US" sz="3100" b="1" kern="1200">
              <a:latin typeface="Calibri Light" panose="020F0302020204030204"/>
            </a:rPr>
            <a:t>80 SF - $300K, 24 SF RENTAL</a:t>
          </a:r>
        </a:p>
      </dsp:txBody>
      <dsp:txXfrm rot="-5400000">
        <a:off x="2839212" y="1669518"/>
        <a:ext cx="4992725" cy="1012303"/>
      </dsp:txXfrm>
    </dsp:sp>
    <dsp:sp modelId="{38B56832-BF3C-4185-992D-0B9DA63FFB69}">
      <dsp:nvSpPr>
        <dsp:cNvPr id="0" name=""/>
        <dsp:cNvSpPr/>
      </dsp:nvSpPr>
      <dsp:spPr>
        <a:xfrm>
          <a:off x="0" y="1474525"/>
          <a:ext cx="2839212" cy="1402286"/>
        </a:xfrm>
        <a:prstGeom prst="round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10490" tIns="55245" rIns="110490" bIns="55245" numCol="1" spcCol="1270" anchor="ctr" anchorCtr="0">
          <a:noAutofit/>
        </a:bodyPr>
        <a:lstStyle/>
        <a:p>
          <a:pPr marL="0" lvl="0" indent="0" algn="ctr" defTabSz="1289050" rtl="0">
            <a:lnSpc>
              <a:spcPct val="90000"/>
            </a:lnSpc>
            <a:spcBef>
              <a:spcPct val="0"/>
            </a:spcBef>
            <a:spcAft>
              <a:spcPct val="35000"/>
            </a:spcAft>
            <a:buNone/>
          </a:pPr>
          <a:r>
            <a:rPr lang="en-US" sz="2900" b="1" kern="1200">
              <a:latin typeface="Calibri Light" panose="020F0302020204030204"/>
            </a:rPr>
            <a:t>DEVELOPMENT #2</a:t>
          </a:r>
          <a:endParaRPr lang="en-US" sz="2900" b="1" kern="1200"/>
        </a:p>
      </dsp:txBody>
      <dsp:txXfrm>
        <a:off x="68454" y="1542979"/>
        <a:ext cx="2702304" cy="1265378"/>
      </dsp:txXfrm>
    </dsp:sp>
    <dsp:sp modelId="{3D661EBD-64FA-412C-97B3-9441E9AE1A21}">
      <dsp:nvSpPr>
        <dsp:cNvPr id="0" name=""/>
        <dsp:cNvSpPr/>
      </dsp:nvSpPr>
      <dsp:spPr>
        <a:xfrm rot="5400000">
          <a:off x="4802041" y="1124325"/>
          <a:ext cx="1121829" cy="5047488"/>
        </a:xfrm>
        <a:prstGeom prst="round2SameRect">
          <a:avLst/>
        </a:prstGeom>
        <a:solidFill>
          <a:schemeClr val="accent1">
            <a:alpha val="90000"/>
            <a:tint val="40000"/>
            <a:hueOff val="0"/>
            <a:satOff val="0"/>
            <a:lumOff val="0"/>
            <a:alphaOff val="0"/>
          </a:schemeClr>
        </a:solidFill>
        <a:ln w="6350" cap="flat" cmpd="sng" algn="ctr">
          <a:solidFill>
            <a:schemeClr val="accent1">
              <a:alpha val="90000"/>
              <a:tint val="40000"/>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118110" tIns="59055" rIns="118110" bIns="59055" numCol="1" spcCol="1270" anchor="ctr" anchorCtr="0">
          <a:noAutofit/>
        </a:bodyPr>
        <a:lstStyle/>
        <a:p>
          <a:pPr marL="285750" lvl="1" indent="-285750" algn="l" defTabSz="1377950" rtl="0">
            <a:lnSpc>
              <a:spcPct val="90000"/>
            </a:lnSpc>
            <a:spcBef>
              <a:spcPct val="0"/>
            </a:spcBef>
            <a:spcAft>
              <a:spcPct val="15000"/>
            </a:spcAft>
            <a:buChar char="•"/>
          </a:pPr>
          <a:r>
            <a:rPr lang="en-US" sz="3100" b="0" kern="1200">
              <a:latin typeface="Calibri Light" panose="020F0302020204030204"/>
            </a:rPr>
            <a:t>106 SF Mixed, 20 DP, Senior</a:t>
          </a:r>
        </a:p>
      </dsp:txBody>
      <dsp:txXfrm rot="-5400000">
        <a:off x="2839212" y="3141918"/>
        <a:ext cx="4992725" cy="1012303"/>
      </dsp:txXfrm>
    </dsp:sp>
    <dsp:sp modelId="{C4957B3C-5758-4610-828D-69325E45B3C0}">
      <dsp:nvSpPr>
        <dsp:cNvPr id="0" name=""/>
        <dsp:cNvSpPr/>
      </dsp:nvSpPr>
      <dsp:spPr>
        <a:xfrm>
          <a:off x="0" y="2946926"/>
          <a:ext cx="2839212" cy="1402286"/>
        </a:xfrm>
        <a:prstGeom prst="round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10490" tIns="55245" rIns="110490" bIns="55245" numCol="1" spcCol="1270" anchor="ctr" anchorCtr="0">
          <a:noAutofit/>
        </a:bodyPr>
        <a:lstStyle/>
        <a:p>
          <a:pPr marL="0" lvl="0" indent="0" algn="ctr" defTabSz="1289050" rtl="0">
            <a:lnSpc>
              <a:spcPct val="90000"/>
            </a:lnSpc>
            <a:spcBef>
              <a:spcPct val="0"/>
            </a:spcBef>
            <a:spcAft>
              <a:spcPct val="35000"/>
            </a:spcAft>
            <a:buNone/>
          </a:pPr>
          <a:r>
            <a:rPr lang="en-US" sz="2900" b="0" kern="1200">
              <a:latin typeface="Calibri Light" panose="020F0302020204030204"/>
            </a:rPr>
            <a:t>DEVELOPMENT #3</a:t>
          </a:r>
          <a:endParaRPr lang="en-US" sz="2900" b="0" kern="1200"/>
        </a:p>
      </dsp:txBody>
      <dsp:txXfrm>
        <a:off x="68454" y="3015380"/>
        <a:ext cx="2702304" cy="1265378"/>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49AEA8D-2BC3-4088-8D78-0756662C60C5}">
      <dsp:nvSpPr>
        <dsp:cNvPr id="0" name=""/>
        <dsp:cNvSpPr/>
      </dsp:nvSpPr>
      <dsp:spPr>
        <a:xfrm>
          <a:off x="1000" y="544413"/>
          <a:ext cx="3511658" cy="2229903"/>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B83042C-1BB2-43A3-AD18-0FF701177D4E}">
      <dsp:nvSpPr>
        <dsp:cNvPr id="0" name=""/>
        <dsp:cNvSpPr/>
      </dsp:nvSpPr>
      <dsp:spPr>
        <a:xfrm>
          <a:off x="391184" y="915088"/>
          <a:ext cx="3511658" cy="2229903"/>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75260" tIns="175260" rIns="175260" bIns="175260" numCol="1" spcCol="1270" anchor="ctr" anchorCtr="0">
          <a:noAutofit/>
        </a:bodyPr>
        <a:lstStyle/>
        <a:p>
          <a:pPr marL="0" lvl="0" indent="0" algn="ctr" defTabSz="2044700" rtl="0">
            <a:lnSpc>
              <a:spcPct val="90000"/>
            </a:lnSpc>
            <a:spcBef>
              <a:spcPct val="0"/>
            </a:spcBef>
            <a:spcAft>
              <a:spcPct val="35000"/>
            </a:spcAft>
            <a:buNone/>
            <a:defRPr cap="all"/>
          </a:pPr>
          <a:r>
            <a:rPr lang="en-US" sz="4600" b="1" kern="1200">
              <a:latin typeface="Calibri Light" panose="020F0302020204030204"/>
            </a:rPr>
            <a:t>NEXT GENERATION</a:t>
          </a:r>
          <a:endParaRPr lang="en-US" sz="4600" b="1" kern="1200"/>
        </a:p>
      </dsp:txBody>
      <dsp:txXfrm>
        <a:off x="456496" y="980400"/>
        <a:ext cx="3381034" cy="2099279"/>
      </dsp:txXfrm>
    </dsp:sp>
    <dsp:sp modelId="{F15552AA-1E50-4F56-816F-A60DF9A344A9}">
      <dsp:nvSpPr>
        <dsp:cNvPr id="0" name=""/>
        <dsp:cNvSpPr/>
      </dsp:nvSpPr>
      <dsp:spPr>
        <a:xfrm>
          <a:off x="4293027" y="544413"/>
          <a:ext cx="3511658" cy="2229903"/>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4B4139C-7C16-4835-A92D-5DB81A93F1EC}">
      <dsp:nvSpPr>
        <dsp:cNvPr id="0" name=""/>
        <dsp:cNvSpPr/>
      </dsp:nvSpPr>
      <dsp:spPr>
        <a:xfrm>
          <a:off x="4683211" y="915088"/>
          <a:ext cx="3511658" cy="2229903"/>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75260" tIns="175260" rIns="175260" bIns="175260" numCol="1" spcCol="1270" anchor="ctr" anchorCtr="0">
          <a:noAutofit/>
        </a:bodyPr>
        <a:lstStyle/>
        <a:p>
          <a:pPr marL="0" lvl="0" indent="0" algn="ctr" defTabSz="2044700" rtl="0">
            <a:lnSpc>
              <a:spcPct val="90000"/>
            </a:lnSpc>
            <a:spcBef>
              <a:spcPct val="0"/>
            </a:spcBef>
            <a:spcAft>
              <a:spcPct val="35000"/>
            </a:spcAft>
            <a:buNone/>
            <a:defRPr cap="all"/>
          </a:pPr>
          <a:r>
            <a:rPr lang="en-US" sz="4600" b="1" kern="1200">
              <a:latin typeface="Calibri Light" panose="020F0302020204030204"/>
            </a:rPr>
            <a:t>NEW GENERATION</a:t>
          </a:r>
        </a:p>
      </dsp:txBody>
      <dsp:txXfrm>
        <a:off x="4748523" y="980400"/>
        <a:ext cx="3381034" cy="2099279"/>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49AEA8D-2BC3-4088-8D78-0756662C60C5}">
      <dsp:nvSpPr>
        <dsp:cNvPr id="0" name=""/>
        <dsp:cNvSpPr/>
      </dsp:nvSpPr>
      <dsp:spPr>
        <a:xfrm>
          <a:off x="2401" y="1209894"/>
          <a:ext cx="1714409" cy="1088650"/>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B83042C-1BB2-43A3-AD18-0FF701177D4E}">
      <dsp:nvSpPr>
        <dsp:cNvPr id="0" name=""/>
        <dsp:cNvSpPr/>
      </dsp:nvSpPr>
      <dsp:spPr>
        <a:xfrm>
          <a:off x="192891" y="1390860"/>
          <a:ext cx="1714409" cy="1088650"/>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06680" tIns="106680" rIns="106680" bIns="106680" numCol="1" spcCol="1270" anchor="ctr" anchorCtr="0">
          <a:noAutofit/>
        </a:bodyPr>
        <a:lstStyle/>
        <a:p>
          <a:pPr marL="0" lvl="0" indent="0" algn="ctr" defTabSz="1244600" rtl="0">
            <a:lnSpc>
              <a:spcPct val="90000"/>
            </a:lnSpc>
            <a:spcBef>
              <a:spcPct val="0"/>
            </a:spcBef>
            <a:spcAft>
              <a:spcPct val="35000"/>
            </a:spcAft>
            <a:buNone/>
            <a:defRPr cap="all"/>
          </a:pPr>
          <a:r>
            <a:rPr lang="en-US" sz="2800" b="1" kern="1200">
              <a:latin typeface="Calibri Light" panose="020F0302020204030204"/>
            </a:rPr>
            <a:t>ZONING</a:t>
          </a:r>
          <a:endParaRPr lang="en-US" sz="2800" b="1" kern="1200"/>
        </a:p>
      </dsp:txBody>
      <dsp:txXfrm>
        <a:off x="224776" y="1422745"/>
        <a:ext cx="1650639" cy="1024880"/>
      </dsp:txXfrm>
    </dsp:sp>
    <dsp:sp modelId="{F15552AA-1E50-4F56-816F-A60DF9A344A9}">
      <dsp:nvSpPr>
        <dsp:cNvPr id="0" name=""/>
        <dsp:cNvSpPr/>
      </dsp:nvSpPr>
      <dsp:spPr>
        <a:xfrm>
          <a:off x="2097790" y="1209894"/>
          <a:ext cx="1714409" cy="1088650"/>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4B4139C-7C16-4835-A92D-5DB81A93F1EC}">
      <dsp:nvSpPr>
        <dsp:cNvPr id="0" name=""/>
        <dsp:cNvSpPr/>
      </dsp:nvSpPr>
      <dsp:spPr>
        <a:xfrm>
          <a:off x="2288280" y="1390860"/>
          <a:ext cx="1714409" cy="1088650"/>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06680" tIns="106680" rIns="106680" bIns="106680" numCol="1" spcCol="1270" anchor="ctr" anchorCtr="0">
          <a:noAutofit/>
        </a:bodyPr>
        <a:lstStyle/>
        <a:p>
          <a:pPr marL="0" lvl="0" indent="0" algn="ctr" defTabSz="1244600" rtl="0">
            <a:lnSpc>
              <a:spcPct val="90000"/>
            </a:lnSpc>
            <a:spcBef>
              <a:spcPct val="0"/>
            </a:spcBef>
            <a:spcAft>
              <a:spcPct val="35000"/>
            </a:spcAft>
            <a:buNone/>
            <a:defRPr cap="all"/>
          </a:pPr>
          <a:r>
            <a:rPr lang="en-US" sz="2800" b="1" kern="1200">
              <a:latin typeface="Calibri Light" panose="020F0302020204030204"/>
            </a:rPr>
            <a:t>TIF</a:t>
          </a:r>
        </a:p>
      </dsp:txBody>
      <dsp:txXfrm>
        <a:off x="2320165" y="1422745"/>
        <a:ext cx="1650639" cy="1024880"/>
      </dsp:txXfrm>
    </dsp:sp>
    <dsp:sp modelId="{D79EEEA4-88B1-4D33-BEDB-882C4C2F3992}">
      <dsp:nvSpPr>
        <dsp:cNvPr id="0" name=""/>
        <dsp:cNvSpPr/>
      </dsp:nvSpPr>
      <dsp:spPr>
        <a:xfrm>
          <a:off x="4193180" y="1209894"/>
          <a:ext cx="1714409" cy="1088650"/>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20EBE6C-5967-4B1E-A9AC-06C410BD3C07}">
      <dsp:nvSpPr>
        <dsp:cNvPr id="0" name=""/>
        <dsp:cNvSpPr/>
      </dsp:nvSpPr>
      <dsp:spPr>
        <a:xfrm>
          <a:off x="4383670" y="1390860"/>
          <a:ext cx="1714409" cy="1088650"/>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defRPr cap="all"/>
          </a:pPr>
          <a:r>
            <a:rPr lang="en-US" sz="2800" b="1" kern="1200">
              <a:latin typeface="Calibri Light" panose="020F0302020204030204"/>
            </a:rPr>
            <a:t>WHEDA</a:t>
          </a:r>
        </a:p>
      </dsp:txBody>
      <dsp:txXfrm>
        <a:off x="4415555" y="1422745"/>
        <a:ext cx="1650639" cy="1024880"/>
      </dsp:txXfrm>
    </dsp:sp>
    <dsp:sp modelId="{C4F172C5-9D40-4B66-8C8E-33A00216FF5A}">
      <dsp:nvSpPr>
        <dsp:cNvPr id="0" name=""/>
        <dsp:cNvSpPr/>
      </dsp:nvSpPr>
      <dsp:spPr>
        <a:xfrm>
          <a:off x="6288570" y="1209894"/>
          <a:ext cx="1714409" cy="1088650"/>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8BAEE33-0301-469F-BCD2-FD6FA3526E25}">
      <dsp:nvSpPr>
        <dsp:cNvPr id="0" name=""/>
        <dsp:cNvSpPr/>
      </dsp:nvSpPr>
      <dsp:spPr>
        <a:xfrm>
          <a:off x="6479060" y="1390860"/>
          <a:ext cx="1714409" cy="1088650"/>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06680" tIns="106680" rIns="106680" bIns="106680" numCol="1" spcCol="1270" anchor="ctr" anchorCtr="0">
          <a:noAutofit/>
        </a:bodyPr>
        <a:lstStyle/>
        <a:p>
          <a:pPr marL="0" lvl="0" indent="0" algn="ctr" defTabSz="1244600" rtl="0">
            <a:lnSpc>
              <a:spcPct val="90000"/>
            </a:lnSpc>
            <a:spcBef>
              <a:spcPct val="0"/>
            </a:spcBef>
            <a:spcAft>
              <a:spcPct val="35000"/>
            </a:spcAft>
            <a:buNone/>
            <a:defRPr cap="all"/>
          </a:pPr>
          <a:r>
            <a:rPr lang="en-US" sz="2800" b="1" kern="1200">
              <a:latin typeface="Calibri Light" panose="020F0302020204030204"/>
            </a:rPr>
            <a:t>HOUSING FUNDS</a:t>
          </a:r>
        </a:p>
      </dsp:txBody>
      <dsp:txXfrm>
        <a:off x="6510945" y="1422745"/>
        <a:ext cx="1650639" cy="1024880"/>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6E923C0-9262-4805-B5A0-332BAEA9CE52}">
      <dsp:nvSpPr>
        <dsp:cNvPr id="0" name=""/>
        <dsp:cNvSpPr/>
      </dsp:nvSpPr>
      <dsp:spPr>
        <a:xfrm rot="5400000">
          <a:off x="4802041" y="-1820475"/>
          <a:ext cx="1121829" cy="5047488"/>
        </a:xfrm>
        <a:prstGeom prst="round2SameRect">
          <a:avLst/>
        </a:prstGeom>
        <a:solidFill>
          <a:schemeClr val="accent1">
            <a:alpha val="90000"/>
            <a:tint val="40000"/>
            <a:hueOff val="0"/>
            <a:satOff val="0"/>
            <a:lumOff val="0"/>
            <a:alphaOff val="0"/>
          </a:schemeClr>
        </a:solidFill>
        <a:ln w="6350" cap="flat" cmpd="sng" algn="ctr">
          <a:solidFill>
            <a:schemeClr val="accent1">
              <a:alpha val="90000"/>
              <a:tint val="40000"/>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83820" tIns="41910" rIns="83820" bIns="41910" numCol="1" spcCol="1270" anchor="ctr" anchorCtr="0">
          <a:noAutofit/>
        </a:bodyPr>
        <a:lstStyle/>
        <a:p>
          <a:pPr marL="228600" lvl="1" indent="-228600" algn="l" defTabSz="977900" rtl="0">
            <a:lnSpc>
              <a:spcPct val="90000"/>
            </a:lnSpc>
            <a:spcBef>
              <a:spcPct val="0"/>
            </a:spcBef>
            <a:spcAft>
              <a:spcPct val="15000"/>
            </a:spcAft>
            <a:buChar char="•"/>
          </a:pPr>
          <a:r>
            <a:rPr lang="en-US" sz="2200" b="1" kern="1200">
              <a:latin typeface="Calibri Light" panose="020F0302020204030204"/>
            </a:rPr>
            <a:t>USING ZONING OPTIONS TO REDUCE COSTS</a:t>
          </a:r>
        </a:p>
      </dsp:txBody>
      <dsp:txXfrm rot="-5400000">
        <a:off x="2839212" y="197117"/>
        <a:ext cx="4992725" cy="1012303"/>
      </dsp:txXfrm>
    </dsp:sp>
    <dsp:sp modelId="{BC2AB597-9E47-4E78-B0B5-107A89839F66}">
      <dsp:nvSpPr>
        <dsp:cNvPr id="0" name=""/>
        <dsp:cNvSpPr/>
      </dsp:nvSpPr>
      <dsp:spPr>
        <a:xfrm>
          <a:off x="0" y="2124"/>
          <a:ext cx="2839212" cy="1402286"/>
        </a:xfrm>
        <a:prstGeom prst="round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25730" tIns="62865" rIns="125730" bIns="62865" numCol="1" spcCol="1270" anchor="ctr" anchorCtr="0">
          <a:noAutofit/>
        </a:bodyPr>
        <a:lstStyle/>
        <a:p>
          <a:pPr marL="0" lvl="0" indent="0" algn="ctr" defTabSz="1466850" rtl="0">
            <a:lnSpc>
              <a:spcPct val="90000"/>
            </a:lnSpc>
            <a:spcBef>
              <a:spcPct val="0"/>
            </a:spcBef>
            <a:spcAft>
              <a:spcPct val="35000"/>
            </a:spcAft>
            <a:buNone/>
          </a:pPr>
          <a:r>
            <a:rPr lang="en-US" sz="3300" b="1" kern="1200">
              <a:latin typeface="Calibri Light" panose="020F0302020204030204"/>
            </a:rPr>
            <a:t>ZONING</a:t>
          </a:r>
        </a:p>
      </dsp:txBody>
      <dsp:txXfrm>
        <a:off x="68454" y="70578"/>
        <a:ext cx="2702304" cy="1265378"/>
      </dsp:txXfrm>
    </dsp:sp>
    <dsp:sp modelId="{0A45FB0D-463C-4B3E-AABE-58DEF3D575AF}">
      <dsp:nvSpPr>
        <dsp:cNvPr id="0" name=""/>
        <dsp:cNvSpPr/>
      </dsp:nvSpPr>
      <dsp:spPr>
        <a:xfrm rot="5400000">
          <a:off x="4802041" y="-348075"/>
          <a:ext cx="1121829" cy="5047488"/>
        </a:xfrm>
        <a:prstGeom prst="round2SameRect">
          <a:avLst/>
        </a:prstGeom>
        <a:solidFill>
          <a:schemeClr val="accent1">
            <a:alpha val="90000"/>
            <a:tint val="40000"/>
            <a:hueOff val="0"/>
            <a:satOff val="0"/>
            <a:lumOff val="0"/>
            <a:alphaOff val="0"/>
          </a:schemeClr>
        </a:solidFill>
        <a:ln w="6350" cap="flat" cmpd="sng" algn="ctr">
          <a:solidFill>
            <a:schemeClr val="accent1">
              <a:alpha val="90000"/>
              <a:tint val="40000"/>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83820" tIns="41910" rIns="83820" bIns="41910" numCol="1" spcCol="1270" anchor="ctr" anchorCtr="0">
          <a:noAutofit/>
        </a:bodyPr>
        <a:lstStyle/>
        <a:p>
          <a:pPr marL="228600" lvl="1" indent="-228600" algn="l" defTabSz="977900" rtl="0">
            <a:lnSpc>
              <a:spcPct val="90000"/>
            </a:lnSpc>
            <a:spcBef>
              <a:spcPct val="0"/>
            </a:spcBef>
            <a:spcAft>
              <a:spcPct val="15000"/>
            </a:spcAft>
            <a:buChar char="•"/>
          </a:pPr>
          <a:r>
            <a:rPr lang="en-US" sz="2200" b="1" kern="1200">
              <a:latin typeface="Calibri Light" panose="020F0302020204030204"/>
            </a:rPr>
            <a:t>LARGER PROJECTS TIED TO COMMERCIAL/IND DEVEL.</a:t>
          </a:r>
        </a:p>
      </dsp:txBody>
      <dsp:txXfrm rot="-5400000">
        <a:off x="2839212" y="1669517"/>
        <a:ext cx="4992725" cy="1012303"/>
      </dsp:txXfrm>
    </dsp:sp>
    <dsp:sp modelId="{0965B1B0-357A-4A3A-B654-61746CB05447}">
      <dsp:nvSpPr>
        <dsp:cNvPr id="0" name=""/>
        <dsp:cNvSpPr/>
      </dsp:nvSpPr>
      <dsp:spPr>
        <a:xfrm>
          <a:off x="0" y="1474525"/>
          <a:ext cx="2839212" cy="1402286"/>
        </a:xfrm>
        <a:prstGeom prst="round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25730" tIns="62865" rIns="125730" bIns="62865" numCol="1" spcCol="1270" anchor="ctr" anchorCtr="0">
          <a:noAutofit/>
        </a:bodyPr>
        <a:lstStyle/>
        <a:p>
          <a:pPr marL="0" lvl="0" indent="0" algn="ctr" defTabSz="1466850">
            <a:lnSpc>
              <a:spcPct val="90000"/>
            </a:lnSpc>
            <a:spcBef>
              <a:spcPct val="0"/>
            </a:spcBef>
            <a:spcAft>
              <a:spcPct val="35000"/>
            </a:spcAft>
            <a:buNone/>
          </a:pPr>
          <a:r>
            <a:rPr lang="en-US" sz="3300" b="1" kern="1200">
              <a:latin typeface="Calibri Light" panose="020F0302020204030204"/>
            </a:rPr>
            <a:t>TIF</a:t>
          </a:r>
          <a:endParaRPr lang="en-US" sz="3300" kern="1200"/>
        </a:p>
      </dsp:txBody>
      <dsp:txXfrm>
        <a:off x="68454" y="1542979"/>
        <a:ext cx="2702304" cy="1265378"/>
      </dsp:txXfrm>
    </dsp:sp>
    <dsp:sp modelId="{17A5523F-1572-4651-AF17-A7A4FE61B3FA}">
      <dsp:nvSpPr>
        <dsp:cNvPr id="0" name=""/>
        <dsp:cNvSpPr/>
      </dsp:nvSpPr>
      <dsp:spPr>
        <a:xfrm rot="5400000">
          <a:off x="4802041" y="1124325"/>
          <a:ext cx="1121829" cy="5047488"/>
        </a:xfrm>
        <a:prstGeom prst="round2SameRect">
          <a:avLst/>
        </a:prstGeom>
        <a:solidFill>
          <a:schemeClr val="accent1">
            <a:alpha val="90000"/>
            <a:tint val="40000"/>
            <a:hueOff val="0"/>
            <a:satOff val="0"/>
            <a:lumOff val="0"/>
            <a:alphaOff val="0"/>
          </a:schemeClr>
        </a:solidFill>
        <a:ln w="6350" cap="flat" cmpd="sng" algn="ctr">
          <a:solidFill>
            <a:schemeClr val="accent1">
              <a:alpha val="90000"/>
              <a:tint val="40000"/>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83820" tIns="41910" rIns="83820" bIns="41910" numCol="1" spcCol="1270" anchor="ctr" anchorCtr="0">
          <a:noAutofit/>
        </a:bodyPr>
        <a:lstStyle/>
        <a:p>
          <a:pPr marL="228600" lvl="1" indent="-228600" algn="l" defTabSz="977900" rtl="0">
            <a:lnSpc>
              <a:spcPct val="90000"/>
            </a:lnSpc>
            <a:spcBef>
              <a:spcPct val="0"/>
            </a:spcBef>
            <a:spcAft>
              <a:spcPct val="15000"/>
            </a:spcAft>
            <a:buChar char="•"/>
          </a:pPr>
          <a:r>
            <a:rPr lang="en-US" sz="2200" b="1" kern="1200">
              <a:latin typeface="Calibri Light" panose="020F0302020204030204"/>
            </a:rPr>
            <a:t>DEVELOP MODEL BETWEEN MUNICIPALITIES &amp; BUILDERS/DEVELOPERS</a:t>
          </a:r>
        </a:p>
      </dsp:txBody>
      <dsp:txXfrm rot="-5400000">
        <a:off x="2839212" y="3141918"/>
        <a:ext cx="4992725" cy="1012303"/>
      </dsp:txXfrm>
    </dsp:sp>
    <dsp:sp modelId="{38B56832-BF3C-4185-992D-0B9DA63FFB69}">
      <dsp:nvSpPr>
        <dsp:cNvPr id="0" name=""/>
        <dsp:cNvSpPr/>
      </dsp:nvSpPr>
      <dsp:spPr>
        <a:xfrm>
          <a:off x="0" y="2946926"/>
          <a:ext cx="2839212" cy="1402286"/>
        </a:xfrm>
        <a:prstGeom prst="round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25730" tIns="62865" rIns="125730" bIns="62865" numCol="1" spcCol="1270" anchor="ctr" anchorCtr="0">
          <a:noAutofit/>
        </a:bodyPr>
        <a:lstStyle/>
        <a:p>
          <a:pPr marL="0" lvl="0" indent="0" algn="ctr" defTabSz="1466850" rtl="0">
            <a:lnSpc>
              <a:spcPct val="90000"/>
            </a:lnSpc>
            <a:spcBef>
              <a:spcPct val="0"/>
            </a:spcBef>
            <a:spcAft>
              <a:spcPct val="35000"/>
            </a:spcAft>
            <a:buNone/>
          </a:pPr>
          <a:r>
            <a:rPr lang="en-US" sz="3300" b="1" kern="1200">
              <a:latin typeface="Calibri Light" panose="020F0302020204030204"/>
            </a:rPr>
            <a:t>PARTNERSHIP MODEL</a:t>
          </a:r>
          <a:endParaRPr lang="en-US" sz="3300" b="1" kern="1200"/>
        </a:p>
      </dsp:txBody>
      <dsp:txXfrm>
        <a:off x="68454" y="3015380"/>
        <a:ext cx="2702304" cy="1265378"/>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965B1B0-357A-4A3A-B654-61746CB05447}">
      <dsp:nvSpPr>
        <dsp:cNvPr id="0" name=""/>
        <dsp:cNvSpPr/>
      </dsp:nvSpPr>
      <dsp:spPr>
        <a:xfrm>
          <a:off x="2523743" y="172"/>
          <a:ext cx="2839212" cy="521076"/>
        </a:xfrm>
        <a:prstGeom prst="round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60960" tIns="30480" rIns="60960" bIns="30480" numCol="1" spcCol="1270" anchor="ctr" anchorCtr="0">
          <a:noAutofit/>
        </a:bodyPr>
        <a:lstStyle/>
        <a:p>
          <a:pPr marL="0" lvl="0" indent="0" algn="ctr" defTabSz="711200" rtl="0">
            <a:lnSpc>
              <a:spcPct val="90000"/>
            </a:lnSpc>
            <a:spcBef>
              <a:spcPct val="0"/>
            </a:spcBef>
            <a:spcAft>
              <a:spcPct val="35000"/>
            </a:spcAft>
            <a:buNone/>
          </a:pPr>
          <a:r>
            <a:rPr lang="en-US" sz="1600" b="1" kern="1200">
              <a:latin typeface="Calibri Light" panose="020F0302020204030204"/>
            </a:rPr>
            <a:t>HOUSING SUMMIT</a:t>
          </a:r>
          <a:endParaRPr lang="en-US" sz="1600" b="1" kern="1200"/>
        </a:p>
      </dsp:txBody>
      <dsp:txXfrm>
        <a:off x="2549180" y="25609"/>
        <a:ext cx="2788338" cy="470202"/>
      </dsp:txXfrm>
    </dsp:sp>
    <dsp:sp modelId="{38B56832-BF3C-4185-992D-0B9DA63FFB69}">
      <dsp:nvSpPr>
        <dsp:cNvPr id="0" name=""/>
        <dsp:cNvSpPr/>
      </dsp:nvSpPr>
      <dsp:spPr>
        <a:xfrm>
          <a:off x="2523743" y="547303"/>
          <a:ext cx="2839212" cy="521076"/>
        </a:xfrm>
        <a:prstGeom prst="round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60960" tIns="30480" rIns="60960" bIns="30480" numCol="1" spcCol="1270" anchor="ctr" anchorCtr="0">
          <a:noAutofit/>
        </a:bodyPr>
        <a:lstStyle/>
        <a:p>
          <a:pPr marL="0" lvl="0" indent="0" algn="ctr" defTabSz="711200" rtl="0">
            <a:lnSpc>
              <a:spcPct val="90000"/>
            </a:lnSpc>
            <a:spcBef>
              <a:spcPct val="0"/>
            </a:spcBef>
            <a:spcAft>
              <a:spcPct val="35000"/>
            </a:spcAft>
            <a:buNone/>
          </a:pPr>
          <a:r>
            <a:rPr lang="en-US" sz="1600" kern="1200">
              <a:latin typeface="Calibri Light" panose="020F0302020204030204"/>
            </a:rPr>
            <a:t>HIRED HOUSING MGR.</a:t>
          </a:r>
          <a:endParaRPr lang="en-US" sz="1600" kern="1200"/>
        </a:p>
      </dsp:txBody>
      <dsp:txXfrm>
        <a:off x="2549180" y="572740"/>
        <a:ext cx="2788338" cy="470202"/>
      </dsp:txXfrm>
    </dsp:sp>
    <dsp:sp modelId="{C4957B3C-5758-4610-828D-69325E45B3C0}">
      <dsp:nvSpPr>
        <dsp:cNvPr id="0" name=""/>
        <dsp:cNvSpPr/>
      </dsp:nvSpPr>
      <dsp:spPr>
        <a:xfrm>
          <a:off x="2523743" y="1094434"/>
          <a:ext cx="2839212" cy="521076"/>
        </a:xfrm>
        <a:prstGeom prst="round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60960" tIns="30480" rIns="60960" bIns="30480" numCol="1" spcCol="1270" anchor="ctr" anchorCtr="0">
          <a:noAutofit/>
        </a:bodyPr>
        <a:lstStyle/>
        <a:p>
          <a:pPr marL="0" lvl="0" indent="0" algn="ctr" defTabSz="711200" rtl="0">
            <a:lnSpc>
              <a:spcPct val="90000"/>
            </a:lnSpc>
            <a:spcBef>
              <a:spcPct val="0"/>
            </a:spcBef>
            <a:spcAft>
              <a:spcPct val="35000"/>
            </a:spcAft>
            <a:buNone/>
          </a:pPr>
          <a:r>
            <a:rPr lang="en-US" sz="1600" b="0" kern="1200">
              <a:latin typeface="Calibri Light" panose="020F0302020204030204"/>
            </a:rPr>
            <a:t>WCEDA OVERSIGHT</a:t>
          </a:r>
          <a:endParaRPr lang="en-US" sz="1600" b="0" kern="1200"/>
        </a:p>
      </dsp:txBody>
      <dsp:txXfrm>
        <a:off x="2549180" y="1119871"/>
        <a:ext cx="2788338" cy="470202"/>
      </dsp:txXfrm>
    </dsp:sp>
    <dsp:sp modelId="{F0725E80-8B7E-446A-AA3F-7BE680B14222}">
      <dsp:nvSpPr>
        <dsp:cNvPr id="0" name=""/>
        <dsp:cNvSpPr/>
      </dsp:nvSpPr>
      <dsp:spPr>
        <a:xfrm>
          <a:off x="2523743" y="1641565"/>
          <a:ext cx="2839212" cy="521076"/>
        </a:xfrm>
        <a:prstGeom prst="round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60960" tIns="30480" rIns="60960" bIns="30480" numCol="1" spcCol="1270" anchor="ctr" anchorCtr="0">
          <a:noAutofit/>
        </a:bodyPr>
        <a:lstStyle/>
        <a:p>
          <a:pPr marL="0" lvl="0" indent="0" algn="ctr" defTabSz="711200" rtl="0">
            <a:lnSpc>
              <a:spcPct val="90000"/>
            </a:lnSpc>
            <a:spcBef>
              <a:spcPct val="0"/>
            </a:spcBef>
            <a:spcAft>
              <a:spcPct val="35000"/>
            </a:spcAft>
            <a:buNone/>
          </a:pPr>
          <a:r>
            <a:rPr lang="en-US" sz="1600" b="0" kern="1200">
              <a:latin typeface="Calibri Light" panose="020F0302020204030204"/>
            </a:rPr>
            <a:t>FUNDS SUMMARY</a:t>
          </a:r>
        </a:p>
      </dsp:txBody>
      <dsp:txXfrm>
        <a:off x="2549180" y="1667002"/>
        <a:ext cx="2788338" cy="470202"/>
      </dsp:txXfrm>
    </dsp:sp>
    <dsp:sp modelId="{33B097D7-598D-4C03-9886-4091566BBD79}">
      <dsp:nvSpPr>
        <dsp:cNvPr id="0" name=""/>
        <dsp:cNvSpPr/>
      </dsp:nvSpPr>
      <dsp:spPr>
        <a:xfrm>
          <a:off x="2523743" y="2188695"/>
          <a:ext cx="2839212" cy="521076"/>
        </a:xfrm>
        <a:prstGeom prst="round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60960" tIns="30480" rIns="60960" bIns="30480" numCol="1" spcCol="1270" anchor="ctr" anchorCtr="0">
          <a:noAutofit/>
        </a:bodyPr>
        <a:lstStyle/>
        <a:p>
          <a:pPr marL="0" lvl="0" indent="0" algn="ctr" defTabSz="711200" rtl="0">
            <a:lnSpc>
              <a:spcPct val="90000"/>
            </a:lnSpc>
            <a:spcBef>
              <a:spcPct val="0"/>
            </a:spcBef>
            <a:spcAft>
              <a:spcPct val="35000"/>
            </a:spcAft>
            <a:buNone/>
          </a:pPr>
          <a:r>
            <a:rPr lang="en-US" sz="1600" b="0" kern="1200">
              <a:latin typeface="Calibri Light" panose="020F0302020204030204"/>
            </a:rPr>
            <a:t>EMPLOYER SURVEY</a:t>
          </a:r>
          <a:endParaRPr lang="en-US" sz="1600" b="0" kern="1200"/>
        </a:p>
      </dsp:txBody>
      <dsp:txXfrm>
        <a:off x="2549180" y="2214132"/>
        <a:ext cx="2788338" cy="470202"/>
      </dsp:txXfrm>
    </dsp:sp>
    <dsp:sp modelId="{F0107466-2BFD-4B94-9774-3FF64D9BAEF7}">
      <dsp:nvSpPr>
        <dsp:cNvPr id="0" name=""/>
        <dsp:cNvSpPr/>
      </dsp:nvSpPr>
      <dsp:spPr>
        <a:xfrm>
          <a:off x="2523743" y="2735826"/>
          <a:ext cx="2839212" cy="521076"/>
        </a:xfrm>
        <a:prstGeom prst="round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60960" tIns="30480" rIns="60960" bIns="30480" numCol="1" spcCol="1270" anchor="ctr" anchorCtr="0">
          <a:noAutofit/>
        </a:bodyPr>
        <a:lstStyle/>
        <a:p>
          <a:pPr marL="0" lvl="0" indent="0" algn="ctr" defTabSz="711200" rtl="0">
            <a:lnSpc>
              <a:spcPct val="90000"/>
            </a:lnSpc>
            <a:spcBef>
              <a:spcPct val="0"/>
            </a:spcBef>
            <a:spcAft>
              <a:spcPct val="35000"/>
            </a:spcAft>
            <a:buNone/>
          </a:pPr>
          <a:r>
            <a:rPr lang="en-US" sz="1600" b="0" kern="1200">
              <a:latin typeface="Calibri Light" panose="020F0302020204030204"/>
            </a:rPr>
            <a:t>RESULTS STUDIES/CONSULTING</a:t>
          </a:r>
          <a:endParaRPr lang="en-US" sz="1600" b="0" kern="1200"/>
        </a:p>
      </dsp:txBody>
      <dsp:txXfrm>
        <a:off x="2549180" y="2761263"/>
        <a:ext cx="2788338" cy="470202"/>
      </dsp:txXfrm>
    </dsp:sp>
    <dsp:sp modelId="{E1A899EA-1C0B-451A-A262-A190C59A5D54}">
      <dsp:nvSpPr>
        <dsp:cNvPr id="0" name=""/>
        <dsp:cNvSpPr/>
      </dsp:nvSpPr>
      <dsp:spPr>
        <a:xfrm>
          <a:off x="2523743" y="3282957"/>
          <a:ext cx="2839212" cy="521076"/>
        </a:xfrm>
        <a:prstGeom prst="round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60960" tIns="30480" rIns="60960" bIns="30480" numCol="1" spcCol="1270" anchor="ctr" anchorCtr="0">
          <a:noAutofit/>
        </a:bodyPr>
        <a:lstStyle/>
        <a:p>
          <a:pPr marL="0" lvl="0" indent="0" algn="ctr" defTabSz="711200" rtl="0">
            <a:lnSpc>
              <a:spcPct val="90000"/>
            </a:lnSpc>
            <a:spcBef>
              <a:spcPct val="0"/>
            </a:spcBef>
            <a:spcAft>
              <a:spcPct val="35000"/>
            </a:spcAft>
            <a:buNone/>
          </a:pPr>
          <a:r>
            <a:rPr lang="en-US" sz="1600" b="0" kern="1200">
              <a:latin typeface="Calibri Light" panose="020F0302020204030204"/>
            </a:rPr>
            <a:t>PRESENTATIONS</a:t>
          </a:r>
        </a:p>
      </dsp:txBody>
      <dsp:txXfrm>
        <a:off x="2549180" y="3308394"/>
        <a:ext cx="2788338" cy="470202"/>
      </dsp:txXfrm>
    </dsp:sp>
    <dsp:sp modelId="{880D91F2-2D07-482F-9621-8E34C6D782D6}">
      <dsp:nvSpPr>
        <dsp:cNvPr id="0" name=""/>
        <dsp:cNvSpPr/>
      </dsp:nvSpPr>
      <dsp:spPr>
        <a:xfrm>
          <a:off x="2523743" y="3830088"/>
          <a:ext cx="2839212" cy="521076"/>
        </a:xfrm>
        <a:prstGeom prst="round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60960" tIns="30480" rIns="60960" bIns="30480" numCol="1" spcCol="1270" anchor="ctr" anchorCtr="0">
          <a:noAutofit/>
        </a:bodyPr>
        <a:lstStyle/>
        <a:p>
          <a:pPr marL="0" lvl="0" indent="0" algn="ctr" defTabSz="711200">
            <a:lnSpc>
              <a:spcPct val="90000"/>
            </a:lnSpc>
            <a:spcBef>
              <a:spcPct val="0"/>
            </a:spcBef>
            <a:spcAft>
              <a:spcPct val="35000"/>
            </a:spcAft>
            <a:buNone/>
          </a:pPr>
          <a:r>
            <a:rPr lang="en-US" sz="1600" b="0" kern="1200">
              <a:latin typeface="Calibri Light" panose="020F0302020204030204"/>
            </a:rPr>
            <a:t>RECOMMENDATIONS</a:t>
          </a:r>
        </a:p>
      </dsp:txBody>
      <dsp:txXfrm>
        <a:off x="2549180" y="3855525"/>
        <a:ext cx="2788338" cy="470202"/>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49AEA8D-2BC3-4088-8D78-0756662C60C5}">
      <dsp:nvSpPr>
        <dsp:cNvPr id="0" name=""/>
        <dsp:cNvSpPr/>
      </dsp:nvSpPr>
      <dsp:spPr>
        <a:xfrm>
          <a:off x="1000" y="544413"/>
          <a:ext cx="3511658" cy="2229903"/>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B83042C-1BB2-43A3-AD18-0FF701177D4E}">
      <dsp:nvSpPr>
        <dsp:cNvPr id="0" name=""/>
        <dsp:cNvSpPr/>
      </dsp:nvSpPr>
      <dsp:spPr>
        <a:xfrm>
          <a:off x="391184" y="915088"/>
          <a:ext cx="3511658" cy="2229903"/>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60020" tIns="160020" rIns="160020" bIns="160020" numCol="1" spcCol="1270" anchor="ctr" anchorCtr="0">
          <a:noAutofit/>
        </a:bodyPr>
        <a:lstStyle/>
        <a:p>
          <a:pPr marL="0" lvl="0" indent="0" algn="ctr" defTabSz="1866900">
            <a:lnSpc>
              <a:spcPct val="90000"/>
            </a:lnSpc>
            <a:spcBef>
              <a:spcPct val="0"/>
            </a:spcBef>
            <a:spcAft>
              <a:spcPct val="35000"/>
            </a:spcAft>
            <a:buNone/>
            <a:defRPr cap="all"/>
          </a:pPr>
          <a:r>
            <a:rPr lang="en-US" sz="4200" b="1" kern="1200">
              <a:latin typeface="Calibri Light" panose="020F0302020204030204"/>
            </a:rPr>
            <a:t>EDUCATION</a:t>
          </a:r>
          <a:endParaRPr lang="en-US" sz="4200" b="1" kern="1200"/>
        </a:p>
      </dsp:txBody>
      <dsp:txXfrm>
        <a:off x="456496" y="980400"/>
        <a:ext cx="3381034" cy="2099279"/>
      </dsp:txXfrm>
    </dsp:sp>
    <dsp:sp modelId="{F15552AA-1E50-4F56-816F-A60DF9A344A9}">
      <dsp:nvSpPr>
        <dsp:cNvPr id="0" name=""/>
        <dsp:cNvSpPr/>
      </dsp:nvSpPr>
      <dsp:spPr>
        <a:xfrm>
          <a:off x="4293027" y="544413"/>
          <a:ext cx="3511658" cy="2229903"/>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4B4139C-7C16-4835-A92D-5DB81A93F1EC}">
      <dsp:nvSpPr>
        <dsp:cNvPr id="0" name=""/>
        <dsp:cNvSpPr/>
      </dsp:nvSpPr>
      <dsp:spPr>
        <a:xfrm>
          <a:off x="4683211" y="915088"/>
          <a:ext cx="3511658" cy="2229903"/>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60020" tIns="160020" rIns="160020" bIns="160020" numCol="1" spcCol="1270" anchor="ctr" anchorCtr="0">
          <a:noAutofit/>
        </a:bodyPr>
        <a:lstStyle/>
        <a:p>
          <a:pPr marL="0" lvl="0" indent="0" algn="ctr" defTabSz="1866900">
            <a:lnSpc>
              <a:spcPct val="90000"/>
            </a:lnSpc>
            <a:spcBef>
              <a:spcPct val="0"/>
            </a:spcBef>
            <a:spcAft>
              <a:spcPct val="35000"/>
            </a:spcAft>
            <a:buNone/>
            <a:defRPr cap="all"/>
          </a:pPr>
          <a:r>
            <a:rPr lang="en-US" sz="4200" b="1" kern="1200">
              <a:latin typeface="Calibri Light" panose="020F0302020204030204"/>
            </a:rPr>
            <a:t>OPPORTUNITY</a:t>
          </a:r>
        </a:p>
      </dsp:txBody>
      <dsp:txXfrm>
        <a:off x="4748523" y="980400"/>
        <a:ext cx="3381034" cy="2099279"/>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10.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73D3361-18BA-384B-B979-ED75F060D7AD}" type="datetimeFigureOut">
              <a:rPr lang="en-US" smtClean="0"/>
              <a:t>3/4/2025</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01E6B42-C950-044A-AC11-24B9A0D293BB}" type="slidenum">
              <a:rPr lang="en-US" smtClean="0"/>
              <a:t>‹#›</a:t>
            </a:fld>
            <a:endParaRPr lang="en-US"/>
          </a:p>
        </p:txBody>
      </p:sp>
    </p:spTree>
    <p:extLst>
      <p:ext uri="{BB962C8B-B14F-4D97-AF65-F5344CB8AC3E}">
        <p14:creationId xmlns:p14="http://schemas.microsoft.com/office/powerpoint/2010/main" val="282436196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01E6B42-C950-044A-AC11-24B9A0D293BB}" type="slidenum">
              <a:rPr lang="en-US" smtClean="0"/>
              <a:t>1</a:t>
            </a:fld>
            <a:endParaRPr lang="en-US"/>
          </a:p>
        </p:txBody>
      </p:sp>
    </p:spTree>
    <p:extLst>
      <p:ext uri="{BB962C8B-B14F-4D97-AF65-F5344CB8AC3E}">
        <p14:creationId xmlns:p14="http://schemas.microsoft.com/office/powerpoint/2010/main" val="288673680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fontAlgn="base"/>
            <a:r>
              <a:rPr lang="en-US" sz="1200" b="0" i="0" kern="1200">
                <a:solidFill>
                  <a:schemeClr val="tx1"/>
                </a:solidFill>
                <a:effectLst/>
                <a:latin typeface="+mn-lt"/>
                <a:ea typeface="+mn-ea"/>
                <a:cs typeface="+mn-cs"/>
              </a:rPr>
              <a:t>Slide 1 (after Cover/Title slide)1. </a:t>
            </a:r>
          </a:p>
          <a:p>
            <a:pPr rtl="0" fontAlgn="base"/>
            <a:r>
              <a:rPr lang="en-US" sz="1200" b="0" i="0" kern="1200">
                <a:solidFill>
                  <a:schemeClr val="tx1"/>
                </a:solidFill>
                <a:effectLst/>
                <a:latin typeface="+mn-lt"/>
                <a:ea typeface="+mn-ea"/>
                <a:cs typeface="+mn-cs"/>
              </a:rPr>
              <a:t>(Welcome, Topics, Intro of Speakers) </a:t>
            </a:r>
          </a:p>
          <a:p>
            <a:pPr rtl="0" fontAlgn="base"/>
            <a:r>
              <a:rPr lang="en-US" sz="1200" b="0" i="0" kern="1200">
                <a:solidFill>
                  <a:schemeClr val="tx1"/>
                </a:solidFill>
                <a:effectLst/>
                <a:latin typeface="+mn-lt"/>
                <a:ea typeface="+mn-ea"/>
                <a:cs typeface="+mn-cs"/>
              </a:rPr>
              <a:t> </a:t>
            </a:r>
          </a:p>
          <a:p>
            <a:pPr rtl="0" fontAlgn="base"/>
            <a:r>
              <a:rPr lang="en-US" sz="1200" b="1" i="0" kern="1200">
                <a:solidFill>
                  <a:schemeClr val="tx1"/>
                </a:solidFill>
                <a:effectLst/>
                <a:latin typeface="+mn-lt"/>
                <a:ea typeface="+mn-ea"/>
                <a:cs typeface="+mn-cs"/>
              </a:rPr>
              <a:t>Speaker’s Notes: </a:t>
            </a:r>
          </a:p>
          <a:p>
            <a:pPr rtl="0" fontAlgn="base"/>
            <a:endParaRPr lang="en-US" sz="1200" b="1" i="0" kern="1200">
              <a:solidFill>
                <a:schemeClr val="tx1"/>
              </a:solidFill>
              <a:effectLst/>
              <a:latin typeface="+mn-lt"/>
              <a:ea typeface="+mn-ea"/>
              <a:cs typeface="+mn-cs"/>
            </a:endParaRPr>
          </a:p>
          <a:p>
            <a:pPr rtl="0" fontAlgn="base"/>
            <a:r>
              <a:rPr lang="en-US" sz="1200" b="0" i="0" kern="1200">
                <a:solidFill>
                  <a:schemeClr val="tx1"/>
                </a:solidFill>
                <a:effectLst/>
                <a:latin typeface="+mn-lt"/>
                <a:ea typeface="+mn-ea"/>
                <a:cs typeface="+mn-cs"/>
              </a:rPr>
              <a:t>Derek </a:t>
            </a:r>
            <a:r>
              <a:rPr lang="en-US" sz="1200" b="0" i="0" kern="1200" err="1">
                <a:solidFill>
                  <a:schemeClr val="tx1"/>
                </a:solidFill>
                <a:effectLst/>
                <a:latin typeface="+mn-lt"/>
                <a:ea typeface="+mn-ea"/>
                <a:cs typeface="+mn-cs"/>
              </a:rPr>
              <a:t>D’Auria</a:t>
            </a:r>
            <a:r>
              <a:rPr lang="en-US" sz="1200" b="0" i="0" kern="1200">
                <a:solidFill>
                  <a:schemeClr val="tx1"/>
                </a:solidFill>
                <a:effectLst/>
                <a:latin typeface="+mn-lt"/>
                <a:ea typeface="+mn-ea"/>
                <a:cs typeface="+mn-cs"/>
              </a:rPr>
              <a:t>, Walworth County Economic Development Alliance (WCEDA) and Liz </a:t>
            </a:r>
            <a:r>
              <a:rPr lang="en-US" sz="1200" b="0" i="0" kern="1200" err="1">
                <a:solidFill>
                  <a:schemeClr val="tx1"/>
                </a:solidFill>
                <a:effectLst/>
                <a:latin typeface="+mn-lt"/>
                <a:ea typeface="+mn-ea"/>
                <a:cs typeface="+mn-cs"/>
              </a:rPr>
              <a:t>Oplatka</a:t>
            </a:r>
            <a:r>
              <a:rPr lang="en-US" sz="1200" b="0" i="0" kern="1200">
                <a:solidFill>
                  <a:schemeClr val="tx1"/>
                </a:solidFill>
                <a:effectLst/>
                <a:latin typeface="+mn-lt"/>
                <a:ea typeface="+mn-ea"/>
                <a:cs typeface="+mn-cs"/>
              </a:rPr>
              <a:t>, Gateway Technical College – Co-Hosts </a:t>
            </a:r>
          </a:p>
          <a:p>
            <a:pPr rtl="0" fontAlgn="base"/>
            <a:r>
              <a:rPr lang="en-US" sz="1200" b="0" i="0" kern="1200">
                <a:solidFill>
                  <a:schemeClr val="tx1"/>
                </a:solidFill>
                <a:effectLst/>
                <a:latin typeface="+mn-lt"/>
                <a:ea typeface="+mn-ea"/>
                <a:cs typeface="+mn-cs"/>
              </a:rPr>
              <a:t> </a:t>
            </a:r>
          </a:p>
          <a:p>
            <a:pPr rtl="0" fontAlgn="base"/>
            <a:r>
              <a:rPr lang="en-US">
                <a:latin typeface="Calibri" panose="020F0502020204030204" pitchFamily="34" charset="0"/>
                <a:cs typeface="Calibri" panose="020F0502020204030204" pitchFamily="34" charset="0"/>
              </a:rPr>
              <a:t>Speakers</a:t>
            </a:r>
          </a:p>
          <a:p>
            <a:pPr marL="171450" indent="-171450" rtl="0" fontAlgn="base">
              <a:buFont typeface="Arial" panose="020B0604020202020204" pitchFamily="34" charset="0"/>
              <a:buChar char="•"/>
            </a:pPr>
            <a:r>
              <a:rPr lang="en-US" sz="1200" b="0" i="0" kern="1200">
                <a:solidFill>
                  <a:schemeClr val="tx1"/>
                </a:solidFill>
                <a:effectLst/>
                <a:latin typeface="+mn-lt"/>
                <a:ea typeface="+mn-ea"/>
                <a:cs typeface="+mn-cs"/>
              </a:rPr>
              <a:t>Derek </a:t>
            </a:r>
            <a:r>
              <a:rPr lang="en-US" sz="1200" b="0" i="0" kern="1200" err="1">
                <a:solidFill>
                  <a:schemeClr val="tx1"/>
                </a:solidFill>
                <a:effectLst/>
                <a:latin typeface="+mn-lt"/>
                <a:ea typeface="+mn-ea"/>
                <a:cs typeface="+mn-cs"/>
              </a:rPr>
              <a:t>D’Auria</a:t>
            </a:r>
            <a:r>
              <a:rPr lang="en-US" sz="1200" b="0" i="0" kern="1200">
                <a:solidFill>
                  <a:schemeClr val="tx1"/>
                </a:solidFill>
                <a:effectLst/>
                <a:latin typeface="+mn-lt"/>
                <a:ea typeface="+mn-ea"/>
                <a:cs typeface="+mn-cs"/>
              </a:rPr>
              <a:t>  - Overview of Financial Options </a:t>
            </a:r>
          </a:p>
          <a:p>
            <a:pPr marL="171450" indent="-171450" rtl="0" fontAlgn="base">
              <a:buFont typeface="Arial" panose="020B0604020202020204" pitchFamily="34" charset="0"/>
              <a:buChar char="•"/>
            </a:pPr>
            <a:r>
              <a:rPr lang="en-US" sz="1200" b="0" i="0" kern="1200">
                <a:solidFill>
                  <a:schemeClr val="tx1"/>
                </a:solidFill>
                <a:effectLst/>
                <a:latin typeface="+mn-lt"/>
                <a:ea typeface="+mn-ea"/>
                <a:cs typeface="+mn-cs"/>
              </a:rPr>
              <a:t>Kevin Kaufman, Small Business </a:t>
            </a:r>
            <a:r>
              <a:rPr lang="en-US" sz="1200" b="0" i="0" kern="1200" err="1">
                <a:solidFill>
                  <a:schemeClr val="tx1"/>
                </a:solidFill>
                <a:effectLst/>
                <a:latin typeface="+mn-lt"/>
                <a:ea typeface="+mn-ea"/>
                <a:cs typeface="+mn-cs"/>
              </a:rPr>
              <a:t>Developoment</a:t>
            </a:r>
            <a:r>
              <a:rPr lang="en-US" sz="1200" b="0" i="0" kern="1200">
                <a:solidFill>
                  <a:schemeClr val="tx1"/>
                </a:solidFill>
                <a:effectLst/>
                <a:latin typeface="+mn-lt"/>
                <a:ea typeface="+mn-ea"/>
                <a:cs typeface="+mn-cs"/>
              </a:rPr>
              <a:t> Center (SBDC) - Whitewater – SBA Tips and Updates </a:t>
            </a:r>
          </a:p>
          <a:p>
            <a:pPr marL="171450" indent="-171450" rtl="0" fontAlgn="base">
              <a:buFont typeface="Arial" panose="020B0604020202020204" pitchFamily="34" charset="0"/>
              <a:buChar char="•"/>
            </a:pPr>
            <a:r>
              <a:rPr lang="en-US" sz="1200" b="0" i="0" kern="1200">
                <a:solidFill>
                  <a:schemeClr val="tx1"/>
                </a:solidFill>
                <a:effectLst/>
                <a:latin typeface="+mn-lt"/>
                <a:ea typeface="+mn-ea"/>
                <a:cs typeface="+mn-cs"/>
              </a:rPr>
              <a:t>Shane Griffin, Associated Bank, Elkhorn – PPP Program Tips and Updates </a:t>
            </a:r>
          </a:p>
          <a:p>
            <a:pPr marL="171450" indent="-171450" rtl="0" fontAlgn="base">
              <a:buFont typeface="Arial" panose="020B0604020202020204" pitchFamily="34" charset="0"/>
              <a:buChar char="•"/>
            </a:pPr>
            <a:r>
              <a:rPr lang="en-US" sz="1200" b="0" i="0" kern="1200">
                <a:solidFill>
                  <a:schemeClr val="tx1"/>
                </a:solidFill>
                <a:effectLst/>
                <a:latin typeface="+mn-lt"/>
                <a:ea typeface="+mn-ea"/>
                <a:cs typeface="+mn-cs"/>
              </a:rPr>
              <a:t>Derek </a:t>
            </a:r>
            <a:r>
              <a:rPr lang="en-US" sz="1200" b="0" i="0" kern="1200" err="1">
                <a:solidFill>
                  <a:schemeClr val="tx1"/>
                </a:solidFill>
                <a:effectLst/>
                <a:latin typeface="+mn-lt"/>
                <a:ea typeface="+mn-ea"/>
                <a:cs typeface="+mn-cs"/>
              </a:rPr>
              <a:t>D’Auria</a:t>
            </a:r>
            <a:r>
              <a:rPr lang="en-US" sz="1200" b="0" i="0" kern="1200">
                <a:solidFill>
                  <a:schemeClr val="tx1"/>
                </a:solidFill>
                <a:effectLst/>
                <a:latin typeface="+mn-lt"/>
                <a:ea typeface="+mn-ea"/>
                <a:cs typeface="+mn-cs"/>
              </a:rPr>
              <a:t> and Joel </a:t>
            </a:r>
            <a:r>
              <a:rPr lang="en-US" sz="1200" b="0" i="0" kern="1200" err="1">
                <a:solidFill>
                  <a:schemeClr val="tx1"/>
                </a:solidFill>
                <a:effectLst/>
                <a:latin typeface="+mn-lt"/>
                <a:ea typeface="+mn-ea"/>
                <a:cs typeface="+mn-cs"/>
              </a:rPr>
              <a:t>Espinza</a:t>
            </a:r>
            <a:r>
              <a:rPr lang="en-US" sz="1200" b="0" i="0" kern="1200">
                <a:solidFill>
                  <a:schemeClr val="tx1"/>
                </a:solidFill>
                <a:effectLst/>
                <a:latin typeface="+mn-lt"/>
                <a:ea typeface="+mn-ea"/>
                <a:cs typeface="+mn-cs"/>
              </a:rPr>
              <a:t> from WCEDA - Unemployment Tips and Updates/Other Employer Programs  </a:t>
            </a:r>
          </a:p>
          <a:p>
            <a:endParaRPr lang="en-US"/>
          </a:p>
        </p:txBody>
      </p:sp>
      <p:sp>
        <p:nvSpPr>
          <p:cNvPr id="4" name="Slide Number Placeholder 3"/>
          <p:cNvSpPr>
            <a:spLocks noGrp="1"/>
          </p:cNvSpPr>
          <p:nvPr>
            <p:ph type="sldNum" sz="quarter" idx="5"/>
          </p:nvPr>
        </p:nvSpPr>
        <p:spPr/>
        <p:txBody>
          <a:bodyPr/>
          <a:lstStyle/>
          <a:p>
            <a:fld id="{801E6B42-C950-044A-AC11-24B9A0D293BB}" type="slidenum">
              <a:rPr lang="en-US" smtClean="0"/>
              <a:t>10</a:t>
            </a:fld>
            <a:endParaRPr lang="en-US"/>
          </a:p>
        </p:txBody>
      </p:sp>
    </p:spTree>
    <p:extLst>
      <p:ext uri="{BB962C8B-B14F-4D97-AF65-F5344CB8AC3E}">
        <p14:creationId xmlns:p14="http://schemas.microsoft.com/office/powerpoint/2010/main" val="175766685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fontAlgn="base"/>
            <a:r>
              <a:rPr lang="en-US" sz="1200" b="0" i="0" kern="1200">
                <a:solidFill>
                  <a:schemeClr val="tx1"/>
                </a:solidFill>
                <a:effectLst/>
                <a:latin typeface="+mn-lt"/>
                <a:ea typeface="+mn-ea"/>
                <a:cs typeface="+mn-cs"/>
              </a:rPr>
              <a:t>Slide 1 (after Cover/Title slide)1. </a:t>
            </a:r>
          </a:p>
          <a:p>
            <a:pPr rtl="0" fontAlgn="base"/>
            <a:r>
              <a:rPr lang="en-US" sz="1200" b="0" i="0" kern="1200">
                <a:solidFill>
                  <a:schemeClr val="tx1"/>
                </a:solidFill>
                <a:effectLst/>
                <a:latin typeface="+mn-lt"/>
                <a:ea typeface="+mn-ea"/>
                <a:cs typeface="+mn-cs"/>
              </a:rPr>
              <a:t>(Welcome, Topics, Intro of Speakers) </a:t>
            </a:r>
          </a:p>
          <a:p>
            <a:pPr rtl="0" fontAlgn="base"/>
            <a:r>
              <a:rPr lang="en-US" sz="1200" b="0" i="0" kern="1200">
                <a:solidFill>
                  <a:schemeClr val="tx1"/>
                </a:solidFill>
                <a:effectLst/>
                <a:latin typeface="+mn-lt"/>
                <a:ea typeface="+mn-ea"/>
                <a:cs typeface="+mn-cs"/>
              </a:rPr>
              <a:t> </a:t>
            </a:r>
          </a:p>
          <a:p>
            <a:pPr rtl="0" fontAlgn="base"/>
            <a:r>
              <a:rPr lang="en-US" sz="1200" b="1" i="0" kern="1200">
                <a:solidFill>
                  <a:schemeClr val="tx1"/>
                </a:solidFill>
                <a:effectLst/>
                <a:latin typeface="+mn-lt"/>
                <a:ea typeface="+mn-ea"/>
                <a:cs typeface="+mn-cs"/>
              </a:rPr>
              <a:t>Speaker’s Notes: </a:t>
            </a:r>
          </a:p>
          <a:p>
            <a:pPr rtl="0" fontAlgn="base"/>
            <a:endParaRPr lang="en-US" sz="1200" b="1" i="0" kern="1200">
              <a:solidFill>
                <a:schemeClr val="tx1"/>
              </a:solidFill>
              <a:effectLst/>
              <a:latin typeface="+mn-lt"/>
              <a:ea typeface="+mn-ea"/>
              <a:cs typeface="+mn-cs"/>
            </a:endParaRPr>
          </a:p>
          <a:p>
            <a:pPr rtl="0" fontAlgn="base"/>
            <a:r>
              <a:rPr lang="en-US" sz="1200" b="0" i="0" kern="1200">
                <a:solidFill>
                  <a:schemeClr val="tx1"/>
                </a:solidFill>
                <a:effectLst/>
                <a:latin typeface="+mn-lt"/>
                <a:ea typeface="+mn-ea"/>
                <a:cs typeface="+mn-cs"/>
              </a:rPr>
              <a:t>Derek </a:t>
            </a:r>
            <a:r>
              <a:rPr lang="en-US" sz="1200" b="0" i="0" kern="1200" err="1">
                <a:solidFill>
                  <a:schemeClr val="tx1"/>
                </a:solidFill>
                <a:effectLst/>
                <a:latin typeface="+mn-lt"/>
                <a:ea typeface="+mn-ea"/>
                <a:cs typeface="+mn-cs"/>
              </a:rPr>
              <a:t>D’Auria</a:t>
            </a:r>
            <a:r>
              <a:rPr lang="en-US" sz="1200" b="0" i="0" kern="1200">
                <a:solidFill>
                  <a:schemeClr val="tx1"/>
                </a:solidFill>
                <a:effectLst/>
                <a:latin typeface="+mn-lt"/>
                <a:ea typeface="+mn-ea"/>
                <a:cs typeface="+mn-cs"/>
              </a:rPr>
              <a:t>, Walworth County Economic Development Alliance (WCEDA) and Liz </a:t>
            </a:r>
            <a:r>
              <a:rPr lang="en-US" sz="1200" b="0" i="0" kern="1200" err="1">
                <a:solidFill>
                  <a:schemeClr val="tx1"/>
                </a:solidFill>
                <a:effectLst/>
                <a:latin typeface="+mn-lt"/>
                <a:ea typeface="+mn-ea"/>
                <a:cs typeface="+mn-cs"/>
              </a:rPr>
              <a:t>Oplatka</a:t>
            </a:r>
            <a:r>
              <a:rPr lang="en-US" sz="1200" b="0" i="0" kern="1200">
                <a:solidFill>
                  <a:schemeClr val="tx1"/>
                </a:solidFill>
                <a:effectLst/>
                <a:latin typeface="+mn-lt"/>
                <a:ea typeface="+mn-ea"/>
                <a:cs typeface="+mn-cs"/>
              </a:rPr>
              <a:t>, Gateway Technical College – Co-Hosts </a:t>
            </a:r>
          </a:p>
          <a:p>
            <a:pPr rtl="0" fontAlgn="base"/>
            <a:r>
              <a:rPr lang="en-US" sz="1200" b="0" i="0" kern="1200">
                <a:solidFill>
                  <a:schemeClr val="tx1"/>
                </a:solidFill>
                <a:effectLst/>
                <a:latin typeface="+mn-lt"/>
                <a:ea typeface="+mn-ea"/>
                <a:cs typeface="+mn-cs"/>
              </a:rPr>
              <a:t> </a:t>
            </a:r>
          </a:p>
          <a:p>
            <a:pPr rtl="0" fontAlgn="base"/>
            <a:r>
              <a:rPr lang="en-US">
                <a:latin typeface="Calibri" panose="020F0502020204030204" pitchFamily="34" charset="0"/>
                <a:cs typeface="Calibri" panose="020F0502020204030204" pitchFamily="34" charset="0"/>
              </a:rPr>
              <a:t>Speakers</a:t>
            </a:r>
          </a:p>
          <a:p>
            <a:pPr marL="171450" indent="-171450" rtl="0" fontAlgn="base">
              <a:buFont typeface="Arial" panose="020B0604020202020204" pitchFamily="34" charset="0"/>
              <a:buChar char="•"/>
            </a:pPr>
            <a:r>
              <a:rPr lang="en-US" sz="1200" b="0" i="0" kern="1200">
                <a:solidFill>
                  <a:schemeClr val="tx1"/>
                </a:solidFill>
                <a:effectLst/>
                <a:latin typeface="+mn-lt"/>
                <a:ea typeface="+mn-ea"/>
                <a:cs typeface="+mn-cs"/>
              </a:rPr>
              <a:t>Derek </a:t>
            </a:r>
            <a:r>
              <a:rPr lang="en-US" sz="1200" b="0" i="0" kern="1200" err="1">
                <a:solidFill>
                  <a:schemeClr val="tx1"/>
                </a:solidFill>
                <a:effectLst/>
                <a:latin typeface="+mn-lt"/>
                <a:ea typeface="+mn-ea"/>
                <a:cs typeface="+mn-cs"/>
              </a:rPr>
              <a:t>D’Auria</a:t>
            </a:r>
            <a:r>
              <a:rPr lang="en-US" sz="1200" b="0" i="0" kern="1200">
                <a:solidFill>
                  <a:schemeClr val="tx1"/>
                </a:solidFill>
                <a:effectLst/>
                <a:latin typeface="+mn-lt"/>
                <a:ea typeface="+mn-ea"/>
                <a:cs typeface="+mn-cs"/>
              </a:rPr>
              <a:t>  - Overview of Financial Options </a:t>
            </a:r>
          </a:p>
          <a:p>
            <a:pPr marL="171450" indent="-171450" rtl="0" fontAlgn="base">
              <a:buFont typeface="Arial" panose="020B0604020202020204" pitchFamily="34" charset="0"/>
              <a:buChar char="•"/>
            </a:pPr>
            <a:r>
              <a:rPr lang="en-US" sz="1200" b="0" i="0" kern="1200">
                <a:solidFill>
                  <a:schemeClr val="tx1"/>
                </a:solidFill>
                <a:effectLst/>
                <a:latin typeface="+mn-lt"/>
                <a:ea typeface="+mn-ea"/>
                <a:cs typeface="+mn-cs"/>
              </a:rPr>
              <a:t>Kevin Kaufman, Small Business </a:t>
            </a:r>
            <a:r>
              <a:rPr lang="en-US" sz="1200" b="0" i="0" kern="1200" err="1">
                <a:solidFill>
                  <a:schemeClr val="tx1"/>
                </a:solidFill>
                <a:effectLst/>
                <a:latin typeface="+mn-lt"/>
                <a:ea typeface="+mn-ea"/>
                <a:cs typeface="+mn-cs"/>
              </a:rPr>
              <a:t>Developoment</a:t>
            </a:r>
            <a:r>
              <a:rPr lang="en-US" sz="1200" b="0" i="0" kern="1200">
                <a:solidFill>
                  <a:schemeClr val="tx1"/>
                </a:solidFill>
                <a:effectLst/>
                <a:latin typeface="+mn-lt"/>
                <a:ea typeface="+mn-ea"/>
                <a:cs typeface="+mn-cs"/>
              </a:rPr>
              <a:t> Center (SBDC) - Whitewater – SBA Tips and Updates </a:t>
            </a:r>
          </a:p>
          <a:p>
            <a:pPr marL="171450" indent="-171450" rtl="0" fontAlgn="base">
              <a:buFont typeface="Arial" panose="020B0604020202020204" pitchFamily="34" charset="0"/>
              <a:buChar char="•"/>
            </a:pPr>
            <a:r>
              <a:rPr lang="en-US" sz="1200" b="0" i="0" kern="1200">
                <a:solidFill>
                  <a:schemeClr val="tx1"/>
                </a:solidFill>
                <a:effectLst/>
                <a:latin typeface="+mn-lt"/>
                <a:ea typeface="+mn-ea"/>
                <a:cs typeface="+mn-cs"/>
              </a:rPr>
              <a:t>Shane Griffin, Associated Bank, Elkhorn – PPP Program Tips and Updates </a:t>
            </a:r>
          </a:p>
          <a:p>
            <a:pPr marL="171450" indent="-171450" rtl="0" fontAlgn="base">
              <a:buFont typeface="Arial" panose="020B0604020202020204" pitchFamily="34" charset="0"/>
              <a:buChar char="•"/>
            </a:pPr>
            <a:r>
              <a:rPr lang="en-US" sz="1200" b="0" i="0" kern="1200">
                <a:solidFill>
                  <a:schemeClr val="tx1"/>
                </a:solidFill>
                <a:effectLst/>
                <a:latin typeface="+mn-lt"/>
                <a:ea typeface="+mn-ea"/>
                <a:cs typeface="+mn-cs"/>
              </a:rPr>
              <a:t>Derek </a:t>
            </a:r>
            <a:r>
              <a:rPr lang="en-US" sz="1200" b="0" i="0" kern="1200" err="1">
                <a:solidFill>
                  <a:schemeClr val="tx1"/>
                </a:solidFill>
                <a:effectLst/>
                <a:latin typeface="+mn-lt"/>
                <a:ea typeface="+mn-ea"/>
                <a:cs typeface="+mn-cs"/>
              </a:rPr>
              <a:t>D’Auria</a:t>
            </a:r>
            <a:r>
              <a:rPr lang="en-US" sz="1200" b="0" i="0" kern="1200">
                <a:solidFill>
                  <a:schemeClr val="tx1"/>
                </a:solidFill>
                <a:effectLst/>
                <a:latin typeface="+mn-lt"/>
                <a:ea typeface="+mn-ea"/>
                <a:cs typeface="+mn-cs"/>
              </a:rPr>
              <a:t> and Joel </a:t>
            </a:r>
            <a:r>
              <a:rPr lang="en-US" sz="1200" b="0" i="0" kern="1200" err="1">
                <a:solidFill>
                  <a:schemeClr val="tx1"/>
                </a:solidFill>
                <a:effectLst/>
                <a:latin typeface="+mn-lt"/>
                <a:ea typeface="+mn-ea"/>
                <a:cs typeface="+mn-cs"/>
              </a:rPr>
              <a:t>Espinza</a:t>
            </a:r>
            <a:r>
              <a:rPr lang="en-US" sz="1200" b="0" i="0" kern="1200">
                <a:solidFill>
                  <a:schemeClr val="tx1"/>
                </a:solidFill>
                <a:effectLst/>
                <a:latin typeface="+mn-lt"/>
                <a:ea typeface="+mn-ea"/>
                <a:cs typeface="+mn-cs"/>
              </a:rPr>
              <a:t> from WCEDA - Unemployment Tips and Updates/Other Employer Programs  </a:t>
            </a:r>
          </a:p>
          <a:p>
            <a:endParaRPr lang="en-US"/>
          </a:p>
        </p:txBody>
      </p:sp>
      <p:sp>
        <p:nvSpPr>
          <p:cNvPr id="4" name="Slide Number Placeholder 3"/>
          <p:cNvSpPr>
            <a:spLocks noGrp="1"/>
          </p:cNvSpPr>
          <p:nvPr>
            <p:ph type="sldNum" sz="quarter" idx="5"/>
          </p:nvPr>
        </p:nvSpPr>
        <p:spPr/>
        <p:txBody>
          <a:bodyPr/>
          <a:lstStyle/>
          <a:p>
            <a:fld id="{801E6B42-C950-044A-AC11-24B9A0D293BB}" type="slidenum">
              <a:rPr lang="en-US" smtClean="0"/>
              <a:t>13</a:t>
            </a:fld>
            <a:endParaRPr lang="en-US"/>
          </a:p>
        </p:txBody>
      </p:sp>
    </p:spTree>
    <p:extLst>
      <p:ext uri="{BB962C8B-B14F-4D97-AF65-F5344CB8AC3E}">
        <p14:creationId xmlns:p14="http://schemas.microsoft.com/office/powerpoint/2010/main" val="197107461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fontAlgn="base"/>
            <a:r>
              <a:rPr lang="en-US" sz="1200" b="0" i="0" kern="1200">
                <a:solidFill>
                  <a:schemeClr val="tx1"/>
                </a:solidFill>
                <a:effectLst/>
                <a:latin typeface="+mn-lt"/>
                <a:ea typeface="+mn-ea"/>
                <a:cs typeface="+mn-cs"/>
              </a:rPr>
              <a:t>Slide 1 (after Cover/Title slide)1. </a:t>
            </a:r>
          </a:p>
          <a:p>
            <a:pPr rtl="0" fontAlgn="base"/>
            <a:r>
              <a:rPr lang="en-US" sz="1200" b="0" i="0" kern="1200">
                <a:solidFill>
                  <a:schemeClr val="tx1"/>
                </a:solidFill>
                <a:effectLst/>
                <a:latin typeface="+mn-lt"/>
                <a:ea typeface="+mn-ea"/>
                <a:cs typeface="+mn-cs"/>
              </a:rPr>
              <a:t>(Welcome, Topics, Intro of Speakers) </a:t>
            </a:r>
          </a:p>
          <a:p>
            <a:pPr rtl="0" fontAlgn="base"/>
            <a:r>
              <a:rPr lang="en-US" sz="1200" b="0" i="0" kern="1200">
                <a:solidFill>
                  <a:schemeClr val="tx1"/>
                </a:solidFill>
                <a:effectLst/>
                <a:latin typeface="+mn-lt"/>
                <a:ea typeface="+mn-ea"/>
                <a:cs typeface="+mn-cs"/>
              </a:rPr>
              <a:t> </a:t>
            </a:r>
          </a:p>
          <a:p>
            <a:pPr rtl="0" fontAlgn="base"/>
            <a:r>
              <a:rPr lang="en-US" sz="1200" b="1" i="0" kern="1200">
                <a:solidFill>
                  <a:schemeClr val="tx1"/>
                </a:solidFill>
                <a:effectLst/>
                <a:latin typeface="+mn-lt"/>
                <a:ea typeface="+mn-ea"/>
                <a:cs typeface="+mn-cs"/>
              </a:rPr>
              <a:t>Speaker’s Notes: </a:t>
            </a:r>
          </a:p>
          <a:p>
            <a:pPr rtl="0" fontAlgn="base"/>
            <a:endParaRPr lang="en-US" sz="1200" b="1" i="0" kern="1200">
              <a:solidFill>
                <a:schemeClr val="tx1"/>
              </a:solidFill>
              <a:effectLst/>
              <a:latin typeface="+mn-lt"/>
              <a:ea typeface="+mn-ea"/>
              <a:cs typeface="+mn-cs"/>
            </a:endParaRPr>
          </a:p>
          <a:p>
            <a:pPr rtl="0" fontAlgn="base"/>
            <a:r>
              <a:rPr lang="en-US" sz="1200" b="0" i="0" kern="1200">
                <a:solidFill>
                  <a:schemeClr val="tx1"/>
                </a:solidFill>
                <a:effectLst/>
                <a:latin typeface="+mn-lt"/>
                <a:ea typeface="+mn-ea"/>
                <a:cs typeface="+mn-cs"/>
              </a:rPr>
              <a:t>Derek </a:t>
            </a:r>
            <a:r>
              <a:rPr lang="en-US" sz="1200" b="0" i="0" kern="1200" err="1">
                <a:solidFill>
                  <a:schemeClr val="tx1"/>
                </a:solidFill>
                <a:effectLst/>
                <a:latin typeface="+mn-lt"/>
                <a:ea typeface="+mn-ea"/>
                <a:cs typeface="+mn-cs"/>
              </a:rPr>
              <a:t>D’Auria</a:t>
            </a:r>
            <a:r>
              <a:rPr lang="en-US" sz="1200" b="0" i="0" kern="1200">
                <a:solidFill>
                  <a:schemeClr val="tx1"/>
                </a:solidFill>
                <a:effectLst/>
                <a:latin typeface="+mn-lt"/>
                <a:ea typeface="+mn-ea"/>
                <a:cs typeface="+mn-cs"/>
              </a:rPr>
              <a:t>, Walworth County Economic Development Alliance (WCEDA) and Liz </a:t>
            </a:r>
            <a:r>
              <a:rPr lang="en-US" sz="1200" b="0" i="0" kern="1200" err="1">
                <a:solidFill>
                  <a:schemeClr val="tx1"/>
                </a:solidFill>
                <a:effectLst/>
                <a:latin typeface="+mn-lt"/>
                <a:ea typeface="+mn-ea"/>
                <a:cs typeface="+mn-cs"/>
              </a:rPr>
              <a:t>Oplatka</a:t>
            </a:r>
            <a:r>
              <a:rPr lang="en-US" sz="1200" b="0" i="0" kern="1200">
                <a:solidFill>
                  <a:schemeClr val="tx1"/>
                </a:solidFill>
                <a:effectLst/>
                <a:latin typeface="+mn-lt"/>
                <a:ea typeface="+mn-ea"/>
                <a:cs typeface="+mn-cs"/>
              </a:rPr>
              <a:t>, Gateway Technical College – Co-Hosts </a:t>
            </a:r>
          </a:p>
          <a:p>
            <a:pPr rtl="0" fontAlgn="base"/>
            <a:r>
              <a:rPr lang="en-US" sz="1200" b="0" i="0" kern="1200">
                <a:solidFill>
                  <a:schemeClr val="tx1"/>
                </a:solidFill>
                <a:effectLst/>
                <a:latin typeface="+mn-lt"/>
                <a:ea typeface="+mn-ea"/>
                <a:cs typeface="+mn-cs"/>
              </a:rPr>
              <a:t> </a:t>
            </a:r>
          </a:p>
          <a:p>
            <a:pPr rtl="0" fontAlgn="base"/>
            <a:r>
              <a:rPr lang="en-US">
                <a:latin typeface="Calibri" panose="020F0502020204030204" pitchFamily="34" charset="0"/>
                <a:cs typeface="Calibri" panose="020F0502020204030204" pitchFamily="34" charset="0"/>
              </a:rPr>
              <a:t>Speakers</a:t>
            </a:r>
          </a:p>
          <a:p>
            <a:pPr marL="171450" indent="-171450" rtl="0" fontAlgn="base">
              <a:buFont typeface="Arial" panose="020B0604020202020204" pitchFamily="34" charset="0"/>
              <a:buChar char="•"/>
            </a:pPr>
            <a:r>
              <a:rPr lang="en-US" sz="1200" b="0" i="0" kern="1200">
                <a:solidFill>
                  <a:schemeClr val="tx1"/>
                </a:solidFill>
                <a:effectLst/>
                <a:latin typeface="+mn-lt"/>
                <a:ea typeface="+mn-ea"/>
                <a:cs typeface="+mn-cs"/>
              </a:rPr>
              <a:t>Derek </a:t>
            </a:r>
            <a:r>
              <a:rPr lang="en-US" sz="1200" b="0" i="0" kern="1200" err="1">
                <a:solidFill>
                  <a:schemeClr val="tx1"/>
                </a:solidFill>
                <a:effectLst/>
                <a:latin typeface="+mn-lt"/>
                <a:ea typeface="+mn-ea"/>
                <a:cs typeface="+mn-cs"/>
              </a:rPr>
              <a:t>D’Auria</a:t>
            </a:r>
            <a:r>
              <a:rPr lang="en-US" sz="1200" b="0" i="0" kern="1200">
                <a:solidFill>
                  <a:schemeClr val="tx1"/>
                </a:solidFill>
                <a:effectLst/>
                <a:latin typeface="+mn-lt"/>
                <a:ea typeface="+mn-ea"/>
                <a:cs typeface="+mn-cs"/>
              </a:rPr>
              <a:t>  - Overview of Financial Options </a:t>
            </a:r>
          </a:p>
          <a:p>
            <a:pPr marL="171450" indent="-171450" rtl="0" fontAlgn="base">
              <a:buFont typeface="Arial" panose="020B0604020202020204" pitchFamily="34" charset="0"/>
              <a:buChar char="•"/>
            </a:pPr>
            <a:r>
              <a:rPr lang="en-US" sz="1200" b="0" i="0" kern="1200">
                <a:solidFill>
                  <a:schemeClr val="tx1"/>
                </a:solidFill>
                <a:effectLst/>
                <a:latin typeface="+mn-lt"/>
                <a:ea typeface="+mn-ea"/>
                <a:cs typeface="+mn-cs"/>
              </a:rPr>
              <a:t>Kevin Kaufman, Small Business </a:t>
            </a:r>
            <a:r>
              <a:rPr lang="en-US" sz="1200" b="0" i="0" kern="1200" err="1">
                <a:solidFill>
                  <a:schemeClr val="tx1"/>
                </a:solidFill>
                <a:effectLst/>
                <a:latin typeface="+mn-lt"/>
                <a:ea typeface="+mn-ea"/>
                <a:cs typeface="+mn-cs"/>
              </a:rPr>
              <a:t>Developoment</a:t>
            </a:r>
            <a:r>
              <a:rPr lang="en-US" sz="1200" b="0" i="0" kern="1200">
                <a:solidFill>
                  <a:schemeClr val="tx1"/>
                </a:solidFill>
                <a:effectLst/>
                <a:latin typeface="+mn-lt"/>
                <a:ea typeface="+mn-ea"/>
                <a:cs typeface="+mn-cs"/>
              </a:rPr>
              <a:t> Center (SBDC) - Whitewater – SBA Tips and Updates </a:t>
            </a:r>
          </a:p>
          <a:p>
            <a:pPr marL="171450" indent="-171450" rtl="0" fontAlgn="base">
              <a:buFont typeface="Arial" panose="020B0604020202020204" pitchFamily="34" charset="0"/>
              <a:buChar char="•"/>
            </a:pPr>
            <a:r>
              <a:rPr lang="en-US" sz="1200" b="0" i="0" kern="1200">
                <a:solidFill>
                  <a:schemeClr val="tx1"/>
                </a:solidFill>
                <a:effectLst/>
                <a:latin typeface="+mn-lt"/>
                <a:ea typeface="+mn-ea"/>
                <a:cs typeface="+mn-cs"/>
              </a:rPr>
              <a:t>Shane Griffin, Associated Bank, Elkhorn – PPP Program Tips and Updates </a:t>
            </a:r>
          </a:p>
          <a:p>
            <a:pPr marL="171450" indent="-171450" rtl="0" fontAlgn="base">
              <a:buFont typeface="Arial" panose="020B0604020202020204" pitchFamily="34" charset="0"/>
              <a:buChar char="•"/>
            </a:pPr>
            <a:r>
              <a:rPr lang="en-US" sz="1200" b="0" i="0" kern="1200">
                <a:solidFill>
                  <a:schemeClr val="tx1"/>
                </a:solidFill>
                <a:effectLst/>
                <a:latin typeface="+mn-lt"/>
                <a:ea typeface="+mn-ea"/>
                <a:cs typeface="+mn-cs"/>
              </a:rPr>
              <a:t>Derek </a:t>
            </a:r>
            <a:r>
              <a:rPr lang="en-US" sz="1200" b="0" i="0" kern="1200" err="1">
                <a:solidFill>
                  <a:schemeClr val="tx1"/>
                </a:solidFill>
                <a:effectLst/>
                <a:latin typeface="+mn-lt"/>
                <a:ea typeface="+mn-ea"/>
                <a:cs typeface="+mn-cs"/>
              </a:rPr>
              <a:t>D’Auria</a:t>
            </a:r>
            <a:r>
              <a:rPr lang="en-US" sz="1200" b="0" i="0" kern="1200">
                <a:solidFill>
                  <a:schemeClr val="tx1"/>
                </a:solidFill>
                <a:effectLst/>
                <a:latin typeface="+mn-lt"/>
                <a:ea typeface="+mn-ea"/>
                <a:cs typeface="+mn-cs"/>
              </a:rPr>
              <a:t> and Joel </a:t>
            </a:r>
            <a:r>
              <a:rPr lang="en-US" sz="1200" b="0" i="0" kern="1200" err="1">
                <a:solidFill>
                  <a:schemeClr val="tx1"/>
                </a:solidFill>
                <a:effectLst/>
                <a:latin typeface="+mn-lt"/>
                <a:ea typeface="+mn-ea"/>
                <a:cs typeface="+mn-cs"/>
              </a:rPr>
              <a:t>Espinza</a:t>
            </a:r>
            <a:r>
              <a:rPr lang="en-US" sz="1200" b="0" i="0" kern="1200">
                <a:solidFill>
                  <a:schemeClr val="tx1"/>
                </a:solidFill>
                <a:effectLst/>
                <a:latin typeface="+mn-lt"/>
                <a:ea typeface="+mn-ea"/>
                <a:cs typeface="+mn-cs"/>
              </a:rPr>
              <a:t> from WCEDA - Unemployment Tips and Updates/Other Employer Programs  </a:t>
            </a:r>
          </a:p>
          <a:p>
            <a:endParaRPr lang="en-US"/>
          </a:p>
        </p:txBody>
      </p:sp>
      <p:sp>
        <p:nvSpPr>
          <p:cNvPr id="4" name="Slide Number Placeholder 3"/>
          <p:cNvSpPr>
            <a:spLocks noGrp="1"/>
          </p:cNvSpPr>
          <p:nvPr>
            <p:ph type="sldNum" sz="quarter" idx="5"/>
          </p:nvPr>
        </p:nvSpPr>
        <p:spPr/>
        <p:txBody>
          <a:bodyPr/>
          <a:lstStyle/>
          <a:p>
            <a:fld id="{801E6B42-C950-044A-AC11-24B9A0D293BB}" type="slidenum">
              <a:rPr lang="en-US" smtClean="0"/>
              <a:t>14</a:t>
            </a:fld>
            <a:endParaRPr lang="en-US"/>
          </a:p>
        </p:txBody>
      </p:sp>
    </p:spTree>
    <p:extLst>
      <p:ext uri="{BB962C8B-B14F-4D97-AF65-F5344CB8AC3E}">
        <p14:creationId xmlns:p14="http://schemas.microsoft.com/office/powerpoint/2010/main" val="124234950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fontAlgn="base"/>
            <a:r>
              <a:rPr lang="en-US" sz="1200" b="0" i="0" kern="1200">
                <a:solidFill>
                  <a:schemeClr val="tx1"/>
                </a:solidFill>
                <a:effectLst/>
                <a:latin typeface="+mn-lt"/>
                <a:ea typeface="+mn-ea"/>
                <a:cs typeface="+mn-cs"/>
              </a:rPr>
              <a:t>Slide 1 (after Cover/Title slide)1. </a:t>
            </a:r>
          </a:p>
          <a:p>
            <a:pPr rtl="0" fontAlgn="base"/>
            <a:r>
              <a:rPr lang="en-US" sz="1200" b="0" i="0" kern="1200">
                <a:solidFill>
                  <a:schemeClr val="tx1"/>
                </a:solidFill>
                <a:effectLst/>
                <a:latin typeface="+mn-lt"/>
                <a:ea typeface="+mn-ea"/>
                <a:cs typeface="+mn-cs"/>
              </a:rPr>
              <a:t>(Welcome, Topics, Intro of Speakers) </a:t>
            </a:r>
          </a:p>
          <a:p>
            <a:pPr rtl="0" fontAlgn="base"/>
            <a:r>
              <a:rPr lang="en-US" sz="1200" b="0" i="0" kern="1200">
                <a:solidFill>
                  <a:schemeClr val="tx1"/>
                </a:solidFill>
                <a:effectLst/>
                <a:latin typeface="+mn-lt"/>
                <a:ea typeface="+mn-ea"/>
                <a:cs typeface="+mn-cs"/>
              </a:rPr>
              <a:t> </a:t>
            </a:r>
          </a:p>
          <a:p>
            <a:pPr rtl="0" fontAlgn="base"/>
            <a:r>
              <a:rPr lang="en-US" sz="1200" b="1" i="0" kern="1200">
                <a:solidFill>
                  <a:schemeClr val="tx1"/>
                </a:solidFill>
                <a:effectLst/>
                <a:latin typeface="+mn-lt"/>
                <a:ea typeface="+mn-ea"/>
                <a:cs typeface="+mn-cs"/>
              </a:rPr>
              <a:t>Speaker’s Notes: </a:t>
            </a:r>
          </a:p>
          <a:p>
            <a:pPr rtl="0" fontAlgn="base"/>
            <a:endParaRPr lang="en-US" sz="1200" b="1" i="0" kern="1200">
              <a:solidFill>
                <a:schemeClr val="tx1"/>
              </a:solidFill>
              <a:effectLst/>
              <a:latin typeface="+mn-lt"/>
              <a:ea typeface="+mn-ea"/>
              <a:cs typeface="+mn-cs"/>
            </a:endParaRPr>
          </a:p>
          <a:p>
            <a:pPr rtl="0" fontAlgn="base"/>
            <a:r>
              <a:rPr lang="en-US" sz="1200" b="0" i="0" kern="1200">
                <a:solidFill>
                  <a:schemeClr val="tx1"/>
                </a:solidFill>
                <a:effectLst/>
                <a:latin typeface="+mn-lt"/>
                <a:ea typeface="+mn-ea"/>
                <a:cs typeface="+mn-cs"/>
              </a:rPr>
              <a:t>Derek </a:t>
            </a:r>
            <a:r>
              <a:rPr lang="en-US" sz="1200" b="0" i="0" kern="1200" err="1">
                <a:solidFill>
                  <a:schemeClr val="tx1"/>
                </a:solidFill>
                <a:effectLst/>
                <a:latin typeface="+mn-lt"/>
                <a:ea typeface="+mn-ea"/>
                <a:cs typeface="+mn-cs"/>
              </a:rPr>
              <a:t>D’Auria</a:t>
            </a:r>
            <a:r>
              <a:rPr lang="en-US" sz="1200" b="0" i="0" kern="1200">
                <a:solidFill>
                  <a:schemeClr val="tx1"/>
                </a:solidFill>
                <a:effectLst/>
                <a:latin typeface="+mn-lt"/>
                <a:ea typeface="+mn-ea"/>
                <a:cs typeface="+mn-cs"/>
              </a:rPr>
              <a:t>, Walworth County Economic Development Alliance (WCEDA) and Liz </a:t>
            </a:r>
            <a:r>
              <a:rPr lang="en-US" sz="1200" b="0" i="0" kern="1200" err="1">
                <a:solidFill>
                  <a:schemeClr val="tx1"/>
                </a:solidFill>
                <a:effectLst/>
                <a:latin typeface="+mn-lt"/>
                <a:ea typeface="+mn-ea"/>
                <a:cs typeface="+mn-cs"/>
              </a:rPr>
              <a:t>Oplatka</a:t>
            </a:r>
            <a:r>
              <a:rPr lang="en-US" sz="1200" b="0" i="0" kern="1200">
                <a:solidFill>
                  <a:schemeClr val="tx1"/>
                </a:solidFill>
                <a:effectLst/>
                <a:latin typeface="+mn-lt"/>
                <a:ea typeface="+mn-ea"/>
                <a:cs typeface="+mn-cs"/>
              </a:rPr>
              <a:t>, Gateway Technical College – Co-Hosts </a:t>
            </a:r>
          </a:p>
          <a:p>
            <a:pPr rtl="0" fontAlgn="base"/>
            <a:r>
              <a:rPr lang="en-US" sz="1200" b="0" i="0" kern="1200">
                <a:solidFill>
                  <a:schemeClr val="tx1"/>
                </a:solidFill>
                <a:effectLst/>
                <a:latin typeface="+mn-lt"/>
                <a:ea typeface="+mn-ea"/>
                <a:cs typeface="+mn-cs"/>
              </a:rPr>
              <a:t> </a:t>
            </a:r>
          </a:p>
          <a:p>
            <a:pPr rtl="0" fontAlgn="base"/>
            <a:r>
              <a:rPr lang="en-US">
                <a:latin typeface="Calibri" panose="020F0502020204030204" pitchFamily="34" charset="0"/>
                <a:cs typeface="Calibri" panose="020F0502020204030204" pitchFamily="34" charset="0"/>
              </a:rPr>
              <a:t>Speakers</a:t>
            </a:r>
          </a:p>
          <a:p>
            <a:pPr marL="171450" indent="-171450" rtl="0" fontAlgn="base">
              <a:buFont typeface="Arial" panose="020B0604020202020204" pitchFamily="34" charset="0"/>
              <a:buChar char="•"/>
            </a:pPr>
            <a:r>
              <a:rPr lang="en-US" sz="1200" b="0" i="0" kern="1200">
                <a:solidFill>
                  <a:schemeClr val="tx1"/>
                </a:solidFill>
                <a:effectLst/>
                <a:latin typeface="+mn-lt"/>
                <a:ea typeface="+mn-ea"/>
                <a:cs typeface="+mn-cs"/>
              </a:rPr>
              <a:t>Derek </a:t>
            </a:r>
            <a:r>
              <a:rPr lang="en-US" sz="1200" b="0" i="0" kern="1200" err="1">
                <a:solidFill>
                  <a:schemeClr val="tx1"/>
                </a:solidFill>
                <a:effectLst/>
                <a:latin typeface="+mn-lt"/>
                <a:ea typeface="+mn-ea"/>
                <a:cs typeface="+mn-cs"/>
              </a:rPr>
              <a:t>D’Auria</a:t>
            </a:r>
            <a:r>
              <a:rPr lang="en-US" sz="1200" b="0" i="0" kern="1200">
                <a:solidFill>
                  <a:schemeClr val="tx1"/>
                </a:solidFill>
                <a:effectLst/>
                <a:latin typeface="+mn-lt"/>
                <a:ea typeface="+mn-ea"/>
                <a:cs typeface="+mn-cs"/>
              </a:rPr>
              <a:t>  - Overview of Financial Options </a:t>
            </a:r>
          </a:p>
          <a:p>
            <a:pPr marL="171450" indent="-171450" rtl="0" fontAlgn="base">
              <a:buFont typeface="Arial" panose="020B0604020202020204" pitchFamily="34" charset="0"/>
              <a:buChar char="•"/>
            </a:pPr>
            <a:r>
              <a:rPr lang="en-US" sz="1200" b="0" i="0" kern="1200">
                <a:solidFill>
                  <a:schemeClr val="tx1"/>
                </a:solidFill>
                <a:effectLst/>
                <a:latin typeface="+mn-lt"/>
                <a:ea typeface="+mn-ea"/>
                <a:cs typeface="+mn-cs"/>
              </a:rPr>
              <a:t>Kevin Kaufman, Small Business </a:t>
            </a:r>
            <a:r>
              <a:rPr lang="en-US" sz="1200" b="0" i="0" kern="1200" err="1">
                <a:solidFill>
                  <a:schemeClr val="tx1"/>
                </a:solidFill>
                <a:effectLst/>
                <a:latin typeface="+mn-lt"/>
                <a:ea typeface="+mn-ea"/>
                <a:cs typeface="+mn-cs"/>
              </a:rPr>
              <a:t>Developoment</a:t>
            </a:r>
            <a:r>
              <a:rPr lang="en-US" sz="1200" b="0" i="0" kern="1200">
                <a:solidFill>
                  <a:schemeClr val="tx1"/>
                </a:solidFill>
                <a:effectLst/>
                <a:latin typeface="+mn-lt"/>
                <a:ea typeface="+mn-ea"/>
                <a:cs typeface="+mn-cs"/>
              </a:rPr>
              <a:t> Center (SBDC) - Whitewater – SBA Tips and Updates </a:t>
            </a:r>
          </a:p>
          <a:p>
            <a:pPr marL="171450" indent="-171450" rtl="0" fontAlgn="base">
              <a:buFont typeface="Arial" panose="020B0604020202020204" pitchFamily="34" charset="0"/>
              <a:buChar char="•"/>
            </a:pPr>
            <a:r>
              <a:rPr lang="en-US" sz="1200" b="0" i="0" kern="1200">
                <a:solidFill>
                  <a:schemeClr val="tx1"/>
                </a:solidFill>
                <a:effectLst/>
                <a:latin typeface="+mn-lt"/>
                <a:ea typeface="+mn-ea"/>
                <a:cs typeface="+mn-cs"/>
              </a:rPr>
              <a:t>Shane Griffin, Associated Bank, Elkhorn – PPP Program Tips and Updates </a:t>
            </a:r>
          </a:p>
          <a:p>
            <a:pPr marL="171450" indent="-171450" rtl="0" fontAlgn="base">
              <a:buFont typeface="Arial" panose="020B0604020202020204" pitchFamily="34" charset="0"/>
              <a:buChar char="•"/>
            </a:pPr>
            <a:r>
              <a:rPr lang="en-US" sz="1200" b="0" i="0" kern="1200">
                <a:solidFill>
                  <a:schemeClr val="tx1"/>
                </a:solidFill>
                <a:effectLst/>
                <a:latin typeface="+mn-lt"/>
                <a:ea typeface="+mn-ea"/>
                <a:cs typeface="+mn-cs"/>
              </a:rPr>
              <a:t>Derek </a:t>
            </a:r>
            <a:r>
              <a:rPr lang="en-US" sz="1200" b="0" i="0" kern="1200" err="1">
                <a:solidFill>
                  <a:schemeClr val="tx1"/>
                </a:solidFill>
                <a:effectLst/>
                <a:latin typeface="+mn-lt"/>
                <a:ea typeface="+mn-ea"/>
                <a:cs typeface="+mn-cs"/>
              </a:rPr>
              <a:t>D’Auria</a:t>
            </a:r>
            <a:r>
              <a:rPr lang="en-US" sz="1200" b="0" i="0" kern="1200">
                <a:solidFill>
                  <a:schemeClr val="tx1"/>
                </a:solidFill>
                <a:effectLst/>
                <a:latin typeface="+mn-lt"/>
                <a:ea typeface="+mn-ea"/>
                <a:cs typeface="+mn-cs"/>
              </a:rPr>
              <a:t> and Joel </a:t>
            </a:r>
            <a:r>
              <a:rPr lang="en-US" sz="1200" b="0" i="0" kern="1200" err="1">
                <a:solidFill>
                  <a:schemeClr val="tx1"/>
                </a:solidFill>
                <a:effectLst/>
                <a:latin typeface="+mn-lt"/>
                <a:ea typeface="+mn-ea"/>
                <a:cs typeface="+mn-cs"/>
              </a:rPr>
              <a:t>Espinza</a:t>
            </a:r>
            <a:r>
              <a:rPr lang="en-US" sz="1200" b="0" i="0" kern="1200">
                <a:solidFill>
                  <a:schemeClr val="tx1"/>
                </a:solidFill>
                <a:effectLst/>
                <a:latin typeface="+mn-lt"/>
                <a:ea typeface="+mn-ea"/>
                <a:cs typeface="+mn-cs"/>
              </a:rPr>
              <a:t> from WCEDA - Unemployment Tips and Updates/Other Employer Programs  </a:t>
            </a:r>
          </a:p>
          <a:p>
            <a:endParaRPr lang="en-US"/>
          </a:p>
        </p:txBody>
      </p:sp>
      <p:sp>
        <p:nvSpPr>
          <p:cNvPr id="4" name="Slide Number Placeholder 3"/>
          <p:cNvSpPr>
            <a:spLocks noGrp="1"/>
          </p:cNvSpPr>
          <p:nvPr>
            <p:ph type="sldNum" sz="quarter" idx="5"/>
          </p:nvPr>
        </p:nvSpPr>
        <p:spPr/>
        <p:txBody>
          <a:bodyPr/>
          <a:lstStyle/>
          <a:p>
            <a:fld id="{801E6B42-C950-044A-AC11-24B9A0D293BB}" type="slidenum">
              <a:rPr lang="en-US" smtClean="0"/>
              <a:t>15</a:t>
            </a:fld>
            <a:endParaRPr lang="en-US"/>
          </a:p>
        </p:txBody>
      </p:sp>
    </p:spTree>
    <p:extLst>
      <p:ext uri="{BB962C8B-B14F-4D97-AF65-F5344CB8AC3E}">
        <p14:creationId xmlns:p14="http://schemas.microsoft.com/office/powerpoint/2010/main" val="124491093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0E1CC62-05EA-96B6-1719-B66F6E2FEE9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34BFE97-807F-4A0E-8A7E-025F69674B0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7F15846-C1BE-3106-6296-E62206BE02A1}"/>
              </a:ext>
            </a:extLst>
          </p:cNvPr>
          <p:cNvSpPr>
            <a:spLocks noGrp="1"/>
          </p:cNvSpPr>
          <p:nvPr>
            <p:ph type="body" idx="1"/>
          </p:nvPr>
        </p:nvSpPr>
        <p:spPr/>
        <p:txBody>
          <a:bodyPr/>
          <a:lstStyle/>
          <a:p>
            <a:pPr rtl="0" fontAlgn="base"/>
            <a:r>
              <a:rPr lang="en-US" sz="1200" b="0" i="0" kern="1200">
                <a:solidFill>
                  <a:schemeClr val="tx1"/>
                </a:solidFill>
                <a:effectLst/>
                <a:latin typeface="+mn-lt"/>
                <a:ea typeface="+mn-ea"/>
                <a:cs typeface="+mn-cs"/>
              </a:rPr>
              <a:t>Slide 1 (after Cover/Title slide)1. </a:t>
            </a:r>
          </a:p>
          <a:p>
            <a:pPr rtl="0" fontAlgn="base"/>
            <a:r>
              <a:rPr lang="en-US" sz="1200" b="0" i="0" kern="1200">
                <a:solidFill>
                  <a:schemeClr val="tx1"/>
                </a:solidFill>
                <a:effectLst/>
                <a:latin typeface="+mn-lt"/>
                <a:ea typeface="+mn-ea"/>
                <a:cs typeface="+mn-cs"/>
              </a:rPr>
              <a:t>(Welcome, Topics, Intro of Speakers) </a:t>
            </a:r>
          </a:p>
          <a:p>
            <a:pPr rtl="0" fontAlgn="base"/>
            <a:r>
              <a:rPr lang="en-US" sz="1200" b="0" i="0" kern="1200">
                <a:solidFill>
                  <a:schemeClr val="tx1"/>
                </a:solidFill>
                <a:effectLst/>
                <a:latin typeface="+mn-lt"/>
                <a:ea typeface="+mn-ea"/>
                <a:cs typeface="+mn-cs"/>
              </a:rPr>
              <a:t> </a:t>
            </a:r>
          </a:p>
          <a:p>
            <a:pPr rtl="0" fontAlgn="base"/>
            <a:r>
              <a:rPr lang="en-US" sz="1200" b="1" i="0" kern="1200">
                <a:solidFill>
                  <a:schemeClr val="tx1"/>
                </a:solidFill>
                <a:effectLst/>
                <a:latin typeface="+mn-lt"/>
                <a:ea typeface="+mn-ea"/>
                <a:cs typeface="+mn-cs"/>
              </a:rPr>
              <a:t>Speaker’s Notes: </a:t>
            </a:r>
          </a:p>
          <a:p>
            <a:pPr rtl="0" fontAlgn="base"/>
            <a:endParaRPr lang="en-US" sz="1200" b="1" i="0" kern="1200">
              <a:solidFill>
                <a:schemeClr val="tx1"/>
              </a:solidFill>
              <a:effectLst/>
              <a:latin typeface="+mn-lt"/>
              <a:ea typeface="+mn-ea"/>
              <a:cs typeface="+mn-cs"/>
            </a:endParaRPr>
          </a:p>
          <a:p>
            <a:pPr rtl="0" fontAlgn="base"/>
            <a:r>
              <a:rPr lang="en-US" sz="1200" b="0" i="0" kern="1200">
                <a:solidFill>
                  <a:schemeClr val="tx1"/>
                </a:solidFill>
                <a:effectLst/>
                <a:latin typeface="+mn-lt"/>
                <a:ea typeface="+mn-ea"/>
                <a:cs typeface="+mn-cs"/>
              </a:rPr>
              <a:t>Derek </a:t>
            </a:r>
            <a:r>
              <a:rPr lang="en-US" sz="1200" b="0" i="0" kern="1200" err="1">
                <a:solidFill>
                  <a:schemeClr val="tx1"/>
                </a:solidFill>
                <a:effectLst/>
                <a:latin typeface="+mn-lt"/>
                <a:ea typeface="+mn-ea"/>
                <a:cs typeface="+mn-cs"/>
              </a:rPr>
              <a:t>D’Auria</a:t>
            </a:r>
            <a:r>
              <a:rPr lang="en-US" sz="1200" b="0" i="0" kern="1200">
                <a:solidFill>
                  <a:schemeClr val="tx1"/>
                </a:solidFill>
                <a:effectLst/>
                <a:latin typeface="+mn-lt"/>
                <a:ea typeface="+mn-ea"/>
                <a:cs typeface="+mn-cs"/>
              </a:rPr>
              <a:t>, Walworth County Economic Development Alliance (WCEDA) and Liz </a:t>
            </a:r>
            <a:r>
              <a:rPr lang="en-US" sz="1200" b="0" i="0" kern="1200" err="1">
                <a:solidFill>
                  <a:schemeClr val="tx1"/>
                </a:solidFill>
                <a:effectLst/>
                <a:latin typeface="+mn-lt"/>
                <a:ea typeface="+mn-ea"/>
                <a:cs typeface="+mn-cs"/>
              </a:rPr>
              <a:t>Oplatka</a:t>
            </a:r>
            <a:r>
              <a:rPr lang="en-US" sz="1200" b="0" i="0" kern="1200">
                <a:solidFill>
                  <a:schemeClr val="tx1"/>
                </a:solidFill>
                <a:effectLst/>
                <a:latin typeface="+mn-lt"/>
                <a:ea typeface="+mn-ea"/>
                <a:cs typeface="+mn-cs"/>
              </a:rPr>
              <a:t>, Gateway Technical College – Co-Hosts </a:t>
            </a:r>
          </a:p>
          <a:p>
            <a:pPr rtl="0" fontAlgn="base"/>
            <a:r>
              <a:rPr lang="en-US" sz="1200" b="0" i="0" kern="1200">
                <a:solidFill>
                  <a:schemeClr val="tx1"/>
                </a:solidFill>
                <a:effectLst/>
                <a:latin typeface="+mn-lt"/>
                <a:ea typeface="+mn-ea"/>
                <a:cs typeface="+mn-cs"/>
              </a:rPr>
              <a:t> </a:t>
            </a:r>
          </a:p>
          <a:p>
            <a:pPr rtl="0" fontAlgn="base"/>
            <a:r>
              <a:rPr lang="en-US">
                <a:latin typeface="Calibri" panose="020F0502020204030204" pitchFamily="34" charset="0"/>
                <a:cs typeface="Calibri" panose="020F0502020204030204" pitchFamily="34" charset="0"/>
              </a:rPr>
              <a:t>Speakers</a:t>
            </a:r>
          </a:p>
          <a:p>
            <a:pPr marL="171450" indent="-171450" rtl="0" fontAlgn="base">
              <a:buFont typeface="Arial" panose="020B0604020202020204" pitchFamily="34" charset="0"/>
              <a:buChar char="•"/>
            </a:pPr>
            <a:r>
              <a:rPr lang="en-US" sz="1200" b="0" i="0" kern="1200">
                <a:solidFill>
                  <a:schemeClr val="tx1"/>
                </a:solidFill>
                <a:effectLst/>
                <a:latin typeface="+mn-lt"/>
                <a:ea typeface="+mn-ea"/>
                <a:cs typeface="+mn-cs"/>
              </a:rPr>
              <a:t>Derek </a:t>
            </a:r>
            <a:r>
              <a:rPr lang="en-US" sz="1200" b="0" i="0" kern="1200" err="1">
                <a:solidFill>
                  <a:schemeClr val="tx1"/>
                </a:solidFill>
                <a:effectLst/>
                <a:latin typeface="+mn-lt"/>
                <a:ea typeface="+mn-ea"/>
                <a:cs typeface="+mn-cs"/>
              </a:rPr>
              <a:t>D’Auria</a:t>
            </a:r>
            <a:r>
              <a:rPr lang="en-US" sz="1200" b="0" i="0" kern="1200">
                <a:solidFill>
                  <a:schemeClr val="tx1"/>
                </a:solidFill>
                <a:effectLst/>
                <a:latin typeface="+mn-lt"/>
                <a:ea typeface="+mn-ea"/>
                <a:cs typeface="+mn-cs"/>
              </a:rPr>
              <a:t>  - Overview of Financial Options </a:t>
            </a:r>
          </a:p>
          <a:p>
            <a:pPr marL="171450" indent="-171450" rtl="0" fontAlgn="base">
              <a:buFont typeface="Arial" panose="020B0604020202020204" pitchFamily="34" charset="0"/>
              <a:buChar char="•"/>
            </a:pPr>
            <a:r>
              <a:rPr lang="en-US" sz="1200" b="0" i="0" kern="1200">
                <a:solidFill>
                  <a:schemeClr val="tx1"/>
                </a:solidFill>
                <a:effectLst/>
                <a:latin typeface="+mn-lt"/>
                <a:ea typeface="+mn-ea"/>
                <a:cs typeface="+mn-cs"/>
              </a:rPr>
              <a:t>Kevin Kaufman, Small Business </a:t>
            </a:r>
            <a:r>
              <a:rPr lang="en-US" sz="1200" b="0" i="0" kern="1200" err="1">
                <a:solidFill>
                  <a:schemeClr val="tx1"/>
                </a:solidFill>
                <a:effectLst/>
                <a:latin typeface="+mn-lt"/>
                <a:ea typeface="+mn-ea"/>
                <a:cs typeface="+mn-cs"/>
              </a:rPr>
              <a:t>Developoment</a:t>
            </a:r>
            <a:r>
              <a:rPr lang="en-US" sz="1200" b="0" i="0" kern="1200">
                <a:solidFill>
                  <a:schemeClr val="tx1"/>
                </a:solidFill>
                <a:effectLst/>
                <a:latin typeface="+mn-lt"/>
                <a:ea typeface="+mn-ea"/>
                <a:cs typeface="+mn-cs"/>
              </a:rPr>
              <a:t> Center (SBDC) - Whitewater – SBA Tips and Updates </a:t>
            </a:r>
          </a:p>
          <a:p>
            <a:pPr marL="171450" indent="-171450" rtl="0" fontAlgn="base">
              <a:buFont typeface="Arial" panose="020B0604020202020204" pitchFamily="34" charset="0"/>
              <a:buChar char="•"/>
            </a:pPr>
            <a:r>
              <a:rPr lang="en-US" sz="1200" b="0" i="0" kern="1200">
                <a:solidFill>
                  <a:schemeClr val="tx1"/>
                </a:solidFill>
                <a:effectLst/>
                <a:latin typeface="+mn-lt"/>
                <a:ea typeface="+mn-ea"/>
                <a:cs typeface="+mn-cs"/>
              </a:rPr>
              <a:t>Shane Griffin, Associated Bank, Elkhorn – PPP Program Tips and Updates </a:t>
            </a:r>
          </a:p>
          <a:p>
            <a:pPr marL="171450" indent="-171450" rtl="0" fontAlgn="base">
              <a:buFont typeface="Arial" panose="020B0604020202020204" pitchFamily="34" charset="0"/>
              <a:buChar char="•"/>
            </a:pPr>
            <a:r>
              <a:rPr lang="en-US" sz="1200" b="0" i="0" kern="1200">
                <a:solidFill>
                  <a:schemeClr val="tx1"/>
                </a:solidFill>
                <a:effectLst/>
                <a:latin typeface="+mn-lt"/>
                <a:ea typeface="+mn-ea"/>
                <a:cs typeface="+mn-cs"/>
              </a:rPr>
              <a:t>Derek </a:t>
            </a:r>
            <a:r>
              <a:rPr lang="en-US" sz="1200" b="0" i="0" kern="1200" err="1">
                <a:solidFill>
                  <a:schemeClr val="tx1"/>
                </a:solidFill>
                <a:effectLst/>
                <a:latin typeface="+mn-lt"/>
                <a:ea typeface="+mn-ea"/>
                <a:cs typeface="+mn-cs"/>
              </a:rPr>
              <a:t>D’Auria</a:t>
            </a:r>
            <a:r>
              <a:rPr lang="en-US" sz="1200" b="0" i="0" kern="1200">
                <a:solidFill>
                  <a:schemeClr val="tx1"/>
                </a:solidFill>
                <a:effectLst/>
                <a:latin typeface="+mn-lt"/>
                <a:ea typeface="+mn-ea"/>
                <a:cs typeface="+mn-cs"/>
              </a:rPr>
              <a:t> and Joel </a:t>
            </a:r>
            <a:r>
              <a:rPr lang="en-US" sz="1200" b="0" i="0" kern="1200" err="1">
                <a:solidFill>
                  <a:schemeClr val="tx1"/>
                </a:solidFill>
                <a:effectLst/>
                <a:latin typeface="+mn-lt"/>
                <a:ea typeface="+mn-ea"/>
                <a:cs typeface="+mn-cs"/>
              </a:rPr>
              <a:t>Espinza</a:t>
            </a:r>
            <a:r>
              <a:rPr lang="en-US" sz="1200" b="0" i="0" kern="1200">
                <a:solidFill>
                  <a:schemeClr val="tx1"/>
                </a:solidFill>
                <a:effectLst/>
                <a:latin typeface="+mn-lt"/>
                <a:ea typeface="+mn-ea"/>
                <a:cs typeface="+mn-cs"/>
              </a:rPr>
              <a:t> from WCEDA - Unemployment Tips and Updates/Other Employer Programs  </a:t>
            </a:r>
          </a:p>
          <a:p>
            <a:endParaRPr lang="en-US"/>
          </a:p>
        </p:txBody>
      </p:sp>
      <p:sp>
        <p:nvSpPr>
          <p:cNvPr id="4" name="Slide Number Placeholder 3">
            <a:extLst>
              <a:ext uri="{FF2B5EF4-FFF2-40B4-BE49-F238E27FC236}">
                <a16:creationId xmlns:a16="http://schemas.microsoft.com/office/drawing/2014/main" id="{8E261590-C44A-E7CF-4135-1937E582AD17}"/>
              </a:ext>
            </a:extLst>
          </p:cNvPr>
          <p:cNvSpPr>
            <a:spLocks noGrp="1"/>
          </p:cNvSpPr>
          <p:nvPr>
            <p:ph type="sldNum" sz="quarter" idx="5"/>
          </p:nvPr>
        </p:nvSpPr>
        <p:spPr/>
        <p:txBody>
          <a:bodyPr/>
          <a:lstStyle/>
          <a:p>
            <a:fld id="{801E6B42-C950-044A-AC11-24B9A0D293BB}" type="slidenum">
              <a:rPr lang="en-US" smtClean="0"/>
              <a:t>16</a:t>
            </a:fld>
            <a:endParaRPr lang="en-US"/>
          </a:p>
        </p:txBody>
      </p:sp>
    </p:spTree>
    <p:extLst>
      <p:ext uri="{BB962C8B-B14F-4D97-AF65-F5344CB8AC3E}">
        <p14:creationId xmlns:p14="http://schemas.microsoft.com/office/powerpoint/2010/main" val="126774791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0E1CC62-05EA-96B6-1719-B66F6E2FEE9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34BFE97-807F-4A0E-8A7E-025F69674B0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7F15846-C1BE-3106-6296-E62206BE02A1}"/>
              </a:ext>
            </a:extLst>
          </p:cNvPr>
          <p:cNvSpPr>
            <a:spLocks noGrp="1"/>
          </p:cNvSpPr>
          <p:nvPr>
            <p:ph type="body" idx="1"/>
          </p:nvPr>
        </p:nvSpPr>
        <p:spPr/>
        <p:txBody>
          <a:bodyPr/>
          <a:lstStyle/>
          <a:p>
            <a:pPr rtl="0" fontAlgn="base"/>
            <a:r>
              <a:rPr lang="en-US" sz="1200" b="0" i="0" kern="1200">
                <a:solidFill>
                  <a:schemeClr val="tx1"/>
                </a:solidFill>
                <a:effectLst/>
                <a:latin typeface="+mn-lt"/>
                <a:ea typeface="+mn-ea"/>
                <a:cs typeface="+mn-cs"/>
              </a:rPr>
              <a:t>Slide 1 (after Cover/Title slide)1. </a:t>
            </a:r>
          </a:p>
          <a:p>
            <a:pPr rtl="0" fontAlgn="base"/>
            <a:r>
              <a:rPr lang="en-US" sz="1200" b="0" i="0" kern="1200">
                <a:solidFill>
                  <a:schemeClr val="tx1"/>
                </a:solidFill>
                <a:effectLst/>
                <a:latin typeface="+mn-lt"/>
                <a:ea typeface="+mn-ea"/>
                <a:cs typeface="+mn-cs"/>
              </a:rPr>
              <a:t>(Welcome, Topics, Intro of Speakers) </a:t>
            </a:r>
          </a:p>
          <a:p>
            <a:pPr rtl="0" fontAlgn="base"/>
            <a:r>
              <a:rPr lang="en-US" sz="1200" b="0" i="0" kern="1200">
                <a:solidFill>
                  <a:schemeClr val="tx1"/>
                </a:solidFill>
                <a:effectLst/>
                <a:latin typeface="+mn-lt"/>
                <a:ea typeface="+mn-ea"/>
                <a:cs typeface="+mn-cs"/>
              </a:rPr>
              <a:t> </a:t>
            </a:r>
          </a:p>
          <a:p>
            <a:pPr rtl="0" fontAlgn="base"/>
            <a:r>
              <a:rPr lang="en-US" sz="1200" b="1" i="0" kern="1200">
                <a:solidFill>
                  <a:schemeClr val="tx1"/>
                </a:solidFill>
                <a:effectLst/>
                <a:latin typeface="+mn-lt"/>
                <a:ea typeface="+mn-ea"/>
                <a:cs typeface="+mn-cs"/>
              </a:rPr>
              <a:t>Speaker’s Notes: </a:t>
            </a:r>
          </a:p>
          <a:p>
            <a:pPr rtl="0" fontAlgn="base"/>
            <a:endParaRPr lang="en-US" sz="1200" b="1" i="0" kern="1200">
              <a:solidFill>
                <a:schemeClr val="tx1"/>
              </a:solidFill>
              <a:effectLst/>
              <a:latin typeface="+mn-lt"/>
              <a:ea typeface="+mn-ea"/>
              <a:cs typeface="+mn-cs"/>
            </a:endParaRPr>
          </a:p>
          <a:p>
            <a:pPr rtl="0" fontAlgn="base"/>
            <a:r>
              <a:rPr lang="en-US" sz="1200" b="0" i="0" kern="1200">
                <a:solidFill>
                  <a:schemeClr val="tx1"/>
                </a:solidFill>
                <a:effectLst/>
                <a:latin typeface="+mn-lt"/>
                <a:ea typeface="+mn-ea"/>
                <a:cs typeface="+mn-cs"/>
              </a:rPr>
              <a:t>Derek </a:t>
            </a:r>
            <a:r>
              <a:rPr lang="en-US" sz="1200" b="0" i="0" kern="1200" err="1">
                <a:solidFill>
                  <a:schemeClr val="tx1"/>
                </a:solidFill>
                <a:effectLst/>
                <a:latin typeface="+mn-lt"/>
                <a:ea typeface="+mn-ea"/>
                <a:cs typeface="+mn-cs"/>
              </a:rPr>
              <a:t>D’Auria</a:t>
            </a:r>
            <a:r>
              <a:rPr lang="en-US" sz="1200" b="0" i="0" kern="1200">
                <a:solidFill>
                  <a:schemeClr val="tx1"/>
                </a:solidFill>
                <a:effectLst/>
                <a:latin typeface="+mn-lt"/>
                <a:ea typeface="+mn-ea"/>
                <a:cs typeface="+mn-cs"/>
              </a:rPr>
              <a:t>, Walworth County Economic Development Alliance (WCEDA) and Liz </a:t>
            </a:r>
            <a:r>
              <a:rPr lang="en-US" sz="1200" b="0" i="0" kern="1200" err="1">
                <a:solidFill>
                  <a:schemeClr val="tx1"/>
                </a:solidFill>
                <a:effectLst/>
                <a:latin typeface="+mn-lt"/>
                <a:ea typeface="+mn-ea"/>
                <a:cs typeface="+mn-cs"/>
              </a:rPr>
              <a:t>Oplatka</a:t>
            </a:r>
            <a:r>
              <a:rPr lang="en-US" sz="1200" b="0" i="0" kern="1200">
                <a:solidFill>
                  <a:schemeClr val="tx1"/>
                </a:solidFill>
                <a:effectLst/>
                <a:latin typeface="+mn-lt"/>
                <a:ea typeface="+mn-ea"/>
                <a:cs typeface="+mn-cs"/>
              </a:rPr>
              <a:t>, Gateway Technical College – Co-Hosts </a:t>
            </a:r>
          </a:p>
          <a:p>
            <a:pPr rtl="0" fontAlgn="base"/>
            <a:r>
              <a:rPr lang="en-US" sz="1200" b="0" i="0" kern="1200">
                <a:solidFill>
                  <a:schemeClr val="tx1"/>
                </a:solidFill>
                <a:effectLst/>
                <a:latin typeface="+mn-lt"/>
                <a:ea typeface="+mn-ea"/>
                <a:cs typeface="+mn-cs"/>
              </a:rPr>
              <a:t> </a:t>
            </a:r>
          </a:p>
          <a:p>
            <a:pPr rtl="0" fontAlgn="base"/>
            <a:r>
              <a:rPr lang="en-US">
                <a:latin typeface="Calibri" panose="020F0502020204030204" pitchFamily="34" charset="0"/>
                <a:cs typeface="Calibri" panose="020F0502020204030204" pitchFamily="34" charset="0"/>
              </a:rPr>
              <a:t>Speakers</a:t>
            </a:r>
          </a:p>
          <a:p>
            <a:pPr marL="171450" indent="-171450" rtl="0" fontAlgn="base">
              <a:buFont typeface="Arial" panose="020B0604020202020204" pitchFamily="34" charset="0"/>
              <a:buChar char="•"/>
            </a:pPr>
            <a:r>
              <a:rPr lang="en-US" sz="1200" b="0" i="0" kern="1200">
                <a:solidFill>
                  <a:schemeClr val="tx1"/>
                </a:solidFill>
                <a:effectLst/>
                <a:latin typeface="+mn-lt"/>
                <a:ea typeface="+mn-ea"/>
                <a:cs typeface="+mn-cs"/>
              </a:rPr>
              <a:t>Derek </a:t>
            </a:r>
            <a:r>
              <a:rPr lang="en-US" sz="1200" b="0" i="0" kern="1200" err="1">
                <a:solidFill>
                  <a:schemeClr val="tx1"/>
                </a:solidFill>
                <a:effectLst/>
                <a:latin typeface="+mn-lt"/>
                <a:ea typeface="+mn-ea"/>
                <a:cs typeface="+mn-cs"/>
              </a:rPr>
              <a:t>D’Auria</a:t>
            </a:r>
            <a:r>
              <a:rPr lang="en-US" sz="1200" b="0" i="0" kern="1200">
                <a:solidFill>
                  <a:schemeClr val="tx1"/>
                </a:solidFill>
                <a:effectLst/>
                <a:latin typeface="+mn-lt"/>
                <a:ea typeface="+mn-ea"/>
                <a:cs typeface="+mn-cs"/>
              </a:rPr>
              <a:t>  - Overview of Financial Options </a:t>
            </a:r>
          </a:p>
          <a:p>
            <a:pPr marL="171450" indent="-171450" rtl="0" fontAlgn="base">
              <a:buFont typeface="Arial" panose="020B0604020202020204" pitchFamily="34" charset="0"/>
              <a:buChar char="•"/>
            </a:pPr>
            <a:r>
              <a:rPr lang="en-US" sz="1200" b="0" i="0" kern="1200">
                <a:solidFill>
                  <a:schemeClr val="tx1"/>
                </a:solidFill>
                <a:effectLst/>
                <a:latin typeface="+mn-lt"/>
                <a:ea typeface="+mn-ea"/>
                <a:cs typeface="+mn-cs"/>
              </a:rPr>
              <a:t>Kevin Kaufman, Small Business </a:t>
            </a:r>
            <a:r>
              <a:rPr lang="en-US" sz="1200" b="0" i="0" kern="1200" err="1">
                <a:solidFill>
                  <a:schemeClr val="tx1"/>
                </a:solidFill>
                <a:effectLst/>
                <a:latin typeface="+mn-lt"/>
                <a:ea typeface="+mn-ea"/>
                <a:cs typeface="+mn-cs"/>
              </a:rPr>
              <a:t>Developoment</a:t>
            </a:r>
            <a:r>
              <a:rPr lang="en-US" sz="1200" b="0" i="0" kern="1200">
                <a:solidFill>
                  <a:schemeClr val="tx1"/>
                </a:solidFill>
                <a:effectLst/>
                <a:latin typeface="+mn-lt"/>
                <a:ea typeface="+mn-ea"/>
                <a:cs typeface="+mn-cs"/>
              </a:rPr>
              <a:t> Center (SBDC) - Whitewater – SBA Tips and Updates </a:t>
            </a:r>
          </a:p>
          <a:p>
            <a:pPr marL="171450" indent="-171450" rtl="0" fontAlgn="base">
              <a:buFont typeface="Arial" panose="020B0604020202020204" pitchFamily="34" charset="0"/>
              <a:buChar char="•"/>
            </a:pPr>
            <a:r>
              <a:rPr lang="en-US" sz="1200" b="0" i="0" kern="1200">
                <a:solidFill>
                  <a:schemeClr val="tx1"/>
                </a:solidFill>
                <a:effectLst/>
                <a:latin typeface="+mn-lt"/>
                <a:ea typeface="+mn-ea"/>
                <a:cs typeface="+mn-cs"/>
              </a:rPr>
              <a:t>Shane Griffin, Associated Bank, Elkhorn – PPP Program Tips and Updates </a:t>
            </a:r>
          </a:p>
          <a:p>
            <a:pPr marL="171450" indent="-171450" rtl="0" fontAlgn="base">
              <a:buFont typeface="Arial" panose="020B0604020202020204" pitchFamily="34" charset="0"/>
              <a:buChar char="•"/>
            </a:pPr>
            <a:r>
              <a:rPr lang="en-US" sz="1200" b="0" i="0" kern="1200">
                <a:solidFill>
                  <a:schemeClr val="tx1"/>
                </a:solidFill>
                <a:effectLst/>
                <a:latin typeface="+mn-lt"/>
                <a:ea typeface="+mn-ea"/>
                <a:cs typeface="+mn-cs"/>
              </a:rPr>
              <a:t>Derek </a:t>
            </a:r>
            <a:r>
              <a:rPr lang="en-US" sz="1200" b="0" i="0" kern="1200" err="1">
                <a:solidFill>
                  <a:schemeClr val="tx1"/>
                </a:solidFill>
                <a:effectLst/>
                <a:latin typeface="+mn-lt"/>
                <a:ea typeface="+mn-ea"/>
                <a:cs typeface="+mn-cs"/>
              </a:rPr>
              <a:t>D’Auria</a:t>
            </a:r>
            <a:r>
              <a:rPr lang="en-US" sz="1200" b="0" i="0" kern="1200">
                <a:solidFill>
                  <a:schemeClr val="tx1"/>
                </a:solidFill>
                <a:effectLst/>
                <a:latin typeface="+mn-lt"/>
                <a:ea typeface="+mn-ea"/>
                <a:cs typeface="+mn-cs"/>
              </a:rPr>
              <a:t> and Joel </a:t>
            </a:r>
            <a:r>
              <a:rPr lang="en-US" sz="1200" b="0" i="0" kern="1200" err="1">
                <a:solidFill>
                  <a:schemeClr val="tx1"/>
                </a:solidFill>
                <a:effectLst/>
                <a:latin typeface="+mn-lt"/>
                <a:ea typeface="+mn-ea"/>
                <a:cs typeface="+mn-cs"/>
              </a:rPr>
              <a:t>Espinza</a:t>
            </a:r>
            <a:r>
              <a:rPr lang="en-US" sz="1200" b="0" i="0" kern="1200">
                <a:solidFill>
                  <a:schemeClr val="tx1"/>
                </a:solidFill>
                <a:effectLst/>
                <a:latin typeface="+mn-lt"/>
                <a:ea typeface="+mn-ea"/>
                <a:cs typeface="+mn-cs"/>
              </a:rPr>
              <a:t> from WCEDA - Unemployment Tips and Updates/Other Employer Programs  </a:t>
            </a:r>
          </a:p>
          <a:p>
            <a:endParaRPr lang="en-US"/>
          </a:p>
        </p:txBody>
      </p:sp>
      <p:sp>
        <p:nvSpPr>
          <p:cNvPr id="4" name="Slide Number Placeholder 3">
            <a:extLst>
              <a:ext uri="{FF2B5EF4-FFF2-40B4-BE49-F238E27FC236}">
                <a16:creationId xmlns:a16="http://schemas.microsoft.com/office/drawing/2014/main" id="{8E261590-C44A-E7CF-4135-1937E582AD17}"/>
              </a:ext>
            </a:extLst>
          </p:cNvPr>
          <p:cNvSpPr>
            <a:spLocks noGrp="1"/>
          </p:cNvSpPr>
          <p:nvPr>
            <p:ph type="sldNum" sz="quarter" idx="5"/>
          </p:nvPr>
        </p:nvSpPr>
        <p:spPr/>
        <p:txBody>
          <a:bodyPr/>
          <a:lstStyle/>
          <a:p>
            <a:fld id="{801E6B42-C950-044A-AC11-24B9A0D293BB}" type="slidenum">
              <a:rPr lang="en-US" smtClean="0"/>
              <a:t>17</a:t>
            </a:fld>
            <a:endParaRPr lang="en-US"/>
          </a:p>
        </p:txBody>
      </p:sp>
    </p:spTree>
    <p:extLst>
      <p:ext uri="{BB962C8B-B14F-4D97-AF65-F5344CB8AC3E}">
        <p14:creationId xmlns:p14="http://schemas.microsoft.com/office/powerpoint/2010/main" val="60394030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fontAlgn="base"/>
            <a:r>
              <a:rPr lang="en-US" sz="1200" b="0" i="0" kern="1200">
                <a:solidFill>
                  <a:schemeClr val="tx1"/>
                </a:solidFill>
                <a:effectLst/>
                <a:latin typeface="+mn-lt"/>
                <a:ea typeface="+mn-ea"/>
                <a:cs typeface="+mn-cs"/>
              </a:rPr>
              <a:t>Slide 1 (after Cover/Title slide)1. </a:t>
            </a:r>
          </a:p>
          <a:p>
            <a:pPr rtl="0" fontAlgn="base"/>
            <a:r>
              <a:rPr lang="en-US" sz="1200" b="0" i="0" kern="1200">
                <a:solidFill>
                  <a:schemeClr val="tx1"/>
                </a:solidFill>
                <a:effectLst/>
                <a:latin typeface="+mn-lt"/>
                <a:ea typeface="+mn-ea"/>
                <a:cs typeface="+mn-cs"/>
              </a:rPr>
              <a:t>(Welcome, Topics, Intro of Speakers) </a:t>
            </a:r>
          </a:p>
          <a:p>
            <a:pPr rtl="0" fontAlgn="base"/>
            <a:r>
              <a:rPr lang="en-US" sz="1200" b="0" i="0" kern="1200">
                <a:solidFill>
                  <a:schemeClr val="tx1"/>
                </a:solidFill>
                <a:effectLst/>
                <a:latin typeface="+mn-lt"/>
                <a:ea typeface="+mn-ea"/>
                <a:cs typeface="+mn-cs"/>
              </a:rPr>
              <a:t> </a:t>
            </a:r>
          </a:p>
          <a:p>
            <a:pPr rtl="0" fontAlgn="base"/>
            <a:r>
              <a:rPr lang="en-US" sz="1200" b="1" i="0" kern="1200">
                <a:solidFill>
                  <a:schemeClr val="tx1"/>
                </a:solidFill>
                <a:effectLst/>
                <a:latin typeface="+mn-lt"/>
                <a:ea typeface="+mn-ea"/>
                <a:cs typeface="+mn-cs"/>
              </a:rPr>
              <a:t>Speaker’s Notes: </a:t>
            </a:r>
          </a:p>
          <a:p>
            <a:pPr rtl="0" fontAlgn="base"/>
            <a:endParaRPr lang="en-US" sz="1200" b="1" i="0" kern="1200">
              <a:solidFill>
                <a:schemeClr val="tx1"/>
              </a:solidFill>
              <a:effectLst/>
              <a:latin typeface="+mn-lt"/>
              <a:ea typeface="+mn-ea"/>
              <a:cs typeface="+mn-cs"/>
            </a:endParaRPr>
          </a:p>
          <a:p>
            <a:pPr rtl="0" fontAlgn="base"/>
            <a:r>
              <a:rPr lang="en-US" sz="1200" b="0" i="0" kern="1200">
                <a:solidFill>
                  <a:schemeClr val="tx1"/>
                </a:solidFill>
                <a:effectLst/>
                <a:latin typeface="+mn-lt"/>
                <a:ea typeface="+mn-ea"/>
                <a:cs typeface="+mn-cs"/>
              </a:rPr>
              <a:t>Derek </a:t>
            </a:r>
            <a:r>
              <a:rPr lang="en-US" sz="1200" b="0" i="0" kern="1200" err="1">
                <a:solidFill>
                  <a:schemeClr val="tx1"/>
                </a:solidFill>
                <a:effectLst/>
                <a:latin typeface="+mn-lt"/>
                <a:ea typeface="+mn-ea"/>
                <a:cs typeface="+mn-cs"/>
              </a:rPr>
              <a:t>D’Auria</a:t>
            </a:r>
            <a:r>
              <a:rPr lang="en-US" sz="1200" b="0" i="0" kern="1200">
                <a:solidFill>
                  <a:schemeClr val="tx1"/>
                </a:solidFill>
                <a:effectLst/>
                <a:latin typeface="+mn-lt"/>
                <a:ea typeface="+mn-ea"/>
                <a:cs typeface="+mn-cs"/>
              </a:rPr>
              <a:t>, Walworth County Economic Development Alliance (WCEDA) and Liz </a:t>
            </a:r>
            <a:r>
              <a:rPr lang="en-US" sz="1200" b="0" i="0" kern="1200" err="1">
                <a:solidFill>
                  <a:schemeClr val="tx1"/>
                </a:solidFill>
                <a:effectLst/>
                <a:latin typeface="+mn-lt"/>
                <a:ea typeface="+mn-ea"/>
                <a:cs typeface="+mn-cs"/>
              </a:rPr>
              <a:t>Oplatka</a:t>
            </a:r>
            <a:r>
              <a:rPr lang="en-US" sz="1200" b="0" i="0" kern="1200">
                <a:solidFill>
                  <a:schemeClr val="tx1"/>
                </a:solidFill>
                <a:effectLst/>
                <a:latin typeface="+mn-lt"/>
                <a:ea typeface="+mn-ea"/>
                <a:cs typeface="+mn-cs"/>
              </a:rPr>
              <a:t>, Gateway Technical College – Co-Hosts </a:t>
            </a:r>
          </a:p>
          <a:p>
            <a:pPr rtl="0" fontAlgn="base"/>
            <a:r>
              <a:rPr lang="en-US" sz="1200" b="0" i="0" kern="1200">
                <a:solidFill>
                  <a:schemeClr val="tx1"/>
                </a:solidFill>
                <a:effectLst/>
                <a:latin typeface="+mn-lt"/>
                <a:ea typeface="+mn-ea"/>
                <a:cs typeface="+mn-cs"/>
              </a:rPr>
              <a:t> </a:t>
            </a:r>
          </a:p>
          <a:p>
            <a:pPr rtl="0" fontAlgn="base"/>
            <a:r>
              <a:rPr lang="en-US">
                <a:latin typeface="Calibri" panose="020F0502020204030204" pitchFamily="34" charset="0"/>
                <a:cs typeface="Calibri" panose="020F0502020204030204" pitchFamily="34" charset="0"/>
              </a:rPr>
              <a:t>Speakers</a:t>
            </a:r>
          </a:p>
          <a:p>
            <a:pPr marL="171450" indent="-171450" rtl="0" fontAlgn="base">
              <a:buFont typeface="Arial" panose="020B0604020202020204" pitchFamily="34" charset="0"/>
              <a:buChar char="•"/>
            </a:pPr>
            <a:r>
              <a:rPr lang="en-US" sz="1200" b="0" i="0" kern="1200">
                <a:solidFill>
                  <a:schemeClr val="tx1"/>
                </a:solidFill>
                <a:effectLst/>
                <a:latin typeface="+mn-lt"/>
                <a:ea typeface="+mn-ea"/>
                <a:cs typeface="+mn-cs"/>
              </a:rPr>
              <a:t>Derek </a:t>
            </a:r>
            <a:r>
              <a:rPr lang="en-US" sz="1200" b="0" i="0" kern="1200" err="1">
                <a:solidFill>
                  <a:schemeClr val="tx1"/>
                </a:solidFill>
                <a:effectLst/>
                <a:latin typeface="+mn-lt"/>
                <a:ea typeface="+mn-ea"/>
                <a:cs typeface="+mn-cs"/>
              </a:rPr>
              <a:t>D’Auria</a:t>
            </a:r>
            <a:r>
              <a:rPr lang="en-US" sz="1200" b="0" i="0" kern="1200">
                <a:solidFill>
                  <a:schemeClr val="tx1"/>
                </a:solidFill>
                <a:effectLst/>
                <a:latin typeface="+mn-lt"/>
                <a:ea typeface="+mn-ea"/>
                <a:cs typeface="+mn-cs"/>
              </a:rPr>
              <a:t>  - Overview of Financial Options </a:t>
            </a:r>
          </a:p>
          <a:p>
            <a:pPr marL="171450" indent="-171450" rtl="0" fontAlgn="base">
              <a:buFont typeface="Arial" panose="020B0604020202020204" pitchFamily="34" charset="0"/>
              <a:buChar char="•"/>
            </a:pPr>
            <a:r>
              <a:rPr lang="en-US" sz="1200" b="0" i="0" kern="1200">
                <a:solidFill>
                  <a:schemeClr val="tx1"/>
                </a:solidFill>
                <a:effectLst/>
                <a:latin typeface="+mn-lt"/>
                <a:ea typeface="+mn-ea"/>
                <a:cs typeface="+mn-cs"/>
              </a:rPr>
              <a:t>Kevin Kaufman, Small Business </a:t>
            </a:r>
            <a:r>
              <a:rPr lang="en-US" sz="1200" b="0" i="0" kern="1200" err="1">
                <a:solidFill>
                  <a:schemeClr val="tx1"/>
                </a:solidFill>
                <a:effectLst/>
                <a:latin typeface="+mn-lt"/>
                <a:ea typeface="+mn-ea"/>
                <a:cs typeface="+mn-cs"/>
              </a:rPr>
              <a:t>Developoment</a:t>
            </a:r>
            <a:r>
              <a:rPr lang="en-US" sz="1200" b="0" i="0" kern="1200">
                <a:solidFill>
                  <a:schemeClr val="tx1"/>
                </a:solidFill>
                <a:effectLst/>
                <a:latin typeface="+mn-lt"/>
                <a:ea typeface="+mn-ea"/>
                <a:cs typeface="+mn-cs"/>
              </a:rPr>
              <a:t> Center (SBDC) - Whitewater – SBA Tips and Updates </a:t>
            </a:r>
          </a:p>
          <a:p>
            <a:pPr marL="171450" indent="-171450" rtl="0" fontAlgn="base">
              <a:buFont typeface="Arial" panose="020B0604020202020204" pitchFamily="34" charset="0"/>
              <a:buChar char="•"/>
            </a:pPr>
            <a:r>
              <a:rPr lang="en-US" sz="1200" b="0" i="0" kern="1200">
                <a:solidFill>
                  <a:schemeClr val="tx1"/>
                </a:solidFill>
                <a:effectLst/>
                <a:latin typeface="+mn-lt"/>
                <a:ea typeface="+mn-ea"/>
                <a:cs typeface="+mn-cs"/>
              </a:rPr>
              <a:t>Shane Griffin, Associated Bank, Elkhorn – PPP Program Tips and Updates </a:t>
            </a:r>
          </a:p>
          <a:p>
            <a:pPr marL="171450" indent="-171450" rtl="0" fontAlgn="base">
              <a:buFont typeface="Arial" panose="020B0604020202020204" pitchFamily="34" charset="0"/>
              <a:buChar char="•"/>
            </a:pPr>
            <a:r>
              <a:rPr lang="en-US" sz="1200" b="0" i="0" kern="1200">
                <a:solidFill>
                  <a:schemeClr val="tx1"/>
                </a:solidFill>
                <a:effectLst/>
                <a:latin typeface="+mn-lt"/>
                <a:ea typeface="+mn-ea"/>
                <a:cs typeface="+mn-cs"/>
              </a:rPr>
              <a:t>Derek </a:t>
            </a:r>
            <a:r>
              <a:rPr lang="en-US" sz="1200" b="0" i="0" kern="1200" err="1">
                <a:solidFill>
                  <a:schemeClr val="tx1"/>
                </a:solidFill>
                <a:effectLst/>
                <a:latin typeface="+mn-lt"/>
                <a:ea typeface="+mn-ea"/>
                <a:cs typeface="+mn-cs"/>
              </a:rPr>
              <a:t>D’Auria</a:t>
            </a:r>
            <a:r>
              <a:rPr lang="en-US" sz="1200" b="0" i="0" kern="1200">
                <a:solidFill>
                  <a:schemeClr val="tx1"/>
                </a:solidFill>
                <a:effectLst/>
                <a:latin typeface="+mn-lt"/>
                <a:ea typeface="+mn-ea"/>
                <a:cs typeface="+mn-cs"/>
              </a:rPr>
              <a:t> and Joel </a:t>
            </a:r>
            <a:r>
              <a:rPr lang="en-US" sz="1200" b="0" i="0" kern="1200" err="1">
                <a:solidFill>
                  <a:schemeClr val="tx1"/>
                </a:solidFill>
                <a:effectLst/>
                <a:latin typeface="+mn-lt"/>
                <a:ea typeface="+mn-ea"/>
                <a:cs typeface="+mn-cs"/>
              </a:rPr>
              <a:t>Espinza</a:t>
            </a:r>
            <a:r>
              <a:rPr lang="en-US" sz="1200" b="0" i="0" kern="1200">
                <a:solidFill>
                  <a:schemeClr val="tx1"/>
                </a:solidFill>
                <a:effectLst/>
                <a:latin typeface="+mn-lt"/>
                <a:ea typeface="+mn-ea"/>
                <a:cs typeface="+mn-cs"/>
              </a:rPr>
              <a:t> from WCEDA - Unemployment Tips and Updates/Other Employer Programs  </a:t>
            </a:r>
          </a:p>
          <a:p>
            <a:endParaRPr lang="en-US"/>
          </a:p>
        </p:txBody>
      </p:sp>
      <p:sp>
        <p:nvSpPr>
          <p:cNvPr id="4" name="Slide Number Placeholder 3"/>
          <p:cNvSpPr>
            <a:spLocks noGrp="1"/>
          </p:cNvSpPr>
          <p:nvPr>
            <p:ph type="sldNum" sz="quarter" idx="5"/>
          </p:nvPr>
        </p:nvSpPr>
        <p:spPr/>
        <p:txBody>
          <a:bodyPr/>
          <a:lstStyle/>
          <a:p>
            <a:fld id="{801E6B42-C950-044A-AC11-24B9A0D293BB}" type="slidenum">
              <a:rPr lang="en-US" smtClean="0"/>
              <a:t>18</a:t>
            </a:fld>
            <a:endParaRPr lang="en-US"/>
          </a:p>
        </p:txBody>
      </p:sp>
    </p:spTree>
    <p:extLst>
      <p:ext uri="{BB962C8B-B14F-4D97-AF65-F5344CB8AC3E}">
        <p14:creationId xmlns:p14="http://schemas.microsoft.com/office/powerpoint/2010/main" val="207708472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fontAlgn="base"/>
            <a:r>
              <a:rPr lang="en-US" sz="1200" b="0" i="0" kern="1200">
                <a:solidFill>
                  <a:schemeClr val="tx1"/>
                </a:solidFill>
                <a:effectLst/>
                <a:latin typeface="+mn-lt"/>
                <a:ea typeface="+mn-ea"/>
                <a:cs typeface="+mn-cs"/>
              </a:rPr>
              <a:t>Slide 1 (after Cover/Title slide)1. </a:t>
            </a:r>
          </a:p>
          <a:p>
            <a:pPr rtl="0" fontAlgn="base"/>
            <a:r>
              <a:rPr lang="en-US" sz="1200" b="0" i="0" kern="1200">
                <a:solidFill>
                  <a:schemeClr val="tx1"/>
                </a:solidFill>
                <a:effectLst/>
                <a:latin typeface="+mn-lt"/>
                <a:ea typeface="+mn-ea"/>
                <a:cs typeface="+mn-cs"/>
              </a:rPr>
              <a:t>(Welcome, Topics, Intro of Speakers) </a:t>
            </a:r>
          </a:p>
          <a:p>
            <a:pPr rtl="0" fontAlgn="base"/>
            <a:r>
              <a:rPr lang="en-US" sz="1200" b="0" i="0" kern="1200">
                <a:solidFill>
                  <a:schemeClr val="tx1"/>
                </a:solidFill>
                <a:effectLst/>
                <a:latin typeface="+mn-lt"/>
                <a:ea typeface="+mn-ea"/>
                <a:cs typeface="+mn-cs"/>
              </a:rPr>
              <a:t> </a:t>
            </a:r>
          </a:p>
          <a:p>
            <a:pPr rtl="0" fontAlgn="base"/>
            <a:r>
              <a:rPr lang="en-US" sz="1200" b="1" i="0" kern="1200">
                <a:solidFill>
                  <a:schemeClr val="tx1"/>
                </a:solidFill>
                <a:effectLst/>
                <a:latin typeface="+mn-lt"/>
                <a:ea typeface="+mn-ea"/>
                <a:cs typeface="+mn-cs"/>
              </a:rPr>
              <a:t>Speaker’s Notes: </a:t>
            </a:r>
          </a:p>
          <a:p>
            <a:pPr rtl="0" fontAlgn="base"/>
            <a:endParaRPr lang="en-US" sz="1200" b="1" i="0" kern="1200">
              <a:solidFill>
                <a:schemeClr val="tx1"/>
              </a:solidFill>
              <a:effectLst/>
              <a:latin typeface="+mn-lt"/>
              <a:ea typeface="+mn-ea"/>
              <a:cs typeface="+mn-cs"/>
            </a:endParaRPr>
          </a:p>
          <a:p>
            <a:pPr rtl="0" fontAlgn="base"/>
            <a:r>
              <a:rPr lang="en-US" sz="1200" b="0" i="0" kern="1200">
                <a:solidFill>
                  <a:schemeClr val="tx1"/>
                </a:solidFill>
                <a:effectLst/>
                <a:latin typeface="+mn-lt"/>
                <a:ea typeface="+mn-ea"/>
                <a:cs typeface="+mn-cs"/>
              </a:rPr>
              <a:t>Derek </a:t>
            </a:r>
            <a:r>
              <a:rPr lang="en-US" sz="1200" b="0" i="0" kern="1200" err="1">
                <a:solidFill>
                  <a:schemeClr val="tx1"/>
                </a:solidFill>
                <a:effectLst/>
                <a:latin typeface="+mn-lt"/>
                <a:ea typeface="+mn-ea"/>
                <a:cs typeface="+mn-cs"/>
              </a:rPr>
              <a:t>D’Auria</a:t>
            </a:r>
            <a:r>
              <a:rPr lang="en-US" sz="1200" b="0" i="0" kern="1200">
                <a:solidFill>
                  <a:schemeClr val="tx1"/>
                </a:solidFill>
                <a:effectLst/>
                <a:latin typeface="+mn-lt"/>
                <a:ea typeface="+mn-ea"/>
                <a:cs typeface="+mn-cs"/>
              </a:rPr>
              <a:t>, Walworth County Economic Development Alliance (WCEDA) and Liz </a:t>
            </a:r>
            <a:r>
              <a:rPr lang="en-US" sz="1200" b="0" i="0" kern="1200" err="1">
                <a:solidFill>
                  <a:schemeClr val="tx1"/>
                </a:solidFill>
                <a:effectLst/>
                <a:latin typeface="+mn-lt"/>
                <a:ea typeface="+mn-ea"/>
                <a:cs typeface="+mn-cs"/>
              </a:rPr>
              <a:t>Oplatka</a:t>
            </a:r>
            <a:r>
              <a:rPr lang="en-US" sz="1200" b="0" i="0" kern="1200">
                <a:solidFill>
                  <a:schemeClr val="tx1"/>
                </a:solidFill>
                <a:effectLst/>
                <a:latin typeface="+mn-lt"/>
                <a:ea typeface="+mn-ea"/>
                <a:cs typeface="+mn-cs"/>
              </a:rPr>
              <a:t>, Gateway Technical College – Co-Hosts </a:t>
            </a:r>
          </a:p>
          <a:p>
            <a:pPr rtl="0" fontAlgn="base"/>
            <a:r>
              <a:rPr lang="en-US" sz="1200" b="0" i="0" kern="1200">
                <a:solidFill>
                  <a:schemeClr val="tx1"/>
                </a:solidFill>
                <a:effectLst/>
                <a:latin typeface="+mn-lt"/>
                <a:ea typeface="+mn-ea"/>
                <a:cs typeface="+mn-cs"/>
              </a:rPr>
              <a:t> </a:t>
            </a:r>
          </a:p>
          <a:p>
            <a:pPr rtl="0" fontAlgn="base"/>
            <a:r>
              <a:rPr lang="en-US">
                <a:latin typeface="Calibri" panose="020F0502020204030204" pitchFamily="34" charset="0"/>
                <a:cs typeface="Calibri" panose="020F0502020204030204" pitchFamily="34" charset="0"/>
              </a:rPr>
              <a:t>Speakers</a:t>
            </a:r>
          </a:p>
          <a:p>
            <a:pPr marL="171450" indent="-171450" rtl="0" fontAlgn="base">
              <a:buFont typeface="Arial" panose="020B0604020202020204" pitchFamily="34" charset="0"/>
              <a:buChar char="•"/>
            </a:pPr>
            <a:r>
              <a:rPr lang="en-US" sz="1200" b="0" i="0" kern="1200">
                <a:solidFill>
                  <a:schemeClr val="tx1"/>
                </a:solidFill>
                <a:effectLst/>
                <a:latin typeface="+mn-lt"/>
                <a:ea typeface="+mn-ea"/>
                <a:cs typeface="+mn-cs"/>
              </a:rPr>
              <a:t>Derek </a:t>
            </a:r>
            <a:r>
              <a:rPr lang="en-US" sz="1200" b="0" i="0" kern="1200" err="1">
                <a:solidFill>
                  <a:schemeClr val="tx1"/>
                </a:solidFill>
                <a:effectLst/>
                <a:latin typeface="+mn-lt"/>
                <a:ea typeface="+mn-ea"/>
                <a:cs typeface="+mn-cs"/>
              </a:rPr>
              <a:t>D’Auria</a:t>
            </a:r>
            <a:r>
              <a:rPr lang="en-US" sz="1200" b="0" i="0" kern="1200">
                <a:solidFill>
                  <a:schemeClr val="tx1"/>
                </a:solidFill>
                <a:effectLst/>
                <a:latin typeface="+mn-lt"/>
                <a:ea typeface="+mn-ea"/>
                <a:cs typeface="+mn-cs"/>
              </a:rPr>
              <a:t>  - Overview of Financial Options </a:t>
            </a:r>
          </a:p>
          <a:p>
            <a:pPr marL="171450" indent="-171450" rtl="0" fontAlgn="base">
              <a:buFont typeface="Arial" panose="020B0604020202020204" pitchFamily="34" charset="0"/>
              <a:buChar char="•"/>
            </a:pPr>
            <a:r>
              <a:rPr lang="en-US" sz="1200" b="0" i="0" kern="1200">
                <a:solidFill>
                  <a:schemeClr val="tx1"/>
                </a:solidFill>
                <a:effectLst/>
                <a:latin typeface="+mn-lt"/>
                <a:ea typeface="+mn-ea"/>
                <a:cs typeface="+mn-cs"/>
              </a:rPr>
              <a:t>Kevin Kaufman, Small Business </a:t>
            </a:r>
            <a:r>
              <a:rPr lang="en-US" sz="1200" b="0" i="0" kern="1200" err="1">
                <a:solidFill>
                  <a:schemeClr val="tx1"/>
                </a:solidFill>
                <a:effectLst/>
                <a:latin typeface="+mn-lt"/>
                <a:ea typeface="+mn-ea"/>
                <a:cs typeface="+mn-cs"/>
              </a:rPr>
              <a:t>Developoment</a:t>
            </a:r>
            <a:r>
              <a:rPr lang="en-US" sz="1200" b="0" i="0" kern="1200">
                <a:solidFill>
                  <a:schemeClr val="tx1"/>
                </a:solidFill>
                <a:effectLst/>
                <a:latin typeface="+mn-lt"/>
                <a:ea typeface="+mn-ea"/>
                <a:cs typeface="+mn-cs"/>
              </a:rPr>
              <a:t> Center (SBDC) - Whitewater – SBA Tips and Updates </a:t>
            </a:r>
          </a:p>
          <a:p>
            <a:pPr marL="171450" indent="-171450" rtl="0" fontAlgn="base">
              <a:buFont typeface="Arial" panose="020B0604020202020204" pitchFamily="34" charset="0"/>
              <a:buChar char="•"/>
            </a:pPr>
            <a:r>
              <a:rPr lang="en-US" sz="1200" b="0" i="0" kern="1200">
                <a:solidFill>
                  <a:schemeClr val="tx1"/>
                </a:solidFill>
                <a:effectLst/>
                <a:latin typeface="+mn-lt"/>
                <a:ea typeface="+mn-ea"/>
                <a:cs typeface="+mn-cs"/>
              </a:rPr>
              <a:t>Shane Griffin, Associated Bank, Elkhorn – PPP Program Tips and Updates </a:t>
            </a:r>
          </a:p>
          <a:p>
            <a:pPr marL="171450" indent="-171450" rtl="0" fontAlgn="base">
              <a:buFont typeface="Arial" panose="020B0604020202020204" pitchFamily="34" charset="0"/>
              <a:buChar char="•"/>
            </a:pPr>
            <a:r>
              <a:rPr lang="en-US" sz="1200" b="0" i="0" kern="1200">
                <a:solidFill>
                  <a:schemeClr val="tx1"/>
                </a:solidFill>
                <a:effectLst/>
                <a:latin typeface="+mn-lt"/>
                <a:ea typeface="+mn-ea"/>
                <a:cs typeface="+mn-cs"/>
              </a:rPr>
              <a:t>Derek </a:t>
            </a:r>
            <a:r>
              <a:rPr lang="en-US" sz="1200" b="0" i="0" kern="1200" err="1">
                <a:solidFill>
                  <a:schemeClr val="tx1"/>
                </a:solidFill>
                <a:effectLst/>
                <a:latin typeface="+mn-lt"/>
                <a:ea typeface="+mn-ea"/>
                <a:cs typeface="+mn-cs"/>
              </a:rPr>
              <a:t>D’Auria</a:t>
            </a:r>
            <a:r>
              <a:rPr lang="en-US" sz="1200" b="0" i="0" kern="1200">
                <a:solidFill>
                  <a:schemeClr val="tx1"/>
                </a:solidFill>
                <a:effectLst/>
                <a:latin typeface="+mn-lt"/>
                <a:ea typeface="+mn-ea"/>
                <a:cs typeface="+mn-cs"/>
              </a:rPr>
              <a:t> and Joel </a:t>
            </a:r>
            <a:r>
              <a:rPr lang="en-US" sz="1200" b="0" i="0" kern="1200" err="1">
                <a:solidFill>
                  <a:schemeClr val="tx1"/>
                </a:solidFill>
                <a:effectLst/>
                <a:latin typeface="+mn-lt"/>
                <a:ea typeface="+mn-ea"/>
                <a:cs typeface="+mn-cs"/>
              </a:rPr>
              <a:t>Espinza</a:t>
            </a:r>
            <a:r>
              <a:rPr lang="en-US" sz="1200" b="0" i="0" kern="1200">
                <a:solidFill>
                  <a:schemeClr val="tx1"/>
                </a:solidFill>
                <a:effectLst/>
                <a:latin typeface="+mn-lt"/>
                <a:ea typeface="+mn-ea"/>
                <a:cs typeface="+mn-cs"/>
              </a:rPr>
              <a:t> from WCEDA - Unemployment Tips and Updates/Other Employer Programs  </a:t>
            </a:r>
          </a:p>
          <a:p>
            <a:endParaRPr lang="en-US"/>
          </a:p>
        </p:txBody>
      </p:sp>
      <p:sp>
        <p:nvSpPr>
          <p:cNvPr id="4" name="Slide Number Placeholder 3"/>
          <p:cNvSpPr>
            <a:spLocks noGrp="1"/>
          </p:cNvSpPr>
          <p:nvPr>
            <p:ph type="sldNum" sz="quarter" idx="5"/>
          </p:nvPr>
        </p:nvSpPr>
        <p:spPr/>
        <p:txBody>
          <a:bodyPr/>
          <a:lstStyle/>
          <a:p>
            <a:fld id="{801E6B42-C950-044A-AC11-24B9A0D293BB}" type="slidenum">
              <a:rPr lang="en-US" smtClean="0"/>
              <a:t>19</a:t>
            </a:fld>
            <a:endParaRPr lang="en-US"/>
          </a:p>
        </p:txBody>
      </p:sp>
    </p:spTree>
    <p:extLst>
      <p:ext uri="{BB962C8B-B14F-4D97-AF65-F5344CB8AC3E}">
        <p14:creationId xmlns:p14="http://schemas.microsoft.com/office/powerpoint/2010/main" val="122914052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0E1CC62-05EA-96B6-1719-B66F6E2FEE9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34BFE97-807F-4A0E-8A7E-025F69674B0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7F15846-C1BE-3106-6296-E62206BE02A1}"/>
              </a:ext>
            </a:extLst>
          </p:cNvPr>
          <p:cNvSpPr>
            <a:spLocks noGrp="1"/>
          </p:cNvSpPr>
          <p:nvPr>
            <p:ph type="body" idx="1"/>
          </p:nvPr>
        </p:nvSpPr>
        <p:spPr/>
        <p:txBody>
          <a:bodyPr/>
          <a:lstStyle/>
          <a:p>
            <a:pPr rtl="0" fontAlgn="base"/>
            <a:r>
              <a:rPr lang="en-US" sz="1200" b="0" i="0" kern="1200">
                <a:solidFill>
                  <a:schemeClr val="tx1"/>
                </a:solidFill>
                <a:effectLst/>
                <a:latin typeface="+mn-lt"/>
                <a:ea typeface="+mn-ea"/>
                <a:cs typeface="+mn-cs"/>
              </a:rPr>
              <a:t>Slide 1 (after Cover/Title slide)1. </a:t>
            </a:r>
          </a:p>
          <a:p>
            <a:pPr rtl="0" fontAlgn="base"/>
            <a:r>
              <a:rPr lang="en-US" sz="1200" b="0" i="0" kern="1200">
                <a:solidFill>
                  <a:schemeClr val="tx1"/>
                </a:solidFill>
                <a:effectLst/>
                <a:latin typeface="+mn-lt"/>
                <a:ea typeface="+mn-ea"/>
                <a:cs typeface="+mn-cs"/>
              </a:rPr>
              <a:t>(Welcome, Topics, Intro of Speakers) </a:t>
            </a:r>
          </a:p>
          <a:p>
            <a:pPr rtl="0" fontAlgn="base"/>
            <a:r>
              <a:rPr lang="en-US" sz="1200" b="0" i="0" kern="1200">
                <a:solidFill>
                  <a:schemeClr val="tx1"/>
                </a:solidFill>
                <a:effectLst/>
                <a:latin typeface="+mn-lt"/>
                <a:ea typeface="+mn-ea"/>
                <a:cs typeface="+mn-cs"/>
              </a:rPr>
              <a:t> </a:t>
            </a:r>
          </a:p>
          <a:p>
            <a:pPr rtl="0" fontAlgn="base"/>
            <a:r>
              <a:rPr lang="en-US" sz="1200" b="1" i="0" kern="1200">
                <a:solidFill>
                  <a:schemeClr val="tx1"/>
                </a:solidFill>
                <a:effectLst/>
                <a:latin typeface="+mn-lt"/>
                <a:ea typeface="+mn-ea"/>
                <a:cs typeface="+mn-cs"/>
              </a:rPr>
              <a:t>Speaker’s Notes: </a:t>
            </a:r>
          </a:p>
          <a:p>
            <a:pPr rtl="0" fontAlgn="base"/>
            <a:endParaRPr lang="en-US" sz="1200" b="1" i="0" kern="1200">
              <a:solidFill>
                <a:schemeClr val="tx1"/>
              </a:solidFill>
              <a:effectLst/>
              <a:latin typeface="+mn-lt"/>
              <a:ea typeface="+mn-ea"/>
              <a:cs typeface="+mn-cs"/>
            </a:endParaRPr>
          </a:p>
          <a:p>
            <a:pPr rtl="0" fontAlgn="base"/>
            <a:r>
              <a:rPr lang="en-US" sz="1200" b="0" i="0" kern="1200">
                <a:solidFill>
                  <a:schemeClr val="tx1"/>
                </a:solidFill>
                <a:effectLst/>
                <a:latin typeface="+mn-lt"/>
                <a:ea typeface="+mn-ea"/>
                <a:cs typeface="+mn-cs"/>
              </a:rPr>
              <a:t>Derek </a:t>
            </a:r>
            <a:r>
              <a:rPr lang="en-US" sz="1200" b="0" i="0" kern="1200" err="1">
                <a:solidFill>
                  <a:schemeClr val="tx1"/>
                </a:solidFill>
                <a:effectLst/>
                <a:latin typeface="+mn-lt"/>
                <a:ea typeface="+mn-ea"/>
                <a:cs typeface="+mn-cs"/>
              </a:rPr>
              <a:t>D’Auria</a:t>
            </a:r>
            <a:r>
              <a:rPr lang="en-US" sz="1200" b="0" i="0" kern="1200">
                <a:solidFill>
                  <a:schemeClr val="tx1"/>
                </a:solidFill>
                <a:effectLst/>
                <a:latin typeface="+mn-lt"/>
                <a:ea typeface="+mn-ea"/>
                <a:cs typeface="+mn-cs"/>
              </a:rPr>
              <a:t>, Walworth County Economic Development Alliance (WCEDA) and Liz </a:t>
            </a:r>
            <a:r>
              <a:rPr lang="en-US" sz="1200" b="0" i="0" kern="1200" err="1">
                <a:solidFill>
                  <a:schemeClr val="tx1"/>
                </a:solidFill>
                <a:effectLst/>
                <a:latin typeface="+mn-lt"/>
                <a:ea typeface="+mn-ea"/>
                <a:cs typeface="+mn-cs"/>
              </a:rPr>
              <a:t>Oplatka</a:t>
            </a:r>
            <a:r>
              <a:rPr lang="en-US" sz="1200" b="0" i="0" kern="1200">
                <a:solidFill>
                  <a:schemeClr val="tx1"/>
                </a:solidFill>
                <a:effectLst/>
                <a:latin typeface="+mn-lt"/>
                <a:ea typeface="+mn-ea"/>
                <a:cs typeface="+mn-cs"/>
              </a:rPr>
              <a:t>, Gateway Technical College – Co-Hosts </a:t>
            </a:r>
          </a:p>
          <a:p>
            <a:pPr rtl="0" fontAlgn="base"/>
            <a:r>
              <a:rPr lang="en-US" sz="1200" b="0" i="0" kern="1200">
                <a:solidFill>
                  <a:schemeClr val="tx1"/>
                </a:solidFill>
                <a:effectLst/>
                <a:latin typeface="+mn-lt"/>
                <a:ea typeface="+mn-ea"/>
                <a:cs typeface="+mn-cs"/>
              </a:rPr>
              <a:t> </a:t>
            </a:r>
          </a:p>
          <a:p>
            <a:pPr rtl="0" fontAlgn="base"/>
            <a:r>
              <a:rPr lang="en-US">
                <a:latin typeface="Calibri" panose="020F0502020204030204" pitchFamily="34" charset="0"/>
                <a:cs typeface="Calibri" panose="020F0502020204030204" pitchFamily="34" charset="0"/>
              </a:rPr>
              <a:t>Speakers</a:t>
            </a:r>
          </a:p>
          <a:p>
            <a:pPr marL="171450" indent="-171450" rtl="0" fontAlgn="base">
              <a:buFont typeface="Arial" panose="020B0604020202020204" pitchFamily="34" charset="0"/>
              <a:buChar char="•"/>
            </a:pPr>
            <a:r>
              <a:rPr lang="en-US" sz="1200" b="0" i="0" kern="1200">
                <a:solidFill>
                  <a:schemeClr val="tx1"/>
                </a:solidFill>
                <a:effectLst/>
                <a:latin typeface="+mn-lt"/>
                <a:ea typeface="+mn-ea"/>
                <a:cs typeface="+mn-cs"/>
              </a:rPr>
              <a:t>Derek </a:t>
            </a:r>
            <a:r>
              <a:rPr lang="en-US" sz="1200" b="0" i="0" kern="1200" err="1">
                <a:solidFill>
                  <a:schemeClr val="tx1"/>
                </a:solidFill>
                <a:effectLst/>
                <a:latin typeface="+mn-lt"/>
                <a:ea typeface="+mn-ea"/>
                <a:cs typeface="+mn-cs"/>
              </a:rPr>
              <a:t>D’Auria</a:t>
            </a:r>
            <a:r>
              <a:rPr lang="en-US" sz="1200" b="0" i="0" kern="1200">
                <a:solidFill>
                  <a:schemeClr val="tx1"/>
                </a:solidFill>
                <a:effectLst/>
                <a:latin typeface="+mn-lt"/>
                <a:ea typeface="+mn-ea"/>
                <a:cs typeface="+mn-cs"/>
              </a:rPr>
              <a:t>  - Overview of Financial Options </a:t>
            </a:r>
          </a:p>
          <a:p>
            <a:pPr marL="171450" indent="-171450" rtl="0" fontAlgn="base">
              <a:buFont typeface="Arial" panose="020B0604020202020204" pitchFamily="34" charset="0"/>
              <a:buChar char="•"/>
            </a:pPr>
            <a:r>
              <a:rPr lang="en-US" sz="1200" b="0" i="0" kern="1200">
                <a:solidFill>
                  <a:schemeClr val="tx1"/>
                </a:solidFill>
                <a:effectLst/>
                <a:latin typeface="+mn-lt"/>
                <a:ea typeface="+mn-ea"/>
                <a:cs typeface="+mn-cs"/>
              </a:rPr>
              <a:t>Kevin Kaufman, Small Business </a:t>
            </a:r>
            <a:r>
              <a:rPr lang="en-US" sz="1200" b="0" i="0" kern="1200" err="1">
                <a:solidFill>
                  <a:schemeClr val="tx1"/>
                </a:solidFill>
                <a:effectLst/>
                <a:latin typeface="+mn-lt"/>
                <a:ea typeface="+mn-ea"/>
                <a:cs typeface="+mn-cs"/>
              </a:rPr>
              <a:t>Developoment</a:t>
            </a:r>
            <a:r>
              <a:rPr lang="en-US" sz="1200" b="0" i="0" kern="1200">
                <a:solidFill>
                  <a:schemeClr val="tx1"/>
                </a:solidFill>
                <a:effectLst/>
                <a:latin typeface="+mn-lt"/>
                <a:ea typeface="+mn-ea"/>
                <a:cs typeface="+mn-cs"/>
              </a:rPr>
              <a:t> Center (SBDC) - Whitewater – SBA Tips and Updates </a:t>
            </a:r>
          </a:p>
          <a:p>
            <a:pPr marL="171450" indent="-171450" rtl="0" fontAlgn="base">
              <a:buFont typeface="Arial" panose="020B0604020202020204" pitchFamily="34" charset="0"/>
              <a:buChar char="•"/>
            </a:pPr>
            <a:r>
              <a:rPr lang="en-US" sz="1200" b="0" i="0" kern="1200">
                <a:solidFill>
                  <a:schemeClr val="tx1"/>
                </a:solidFill>
                <a:effectLst/>
                <a:latin typeface="+mn-lt"/>
                <a:ea typeface="+mn-ea"/>
                <a:cs typeface="+mn-cs"/>
              </a:rPr>
              <a:t>Shane Griffin, Associated Bank, Elkhorn – PPP Program Tips and Updates </a:t>
            </a:r>
          </a:p>
          <a:p>
            <a:pPr marL="171450" indent="-171450" rtl="0" fontAlgn="base">
              <a:buFont typeface="Arial" panose="020B0604020202020204" pitchFamily="34" charset="0"/>
              <a:buChar char="•"/>
            </a:pPr>
            <a:r>
              <a:rPr lang="en-US" sz="1200" b="0" i="0" kern="1200">
                <a:solidFill>
                  <a:schemeClr val="tx1"/>
                </a:solidFill>
                <a:effectLst/>
                <a:latin typeface="+mn-lt"/>
                <a:ea typeface="+mn-ea"/>
                <a:cs typeface="+mn-cs"/>
              </a:rPr>
              <a:t>Derek </a:t>
            </a:r>
            <a:r>
              <a:rPr lang="en-US" sz="1200" b="0" i="0" kern="1200" err="1">
                <a:solidFill>
                  <a:schemeClr val="tx1"/>
                </a:solidFill>
                <a:effectLst/>
                <a:latin typeface="+mn-lt"/>
                <a:ea typeface="+mn-ea"/>
                <a:cs typeface="+mn-cs"/>
              </a:rPr>
              <a:t>D’Auria</a:t>
            </a:r>
            <a:r>
              <a:rPr lang="en-US" sz="1200" b="0" i="0" kern="1200">
                <a:solidFill>
                  <a:schemeClr val="tx1"/>
                </a:solidFill>
                <a:effectLst/>
                <a:latin typeface="+mn-lt"/>
                <a:ea typeface="+mn-ea"/>
                <a:cs typeface="+mn-cs"/>
              </a:rPr>
              <a:t> and Joel </a:t>
            </a:r>
            <a:r>
              <a:rPr lang="en-US" sz="1200" b="0" i="0" kern="1200" err="1">
                <a:solidFill>
                  <a:schemeClr val="tx1"/>
                </a:solidFill>
                <a:effectLst/>
                <a:latin typeface="+mn-lt"/>
                <a:ea typeface="+mn-ea"/>
                <a:cs typeface="+mn-cs"/>
              </a:rPr>
              <a:t>Espinza</a:t>
            </a:r>
            <a:r>
              <a:rPr lang="en-US" sz="1200" b="0" i="0" kern="1200">
                <a:solidFill>
                  <a:schemeClr val="tx1"/>
                </a:solidFill>
                <a:effectLst/>
                <a:latin typeface="+mn-lt"/>
                <a:ea typeface="+mn-ea"/>
                <a:cs typeface="+mn-cs"/>
              </a:rPr>
              <a:t> from WCEDA - Unemployment Tips and Updates/Other Employer Programs  </a:t>
            </a:r>
          </a:p>
          <a:p>
            <a:endParaRPr lang="en-US"/>
          </a:p>
        </p:txBody>
      </p:sp>
      <p:sp>
        <p:nvSpPr>
          <p:cNvPr id="4" name="Slide Number Placeholder 3">
            <a:extLst>
              <a:ext uri="{FF2B5EF4-FFF2-40B4-BE49-F238E27FC236}">
                <a16:creationId xmlns:a16="http://schemas.microsoft.com/office/drawing/2014/main" id="{8E261590-C44A-E7CF-4135-1937E582AD17}"/>
              </a:ext>
            </a:extLst>
          </p:cNvPr>
          <p:cNvSpPr>
            <a:spLocks noGrp="1"/>
          </p:cNvSpPr>
          <p:nvPr>
            <p:ph type="sldNum" sz="quarter" idx="5"/>
          </p:nvPr>
        </p:nvSpPr>
        <p:spPr/>
        <p:txBody>
          <a:bodyPr/>
          <a:lstStyle/>
          <a:p>
            <a:fld id="{801E6B42-C950-044A-AC11-24B9A0D293BB}" type="slidenum">
              <a:rPr lang="en-US" smtClean="0"/>
              <a:t>20</a:t>
            </a:fld>
            <a:endParaRPr lang="en-US"/>
          </a:p>
        </p:txBody>
      </p:sp>
    </p:spTree>
    <p:extLst>
      <p:ext uri="{BB962C8B-B14F-4D97-AF65-F5344CB8AC3E}">
        <p14:creationId xmlns:p14="http://schemas.microsoft.com/office/powerpoint/2010/main" val="126047106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fontAlgn="base"/>
            <a:r>
              <a:rPr lang="en-US" sz="1200" b="0" i="0" kern="1200">
                <a:solidFill>
                  <a:schemeClr val="tx1"/>
                </a:solidFill>
                <a:effectLst/>
                <a:latin typeface="+mn-lt"/>
                <a:ea typeface="+mn-ea"/>
                <a:cs typeface="+mn-cs"/>
              </a:rPr>
              <a:t>Slide 1 (after Cover/Title slide)1. </a:t>
            </a:r>
          </a:p>
          <a:p>
            <a:pPr rtl="0" fontAlgn="base"/>
            <a:r>
              <a:rPr lang="en-US" sz="1200" b="0" i="0" kern="1200">
                <a:solidFill>
                  <a:schemeClr val="tx1"/>
                </a:solidFill>
                <a:effectLst/>
                <a:latin typeface="+mn-lt"/>
                <a:ea typeface="+mn-ea"/>
                <a:cs typeface="+mn-cs"/>
              </a:rPr>
              <a:t>(Welcome, Topics, Intro of Speakers) </a:t>
            </a:r>
          </a:p>
          <a:p>
            <a:pPr rtl="0" fontAlgn="base"/>
            <a:r>
              <a:rPr lang="en-US" sz="1200" b="0" i="0" kern="1200">
                <a:solidFill>
                  <a:schemeClr val="tx1"/>
                </a:solidFill>
                <a:effectLst/>
                <a:latin typeface="+mn-lt"/>
                <a:ea typeface="+mn-ea"/>
                <a:cs typeface="+mn-cs"/>
              </a:rPr>
              <a:t> </a:t>
            </a:r>
          </a:p>
          <a:p>
            <a:pPr rtl="0" fontAlgn="base"/>
            <a:r>
              <a:rPr lang="en-US" sz="1200" b="1" i="0" kern="1200">
                <a:solidFill>
                  <a:schemeClr val="tx1"/>
                </a:solidFill>
                <a:effectLst/>
                <a:latin typeface="+mn-lt"/>
                <a:ea typeface="+mn-ea"/>
                <a:cs typeface="+mn-cs"/>
              </a:rPr>
              <a:t>Speaker’s Notes: </a:t>
            </a:r>
          </a:p>
          <a:p>
            <a:pPr rtl="0" fontAlgn="base"/>
            <a:endParaRPr lang="en-US" sz="1200" b="1" i="0" kern="1200">
              <a:solidFill>
                <a:schemeClr val="tx1"/>
              </a:solidFill>
              <a:effectLst/>
              <a:latin typeface="+mn-lt"/>
              <a:ea typeface="+mn-ea"/>
              <a:cs typeface="+mn-cs"/>
            </a:endParaRPr>
          </a:p>
          <a:p>
            <a:pPr rtl="0" fontAlgn="base"/>
            <a:r>
              <a:rPr lang="en-US" sz="1200" b="0" i="0" kern="1200">
                <a:solidFill>
                  <a:schemeClr val="tx1"/>
                </a:solidFill>
                <a:effectLst/>
                <a:latin typeface="+mn-lt"/>
                <a:ea typeface="+mn-ea"/>
                <a:cs typeface="+mn-cs"/>
              </a:rPr>
              <a:t>Derek </a:t>
            </a:r>
            <a:r>
              <a:rPr lang="en-US" sz="1200" b="0" i="0" kern="1200" err="1">
                <a:solidFill>
                  <a:schemeClr val="tx1"/>
                </a:solidFill>
                <a:effectLst/>
                <a:latin typeface="+mn-lt"/>
                <a:ea typeface="+mn-ea"/>
                <a:cs typeface="+mn-cs"/>
              </a:rPr>
              <a:t>D’Auria</a:t>
            </a:r>
            <a:r>
              <a:rPr lang="en-US" sz="1200" b="0" i="0" kern="1200">
                <a:solidFill>
                  <a:schemeClr val="tx1"/>
                </a:solidFill>
                <a:effectLst/>
                <a:latin typeface="+mn-lt"/>
                <a:ea typeface="+mn-ea"/>
                <a:cs typeface="+mn-cs"/>
              </a:rPr>
              <a:t>, Walworth County Economic Development Alliance (WCEDA) and Liz </a:t>
            </a:r>
            <a:r>
              <a:rPr lang="en-US" sz="1200" b="0" i="0" kern="1200" err="1">
                <a:solidFill>
                  <a:schemeClr val="tx1"/>
                </a:solidFill>
                <a:effectLst/>
                <a:latin typeface="+mn-lt"/>
                <a:ea typeface="+mn-ea"/>
                <a:cs typeface="+mn-cs"/>
              </a:rPr>
              <a:t>Oplatka</a:t>
            </a:r>
            <a:r>
              <a:rPr lang="en-US" sz="1200" b="0" i="0" kern="1200">
                <a:solidFill>
                  <a:schemeClr val="tx1"/>
                </a:solidFill>
                <a:effectLst/>
                <a:latin typeface="+mn-lt"/>
                <a:ea typeface="+mn-ea"/>
                <a:cs typeface="+mn-cs"/>
              </a:rPr>
              <a:t>, Gateway Technical College – Co-Hosts </a:t>
            </a:r>
          </a:p>
          <a:p>
            <a:pPr rtl="0" fontAlgn="base"/>
            <a:r>
              <a:rPr lang="en-US" sz="1200" b="0" i="0" kern="1200">
                <a:solidFill>
                  <a:schemeClr val="tx1"/>
                </a:solidFill>
                <a:effectLst/>
                <a:latin typeface="+mn-lt"/>
                <a:ea typeface="+mn-ea"/>
                <a:cs typeface="+mn-cs"/>
              </a:rPr>
              <a:t> </a:t>
            </a:r>
          </a:p>
          <a:p>
            <a:pPr rtl="0" fontAlgn="base"/>
            <a:r>
              <a:rPr lang="en-US">
                <a:latin typeface="Calibri" panose="020F0502020204030204" pitchFamily="34" charset="0"/>
                <a:cs typeface="Calibri" panose="020F0502020204030204" pitchFamily="34" charset="0"/>
              </a:rPr>
              <a:t>Speakers</a:t>
            </a:r>
          </a:p>
          <a:p>
            <a:pPr marL="171450" indent="-171450" rtl="0" fontAlgn="base">
              <a:buFont typeface="Arial" panose="020B0604020202020204" pitchFamily="34" charset="0"/>
              <a:buChar char="•"/>
            </a:pPr>
            <a:r>
              <a:rPr lang="en-US" sz="1200" b="0" i="0" kern="1200">
                <a:solidFill>
                  <a:schemeClr val="tx1"/>
                </a:solidFill>
                <a:effectLst/>
                <a:latin typeface="+mn-lt"/>
                <a:ea typeface="+mn-ea"/>
                <a:cs typeface="+mn-cs"/>
              </a:rPr>
              <a:t>Derek </a:t>
            </a:r>
            <a:r>
              <a:rPr lang="en-US" sz="1200" b="0" i="0" kern="1200" err="1">
                <a:solidFill>
                  <a:schemeClr val="tx1"/>
                </a:solidFill>
                <a:effectLst/>
                <a:latin typeface="+mn-lt"/>
                <a:ea typeface="+mn-ea"/>
                <a:cs typeface="+mn-cs"/>
              </a:rPr>
              <a:t>D’Auria</a:t>
            </a:r>
            <a:r>
              <a:rPr lang="en-US" sz="1200" b="0" i="0" kern="1200">
                <a:solidFill>
                  <a:schemeClr val="tx1"/>
                </a:solidFill>
                <a:effectLst/>
                <a:latin typeface="+mn-lt"/>
                <a:ea typeface="+mn-ea"/>
                <a:cs typeface="+mn-cs"/>
              </a:rPr>
              <a:t>  - Overview of Financial Options </a:t>
            </a:r>
          </a:p>
          <a:p>
            <a:pPr marL="171450" indent="-171450" rtl="0" fontAlgn="base">
              <a:buFont typeface="Arial" panose="020B0604020202020204" pitchFamily="34" charset="0"/>
              <a:buChar char="•"/>
            </a:pPr>
            <a:r>
              <a:rPr lang="en-US" sz="1200" b="0" i="0" kern="1200">
                <a:solidFill>
                  <a:schemeClr val="tx1"/>
                </a:solidFill>
                <a:effectLst/>
                <a:latin typeface="+mn-lt"/>
                <a:ea typeface="+mn-ea"/>
                <a:cs typeface="+mn-cs"/>
              </a:rPr>
              <a:t>Kevin Kaufman, Small Business </a:t>
            </a:r>
            <a:r>
              <a:rPr lang="en-US" sz="1200" b="0" i="0" kern="1200" err="1">
                <a:solidFill>
                  <a:schemeClr val="tx1"/>
                </a:solidFill>
                <a:effectLst/>
                <a:latin typeface="+mn-lt"/>
                <a:ea typeface="+mn-ea"/>
                <a:cs typeface="+mn-cs"/>
              </a:rPr>
              <a:t>Developoment</a:t>
            </a:r>
            <a:r>
              <a:rPr lang="en-US" sz="1200" b="0" i="0" kern="1200">
                <a:solidFill>
                  <a:schemeClr val="tx1"/>
                </a:solidFill>
                <a:effectLst/>
                <a:latin typeface="+mn-lt"/>
                <a:ea typeface="+mn-ea"/>
                <a:cs typeface="+mn-cs"/>
              </a:rPr>
              <a:t> Center (SBDC) - Whitewater – SBA Tips and Updates </a:t>
            </a:r>
          </a:p>
          <a:p>
            <a:pPr marL="171450" indent="-171450" rtl="0" fontAlgn="base">
              <a:buFont typeface="Arial" panose="020B0604020202020204" pitchFamily="34" charset="0"/>
              <a:buChar char="•"/>
            </a:pPr>
            <a:r>
              <a:rPr lang="en-US" sz="1200" b="0" i="0" kern="1200">
                <a:solidFill>
                  <a:schemeClr val="tx1"/>
                </a:solidFill>
                <a:effectLst/>
                <a:latin typeface="+mn-lt"/>
                <a:ea typeface="+mn-ea"/>
                <a:cs typeface="+mn-cs"/>
              </a:rPr>
              <a:t>Shane Griffin, Associated Bank, Elkhorn – PPP Program Tips and Updates </a:t>
            </a:r>
          </a:p>
          <a:p>
            <a:pPr marL="171450" indent="-171450" rtl="0" fontAlgn="base">
              <a:buFont typeface="Arial" panose="020B0604020202020204" pitchFamily="34" charset="0"/>
              <a:buChar char="•"/>
            </a:pPr>
            <a:r>
              <a:rPr lang="en-US" sz="1200" b="0" i="0" kern="1200">
                <a:solidFill>
                  <a:schemeClr val="tx1"/>
                </a:solidFill>
                <a:effectLst/>
                <a:latin typeface="+mn-lt"/>
                <a:ea typeface="+mn-ea"/>
                <a:cs typeface="+mn-cs"/>
              </a:rPr>
              <a:t>Derek </a:t>
            </a:r>
            <a:r>
              <a:rPr lang="en-US" sz="1200" b="0" i="0" kern="1200" err="1">
                <a:solidFill>
                  <a:schemeClr val="tx1"/>
                </a:solidFill>
                <a:effectLst/>
                <a:latin typeface="+mn-lt"/>
                <a:ea typeface="+mn-ea"/>
                <a:cs typeface="+mn-cs"/>
              </a:rPr>
              <a:t>D’Auria</a:t>
            </a:r>
            <a:r>
              <a:rPr lang="en-US" sz="1200" b="0" i="0" kern="1200">
                <a:solidFill>
                  <a:schemeClr val="tx1"/>
                </a:solidFill>
                <a:effectLst/>
                <a:latin typeface="+mn-lt"/>
                <a:ea typeface="+mn-ea"/>
                <a:cs typeface="+mn-cs"/>
              </a:rPr>
              <a:t> and Joel </a:t>
            </a:r>
            <a:r>
              <a:rPr lang="en-US" sz="1200" b="0" i="0" kern="1200" err="1">
                <a:solidFill>
                  <a:schemeClr val="tx1"/>
                </a:solidFill>
                <a:effectLst/>
                <a:latin typeface="+mn-lt"/>
                <a:ea typeface="+mn-ea"/>
                <a:cs typeface="+mn-cs"/>
              </a:rPr>
              <a:t>Espinza</a:t>
            </a:r>
            <a:r>
              <a:rPr lang="en-US" sz="1200" b="0" i="0" kern="1200">
                <a:solidFill>
                  <a:schemeClr val="tx1"/>
                </a:solidFill>
                <a:effectLst/>
                <a:latin typeface="+mn-lt"/>
                <a:ea typeface="+mn-ea"/>
                <a:cs typeface="+mn-cs"/>
              </a:rPr>
              <a:t> from WCEDA - Unemployment Tips and Updates/Other Employer Programs  </a:t>
            </a:r>
          </a:p>
          <a:p>
            <a:endParaRPr lang="en-US"/>
          </a:p>
        </p:txBody>
      </p:sp>
      <p:sp>
        <p:nvSpPr>
          <p:cNvPr id="4" name="Slide Number Placeholder 3"/>
          <p:cNvSpPr>
            <a:spLocks noGrp="1"/>
          </p:cNvSpPr>
          <p:nvPr>
            <p:ph type="sldNum" sz="quarter" idx="5"/>
          </p:nvPr>
        </p:nvSpPr>
        <p:spPr/>
        <p:txBody>
          <a:bodyPr/>
          <a:lstStyle/>
          <a:p>
            <a:fld id="{801E6B42-C950-044A-AC11-24B9A0D293BB}" type="slidenum">
              <a:rPr lang="en-US" smtClean="0"/>
              <a:t>21</a:t>
            </a:fld>
            <a:endParaRPr lang="en-US"/>
          </a:p>
        </p:txBody>
      </p:sp>
    </p:spTree>
    <p:extLst>
      <p:ext uri="{BB962C8B-B14F-4D97-AF65-F5344CB8AC3E}">
        <p14:creationId xmlns:p14="http://schemas.microsoft.com/office/powerpoint/2010/main" val="378260877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AC637A3-E0FA-0378-B33F-7EC5BF8A6EF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7B8A0AC-A5B9-A420-0966-BB3AAB296FD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A29DB57-6B29-C859-7ED0-3F441BEC48EC}"/>
              </a:ext>
            </a:extLst>
          </p:cNvPr>
          <p:cNvSpPr>
            <a:spLocks noGrp="1"/>
          </p:cNvSpPr>
          <p:nvPr>
            <p:ph type="body" idx="1"/>
          </p:nvPr>
        </p:nvSpPr>
        <p:spPr/>
        <p:txBody>
          <a:bodyPr/>
          <a:lstStyle/>
          <a:p>
            <a:pPr rtl="0" fontAlgn="base"/>
            <a:r>
              <a:rPr lang="en-US" sz="1200" b="0" i="0" kern="1200">
                <a:solidFill>
                  <a:schemeClr val="tx1"/>
                </a:solidFill>
                <a:effectLst/>
                <a:latin typeface="+mn-lt"/>
                <a:ea typeface="+mn-ea"/>
                <a:cs typeface="+mn-cs"/>
              </a:rPr>
              <a:t>Slide 1 (after Cover/Title slide)1. </a:t>
            </a:r>
          </a:p>
          <a:p>
            <a:pPr rtl="0" fontAlgn="base"/>
            <a:r>
              <a:rPr lang="en-US" sz="1200" b="0" i="0" kern="1200">
                <a:solidFill>
                  <a:schemeClr val="tx1"/>
                </a:solidFill>
                <a:effectLst/>
                <a:latin typeface="+mn-lt"/>
                <a:ea typeface="+mn-ea"/>
                <a:cs typeface="+mn-cs"/>
              </a:rPr>
              <a:t>(Welcome, Topics, Intro of Speakers) </a:t>
            </a:r>
          </a:p>
          <a:p>
            <a:pPr rtl="0" fontAlgn="base"/>
            <a:r>
              <a:rPr lang="en-US" sz="1200" b="0" i="0" kern="1200">
                <a:solidFill>
                  <a:schemeClr val="tx1"/>
                </a:solidFill>
                <a:effectLst/>
                <a:latin typeface="+mn-lt"/>
                <a:ea typeface="+mn-ea"/>
                <a:cs typeface="+mn-cs"/>
              </a:rPr>
              <a:t> </a:t>
            </a:r>
          </a:p>
          <a:p>
            <a:pPr rtl="0" fontAlgn="base"/>
            <a:r>
              <a:rPr lang="en-US" sz="1200" b="1" i="0" kern="1200">
                <a:solidFill>
                  <a:schemeClr val="tx1"/>
                </a:solidFill>
                <a:effectLst/>
                <a:latin typeface="+mn-lt"/>
                <a:ea typeface="+mn-ea"/>
                <a:cs typeface="+mn-cs"/>
              </a:rPr>
              <a:t>Speaker’s Notes: </a:t>
            </a:r>
          </a:p>
          <a:p>
            <a:pPr rtl="0" fontAlgn="base"/>
            <a:endParaRPr lang="en-US" sz="1200" b="1" i="0" kern="1200">
              <a:solidFill>
                <a:schemeClr val="tx1"/>
              </a:solidFill>
              <a:effectLst/>
              <a:latin typeface="+mn-lt"/>
              <a:ea typeface="+mn-ea"/>
              <a:cs typeface="+mn-cs"/>
            </a:endParaRPr>
          </a:p>
          <a:p>
            <a:pPr rtl="0" fontAlgn="base"/>
            <a:r>
              <a:rPr lang="en-US" sz="1200" b="0" i="0" kern="1200">
                <a:solidFill>
                  <a:schemeClr val="tx1"/>
                </a:solidFill>
                <a:effectLst/>
                <a:latin typeface="+mn-lt"/>
                <a:ea typeface="+mn-ea"/>
                <a:cs typeface="+mn-cs"/>
              </a:rPr>
              <a:t>Derek </a:t>
            </a:r>
            <a:r>
              <a:rPr lang="en-US" sz="1200" b="0" i="0" kern="1200" err="1">
                <a:solidFill>
                  <a:schemeClr val="tx1"/>
                </a:solidFill>
                <a:effectLst/>
                <a:latin typeface="+mn-lt"/>
                <a:ea typeface="+mn-ea"/>
                <a:cs typeface="+mn-cs"/>
              </a:rPr>
              <a:t>D’Auria</a:t>
            </a:r>
            <a:r>
              <a:rPr lang="en-US" sz="1200" b="0" i="0" kern="1200">
                <a:solidFill>
                  <a:schemeClr val="tx1"/>
                </a:solidFill>
                <a:effectLst/>
                <a:latin typeface="+mn-lt"/>
                <a:ea typeface="+mn-ea"/>
                <a:cs typeface="+mn-cs"/>
              </a:rPr>
              <a:t>, Walworth County Economic Development Alliance (WCEDA) and Liz </a:t>
            </a:r>
            <a:r>
              <a:rPr lang="en-US" sz="1200" b="0" i="0" kern="1200" err="1">
                <a:solidFill>
                  <a:schemeClr val="tx1"/>
                </a:solidFill>
                <a:effectLst/>
                <a:latin typeface="+mn-lt"/>
                <a:ea typeface="+mn-ea"/>
                <a:cs typeface="+mn-cs"/>
              </a:rPr>
              <a:t>Oplatka</a:t>
            </a:r>
            <a:r>
              <a:rPr lang="en-US" sz="1200" b="0" i="0" kern="1200">
                <a:solidFill>
                  <a:schemeClr val="tx1"/>
                </a:solidFill>
                <a:effectLst/>
                <a:latin typeface="+mn-lt"/>
                <a:ea typeface="+mn-ea"/>
                <a:cs typeface="+mn-cs"/>
              </a:rPr>
              <a:t>, Gateway Technical College – Co-Hosts </a:t>
            </a:r>
          </a:p>
          <a:p>
            <a:pPr rtl="0" fontAlgn="base"/>
            <a:r>
              <a:rPr lang="en-US" sz="1200" b="0" i="0" kern="1200">
                <a:solidFill>
                  <a:schemeClr val="tx1"/>
                </a:solidFill>
                <a:effectLst/>
                <a:latin typeface="+mn-lt"/>
                <a:ea typeface="+mn-ea"/>
                <a:cs typeface="+mn-cs"/>
              </a:rPr>
              <a:t> </a:t>
            </a:r>
          </a:p>
          <a:p>
            <a:pPr rtl="0" fontAlgn="base"/>
            <a:r>
              <a:rPr lang="en-US">
                <a:latin typeface="Calibri" panose="020F0502020204030204" pitchFamily="34" charset="0"/>
                <a:cs typeface="Calibri" panose="020F0502020204030204" pitchFamily="34" charset="0"/>
              </a:rPr>
              <a:t>Speakers</a:t>
            </a:r>
          </a:p>
          <a:p>
            <a:pPr marL="171450" indent="-171450" rtl="0" fontAlgn="base">
              <a:buFont typeface="Arial" panose="020B0604020202020204" pitchFamily="34" charset="0"/>
              <a:buChar char="•"/>
            </a:pPr>
            <a:r>
              <a:rPr lang="en-US" sz="1200" b="0" i="0" kern="1200">
                <a:solidFill>
                  <a:schemeClr val="tx1"/>
                </a:solidFill>
                <a:effectLst/>
                <a:latin typeface="+mn-lt"/>
                <a:ea typeface="+mn-ea"/>
                <a:cs typeface="+mn-cs"/>
              </a:rPr>
              <a:t>Derek </a:t>
            </a:r>
            <a:r>
              <a:rPr lang="en-US" sz="1200" b="0" i="0" kern="1200" err="1">
                <a:solidFill>
                  <a:schemeClr val="tx1"/>
                </a:solidFill>
                <a:effectLst/>
                <a:latin typeface="+mn-lt"/>
                <a:ea typeface="+mn-ea"/>
                <a:cs typeface="+mn-cs"/>
              </a:rPr>
              <a:t>D’Auria</a:t>
            </a:r>
            <a:r>
              <a:rPr lang="en-US" sz="1200" b="0" i="0" kern="1200">
                <a:solidFill>
                  <a:schemeClr val="tx1"/>
                </a:solidFill>
                <a:effectLst/>
                <a:latin typeface="+mn-lt"/>
                <a:ea typeface="+mn-ea"/>
                <a:cs typeface="+mn-cs"/>
              </a:rPr>
              <a:t>  - Overview of Financial Options </a:t>
            </a:r>
          </a:p>
          <a:p>
            <a:pPr marL="171450" indent="-171450" rtl="0" fontAlgn="base">
              <a:buFont typeface="Arial" panose="020B0604020202020204" pitchFamily="34" charset="0"/>
              <a:buChar char="•"/>
            </a:pPr>
            <a:r>
              <a:rPr lang="en-US" sz="1200" b="0" i="0" kern="1200">
                <a:solidFill>
                  <a:schemeClr val="tx1"/>
                </a:solidFill>
                <a:effectLst/>
                <a:latin typeface="+mn-lt"/>
                <a:ea typeface="+mn-ea"/>
                <a:cs typeface="+mn-cs"/>
              </a:rPr>
              <a:t>Kevin Kaufman, Small Business </a:t>
            </a:r>
            <a:r>
              <a:rPr lang="en-US" sz="1200" b="0" i="0" kern="1200" err="1">
                <a:solidFill>
                  <a:schemeClr val="tx1"/>
                </a:solidFill>
                <a:effectLst/>
                <a:latin typeface="+mn-lt"/>
                <a:ea typeface="+mn-ea"/>
                <a:cs typeface="+mn-cs"/>
              </a:rPr>
              <a:t>Developoment</a:t>
            </a:r>
            <a:r>
              <a:rPr lang="en-US" sz="1200" b="0" i="0" kern="1200">
                <a:solidFill>
                  <a:schemeClr val="tx1"/>
                </a:solidFill>
                <a:effectLst/>
                <a:latin typeface="+mn-lt"/>
                <a:ea typeface="+mn-ea"/>
                <a:cs typeface="+mn-cs"/>
              </a:rPr>
              <a:t> Center (SBDC) - Whitewater – SBA Tips and Updates </a:t>
            </a:r>
          </a:p>
          <a:p>
            <a:pPr marL="171450" indent="-171450" rtl="0" fontAlgn="base">
              <a:buFont typeface="Arial" panose="020B0604020202020204" pitchFamily="34" charset="0"/>
              <a:buChar char="•"/>
            </a:pPr>
            <a:r>
              <a:rPr lang="en-US" sz="1200" b="0" i="0" kern="1200">
                <a:solidFill>
                  <a:schemeClr val="tx1"/>
                </a:solidFill>
                <a:effectLst/>
                <a:latin typeface="+mn-lt"/>
                <a:ea typeface="+mn-ea"/>
                <a:cs typeface="+mn-cs"/>
              </a:rPr>
              <a:t>Shane Griffin, Associated Bank, Elkhorn – PPP Program Tips and Updates </a:t>
            </a:r>
          </a:p>
          <a:p>
            <a:pPr marL="171450" indent="-171450" rtl="0" fontAlgn="base">
              <a:buFont typeface="Arial" panose="020B0604020202020204" pitchFamily="34" charset="0"/>
              <a:buChar char="•"/>
            </a:pPr>
            <a:r>
              <a:rPr lang="en-US" sz="1200" b="0" i="0" kern="1200">
                <a:solidFill>
                  <a:schemeClr val="tx1"/>
                </a:solidFill>
                <a:effectLst/>
                <a:latin typeface="+mn-lt"/>
                <a:ea typeface="+mn-ea"/>
                <a:cs typeface="+mn-cs"/>
              </a:rPr>
              <a:t>Derek </a:t>
            </a:r>
            <a:r>
              <a:rPr lang="en-US" sz="1200" b="0" i="0" kern="1200" err="1">
                <a:solidFill>
                  <a:schemeClr val="tx1"/>
                </a:solidFill>
                <a:effectLst/>
                <a:latin typeface="+mn-lt"/>
                <a:ea typeface="+mn-ea"/>
                <a:cs typeface="+mn-cs"/>
              </a:rPr>
              <a:t>D’Auria</a:t>
            </a:r>
            <a:r>
              <a:rPr lang="en-US" sz="1200" b="0" i="0" kern="1200">
                <a:solidFill>
                  <a:schemeClr val="tx1"/>
                </a:solidFill>
                <a:effectLst/>
                <a:latin typeface="+mn-lt"/>
                <a:ea typeface="+mn-ea"/>
                <a:cs typeface="+mn-cs"/>
              </a:rPr>
              <a:t> and Joel </a:t>
            </a:r>
            <a:r>
              <a:rPr lang="en-US" sz="1200" b="0" i="0" kern="1200" err="1">
                <a:solidFill>
                  <a:schemeClr val="tx1"/>
                </a:solidFill>
                <a:effectLst/>
                <a:latin typeface="+mn-lt"/>
                <a:ea typeface="+mn-ea"/>
                <a:cs typeface="+mn-cs"/>
              </a:rPr>
              <a:t>Espinza</a:t>
            </a:r>
            <a:r>
              <a:rPr lang="en-US" sz="1200" b="0" i="0" kern="1200">
                <a:solidFill>
                  <a:schemeClr val="tx1"/>
                </a:solidFill>
                <a:effectLst/>
                <a:latin typeface="+mn-lt"/>
                <a:ea typeface="+mn-ea"/>
                <a:cs typeface="+mn-cs"/>
              </a:rPr>
              <a:t> from WCEDA - Unemployment Tips and Updates/Other Employer Programs  </a:t>
            </a:r>
          </a:p>
          <a:p>
            <a:endParaRPr lang="en-US"/>
          </a:p>
        </p:txBody>
      </p:sp>
      <p:sp>
        <p:nvSpPr>
          <p:cNvPr id="4" name="Slide Number Placeholder 3">
            <a:extLst>
              <a:ext uri="{FF2B5EF4-FFF2-40B4-BE49-F238E27FC236}">
                <a16:creationId xmlns:a16="http://schemas.microsoft.com/office/drawing/2014/main" id="{504E3853-EF02-74A3-7AAE-3E2E4E8BE847}"/>
              </a:ext>
            </a:extLst>
          </p:cNvPr>
          <p:cNvSpPr>
            <a:spLocks noGrp="1"/>
          </p:cNvSpPr>
          <p:nvPr>
            <p:ph type="sldNum" sz="quarter" idx="5"/>
          </p:nvPr>
        </p:nvSpPr>
        <p:spPr/>
        <p:txBody>
          <a:bodyPr/>
          <a:lstStyle/>
          <a:p>
            <a:fld id="{801E6B42-C950-044A-AC11-24B9A0D293BB}" type="slidenum">
              <a:rPr lang="en-US" smtClean="0"/>
              <a:t>2</a:t>
            </a:fld>
            <a:endParaRPr lang="en-US"/>
          </a:p>
        </p:txBody>
      </p:sp>
    </p:spTree>
    <p:extLst>
      <p:ext uri="{BB962C8B-B14F-4D97-AF65-F5344CB8AC3E}">
        <p14:creationId xmlns:p14="http://schemas.microsoft.com/office/powerpoint/2010/main" val="107458513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fontAlgn="base"/>
            <a:r>
              <a:rPr lang="en-US" sz="1200" b="0" i="0" kern="1200">
                <a:solidFill>
                  <a:schemeClr val="tx1"/>
                </a:solidFill>
                <a:effectLst/>
                <a:latin typeface="+mn-lt"/>
                <a:ea typeface="+mn-ea"/>
                <a:cs typeface="+mn-cs"/>
              </a:rPr>
              <a:t>Slide 1 (after Cover/Title slide)1. </a:t>
            </a:r>
          </a:p>
          <a:p>
            <a:pPr rtl="0" fontAlgn="base"/>
            <a:r>
              <a:rPr lang="en-US" sz="1200" b="0" i="0" kern="1200">
                <a:solidFill>
                  <a:schemeClr val="tx1"/>
                </a:solidFill>
                <a:effectLst/>
                <a:latin typeface="+mn-lt"/>
                <a:ea typeface="+mn-ea"/>
                <a:cs typeface="+mn-cs"/>
              </a:rPr>
              <a:t>(Welcome, Topics, Intro of Speakers) </a:t>
            </a:r>
          </a:p>
          <a:p>
            <a:pPr rtl="0" fontAlgn="base"/>
            <a:r>
              <a:rPr lang="en-US" sz="1200" b="0" i="0" kern="1200">
                <a:solidFill>
                  <a:schemeClr val="tx1"/>
                </a:solidFill>
                <a:effectLst/>
                <a:latin typeface="+mn-lt"/>
                <a:ea typeface="+mn-ea"/>
                <a:cs typeface="+mn-cs"/>
              </a:rPr>
              <a:t> </a:t>
            </a:r>
          </a:p>
          <a:p>
            <a:pPr rtl="0" fontAlgn="base"/>
            <a:r>
              <a:rPr lang="en-US" sz="1200" b="1" i="0" kern="1200">
                <a:solidFill>
                  <a:schemeClr val="tx1"/>
                </a:solidFill>
                <a:effectLst/>
                <a:latin typeface="+mn-lt"/>
                <a:ea typeface="+mn-ea"/>
                <a:cs typeface="+mn-cs"/>
              </a:rPr>
              <a:t>Speaker’s Notes: </a:t>
            </a:r>
          </a:p>
          <a:p>
            <a:pPr rtl="0" fontAlgn="base"/>
            <a:endParaRPr lang="en-US" sz="1200" b="1" i="0" kern="1200">
              <a:solidFill>
                <a:schemeClr val="tx1"/>
              </a:solidFill>
              <a:effectLst/>
              <a:latin typeface="+mn-lt"/>
              <a:ea typeface="+mn-ea"/>
              <a:cs typeface="+mn-cs"/>
            </a:endParaRPr>
          </a:p>
          <a:p>
            <a:pPr rtl="0" fontAlgn="base"/>
            <a:r>
              <a:rPr lang="en-US" sz="1200" b="0" i="0" kern="1200">
                <a:solidFill>
                  <a:schemeClr val="tx1"/>
                </a:solidFill>
                <a:effectLst/>
                <a:latin typeface="+mn-lt"/>
                <a:ea typeface="+mn-ea"/>
                <a:cs typeface="+mn-cs"/>
              </a:rPr>
              <a:t>Derek </a:t>
            </a:r>
            <a:r>
              <a:rPr lang="en-US" sz="1200" b="0" i="0" kern="1200" err="1">
                <a:solidFill>
                  <a:schemeClr val="tx1"/>
                </a:solidFill>
                <a:effectLst/>
                <a:latin typeface="+mn-lt"/>
                <a:ea typeface="+mn-ea"/>
                <a:cs typeface="+mn-cs"/>
              </a:rPr>
              <a:t>D’Auria</a:t>
            </a:r>
            <a:r>
              <a:rPr lang="en-US" sz="1200" b="0" i="0" kern="1200">
                <a:solidFill>
                  <a:schemeClr val="tx1"/>
                </a:solidFill>
                <a:effectLst/>
                <a:latin typeface="+mn-lt"/>
                <a:ea typeface="+mn-ea"/>
                <a:cs typeface="+mn-cs"/>
              </a:rPr>
              <a:t>, Walworth County Economic Development Alliance (WCEDA) and Liz </a:t>
            </a:r>
            <a:r>
              <a:rPr lang="en-US" sz="1200" b="0" i="0" kern="1200" err="1">
                <a:solidFill>
                  <a:schemeClr val="tx1"/>
                </a:solidFill>
                <a:effectLst/>
                <a:latin typeface="+mn-lt"/>
                <a:ea typeface="+mn-ea"/>
                <a:cs typeface="+mn-cs"/>
              </a:rPr>
              <a:t>Oplatka</a:t>
            </a:r>
            <a:r>
              <a:rPr lang="en-US" sz="1200" b="0" i="0" kern="1200">
                <a:solidFill>
                  <a:schemeClr val="tx1"/>
                </a:solidFill>
                <a:effectLst/>
                <a:latin typeface="+mn-lt"/>
                <a:ea typeface="+mn-ea"/>
                <a:cs typeface="+mn-cs"/>
              </a:rPr>
              <a:t>, Gateway Technical College – Co-Hosts </a:t>
            </a:r>
          </a:p>
          <a:p>
            <a:pPr rtl="0" fontAlgn="base"/>
            <a:r>
              <a:rPr lang="en-US" sz="1200" b="0" i="0" kern="1200">
                <a:solidFill>
                  <a:schemeClr val="tx1"/>
                </a:solidFill>
                <a:effectLst/>
                <a:latin typeface="+mn-lt"/>
                <a:ea typeface="+mn-ea"/>
                <a:cs typeface="+mn-cs"/>
              </a:rPr>
              <a:t> </a:t>
            </a:r>
          </a:p>
          <a:p>
            <a:pPr rtl="0" fontAlgn="base"/>
            <a:r>
              <a:rPr lang="en-US">
                <a:latin typeface="Calibri" panose="020F0502020204030204" pitchFamily="34" charset="0"/>
                <a:cs typeface="Calibri" panose="020F0502020204030204" pitchFamily="34" charset="0"/>
              </a:rPr>
              <a:t>Speakers</a:t>
            </a:r>
          </a:p>
          <a:p>
            <a:pPr marL="171450" indent="-171450" rtl="0" fontAlgn="base">
              <a:buFont typeface="Arial" panose="020B0604020202020204" pitchFamily="34" charset="0"/>
              <a:buChar char="•"/>
            </a:pPr>
            <a:r>
              <a:rPr lang="en-US" sz="1200" b="0" i="0" kern="1200">
                <a:solidFill>
                  <a:schemeClr val="tx1"/>
                </a:solidFill>
                <a:effectLst/>
                <a:latin typeface="+mn-lt"/>
                <a:ea typeface="+mn-ea"/>
                <a:cs typeface="+mn-cs"/>
              </a:rPr>
              <a:t>Derek </a:t>
            </a:r>
            <a:r>
              <a:rPr lang="en-US" sz="1200" b="0" i="0" kern="1200" err="1">
                <a:solidFill>
                  <a:schemeClr val="tx1"/>
                </a:solidFill>
                <a:effectLst/>
                <a:latin typeface="+mn-lt"/>
                <a:ea typeface="+mn-ea"/>
                <a:cs typeface="+mn-cs"/>
              </a:rPr>
              <a:t>D’Auria</a:t>
            </a:r>
            <a:r>
              <a:rPr lang="en-US" sz="1200" b="0" i="0" kern="1200">
                <a:solidFill>
                  <a:schemeClr val="tx1"/>
                </a:solidFill>
                <a:effectLst/>
                <a:latin typeface="+mn-lt"/>
                <a:ea typeface="+mn-ea"/>
                <a:cs typeface="+mn-cs"/>
              </a:rPr>
              <a:t>  - Overview of Financial Options </a:t>
            </a:r>
          </a:p>
          <a:p>
            <a:pPr marL="171450" indent="-171450" rtl="0" fontAlgn="base">
              <a:buFont typeface="Arial" panose="020B0604020202020204" pitchFamily="34" charset="0"/>
              <a:buChar char="•"/>
            </a:pPr>
            <a:r>
              <a:rPr lang="en-US" sz="1200" b="0" i="0" kern="1200">
                <a:solidFill>
                  <a:schemeClr val="tx1"/>
                </a:solidFill>
                <a:effectLst/>
                <a:latin typeface="+mn-lt"/>
                <a:ea typeface="+mn-ea"/>
                <a:cs typeface="+mn-cs"/>
              </a:rPr>
              <a:t>Kevin Kaufman, Small Business </a:t>
            </a:r>
            <a:r>
              <a:rPr lang="en-US" sz="1200" b="0" i="0" kern="1200" err="1">
                <a:solidFill>
                  <a:schemeClr val="tx1"/>
                </a:solidFill>
                <a:effectLst/>
                <a:latin typeface="+mn-lt"/>
                <a:ea typeface="+mn-ea"/>
                <a:cs typeface="+mn-cs"/>
              </a:rPr>
              <a:t>Developoment</a:t>
            </a:r>
            <a:r>
              <a:rPr lang="en-US" sz="1200" b="0" i="0" kern="1200">
                <a:solidFill>
                  <a:schemeClr val="tx1"/>
                </a:solidFill>
                <a:effectLst/>
                <a:latin typeface="+mn-lt"/>
                <a:ea typeface="+mn-ea"/>
                <a:cs typeface="+mn-cs"/>
              </a:rPr>
              <a:t> Center (SBDC) - Whitewater – SBA Tips and Updates </a:t>
            </a:r>
          </a:p>
          <a:p>
            <a:pPr marL="171450" indent="-171450" rtl="0" fontAlgn="base">
              <a:buFont typeface="Arial" panose="020B0604020202020204" pitchFamily="34" charset="0"/>
              <a:buChar char="•"/>
            </a:pPr>
            <a:r>
              <a:rPr lang="en-US" sz="1200" b="0" i="0" kern="1200">
                <a:solidFill>
                  <a:schemeClr val="tx1"/>
                </a:solidFill>
                <a:effectLst/>
                <a:latin typeface="+mn-lt"/>
                <a:ea typeface="+mn-ea"/>
                <a:cs typeface="+mn-cs"/>
              </a:rPr>
              <a:t>Shane Griffin, Associated Bank, Elkhorn – PPP Program Tips and Updates </a:t>
            </a:r>
          </a:p>
          <a:p>
            <a:pPr marL="171450" indent="-171450" rtl="0" fontAlgn="base">
              <a:buFont typeface="Arial" panose="020B0604020202020204" pitchFamily="34" charset="0"/>
              <a:buChar char="•"/>
            </a:pPr>
            <a:r>
              <a:rPr lang="en-US" sz="1200" b="0" i="0" kern="1200">
                <a:solidFill>
                  <a:schemeClr val="tx1"/>
                </a:solidFill>
                <a:effectLst/>
                <a:latin typeface="+mn-lt"/>
                <a:ea typeface="+mn-ea"/>
                <a:cs typeface="+mn-cs"/>
              </a:rPr>
              <a:t>Derek </a:t>
            </a:r>
            <a:r>
              <a:rPr lang="en-US" sz="1200" b="0" i="0" kern="1200" err="1">
                <a:solidFill>
                  <a:schemeClr val="tx1"/>
                </a:solidFill>
                <a:effectLst/>
                <a:latin typeface="+mn-lt"/>
                <a:ea typeface="+mn-ea"/>
                <a:cs typeface="+mn-cs"/>
              </a:rPr>
              <a:t>D’Auria</a:t>
            </a:r>
            <a:r>
              <a:rPr lang="en-US" sz="1200" b="0" i="0" kern="1200">
                <a:solidFill>
                  <a:schemeClr val="tx1"/>
                </a:solidFill>
                <a:effectLst/>
                <a:latin typeface="+mn-lt"/>
                <a:ea typeface="+mn-ea"/>
                <a:cs typeface="+mn-cs"/>
              </a:rPr>
              <a:t> and Joel </a:t>
            </a:r>
            <a:r>
              <a:rPr lang="en-US" sz="1200" b="0" i="0" kern="1200" err="1">
                <a:solidFill>
                  <a:schemeClr val="tx1"/>
                </a:solidFill>
                <a:effectLst/>
                <a:latin typeface="+mn-lt"/>
                <a:ea typeface="+mn-ea"/>
                <a:cs typeface="+mn-cs"/>
              </a:rPr>
              <a:t>Espinza</a:t>
            </a:r>
            <a:r>
              <a:rPr lang="en-US" sz="1200" b="0" i="0" kern="1200">
                <a:solidFill>
                  <a:schemeClr val="tx1"/>
                </a:solidFill>
                <a:effectLst/>
                <a:latin typeface="+mn-lt"/>
                <a:ea typeface="+mn-ea"/>
                <a:cs typeface="+mn-cs"/>
              </a:rPr>
              <a:t> from WCEDA - Unemployment Tips and Updates/Other Employer Programs  </a:t>
            </a:r>
          </a:p>
          <a:p>
            <a:endParaRPr lang="en-US"/>
          </a:p>
        </p:txBody>
      </p:sp>
      <p:sp>
        <p:nvSpPr>
          <p:cNvPr id="4" name="Slide Number Placeholder 3"/>
          <p:cNvSpPr>
            <a:spLocks noGrp="1"/>
          </p:cNvSpPr>
          <p:nvPr>
            <p:ph type="sldNum" sz="quarter" idx="5"/>
          </p:nvPr>
        </p:nvSpPr>
        <p:spPr/>
        <p:txBody>
          <a:bodyPr/>
          <a:lstStyle/>
          <a:p>
            <a:fld id="{801E6B42-C950-044A-AC11-24B9A0D293BB}" type="slidenum">
              <a:rPr lang="en-US" smtClean="0"/>
              <a:t>22</a:t>
            </a:fld>
            <a:endParaRPr lang="en-US"/>
          </a:p>
        </p:txBody>
      </p:sp>
    </p:spTree>
    <p:extLst>
      <p:ext uri="{BB962C8B-B14F-4D97-AF65-F5344CB8AC3E}">
        <p14:creationId xmlns:p14="http://schemas.microsoft.com/office/powerpoint/2010/main" val="187126894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5BEFC23-0DDB-6B3F-9099-74974EB263D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1DB0B27-D41C-91E0-2D1B-DDF6C2BA33E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7C063AA-32CE-7412-7E5C-87CBF2AE5150}"/>
              </a:ext>
            </a:extLst>
          </p:cNvPr>
          <p:cNvSpPr>
            <a:spLocks noGrp="1"/>
          </p:cNvSpPr>
          <p:nvPr>
            <p:ph type="body" idx="1"/>
          </p:nvPr>
        </p:nvSpPr>
        <p:spPr/>
        <p:txBody>
          <a:bodyPr/>
          <a:lstStyle/>
          <a:p>
            <a:pPr rtl="0" fontAlgn="base"/>
            <a:r>
              <a:rPr lang="en-US" sz="1200" b="0" i="0" kern="1200">
                <a:solidFill>
                  <a:schemeClr val="tx1"/>
                </a:solidFill>
                <a:effectLst/>
                <a:latin typeface="+mn-lt"/>
                <a:ea typeface="+mn-ea"/>
                <a:cs typeface="+mn-cs"/>
              </a:rPr>
              <a:t>Slide 1 (after Cover/Title slide)1. </a:t>
            </a:r>
          </a:p>
          <a:p>
            <a:pPr rtl="0" fontAlgn="base"/>
            <a:r>
              <a:rPr lang="en-US" sz="1200" b="0" i="0" kern="1200">
                <a:solidFill>
                  <a:schemeClr val="tx1"/>
                </a:solidFill>
                <a:effectLst/>
                <a:latin typeface="+mn-lt"/>
                <a:ea typeface="+mn-ea"/>
                <a:cs typeface="+mn-cs"/>
              </a:rPr>
              <a:t>(Welcome, Topics, Intro of Speakers) </a:t>
            </a:r>
          </a:p>
          <a:p>
            <a:pPr rtl="0" fontAlgn="base"/>
            <a:r>
              <a:rPr lang="en-US" sz="1200" b="0" i="0" kern="1200">
                <a:solidFill>
                  <a:schemeClr val="tx1"/>
                </a:solidFill>
                <a:effectLst/>
                <a:latin typeface="+mn-lt"/>
                <a:ea typeface="+mn-ea"/>
                <a:cs typeface="+mn-cs"/>
              </a:rPr>
              <a:t> </a:t>
            </a:r>
          </a:p>
          <a:p>
            <a:pPr rtl="0" fontAlgn="base"/>
            <a:r>
              <a:rPr lang="en-US" sz="1200" b="1" i="0" kern="1200">
                <a:solidFill>
                  <a:schemeClr val="tx1"/>
                </a:solidFill>
                <a:effectLst/>
                <a:latin typeface="+mn-lt"/>
                <a:ea typeface="+mn-ea"/>
                <a:cs typeface="+mn-cs"/>
              </a:rPr>
              <a:t>Speaker’s Notes: </a:t>
            </a:r>
          </a:p>
          <a:p>
            <a:pPr rtl="0" fontAlgn="base"/>
            <a:endParaRPr lang="en-US" sz="1200" b="1" i="0" kern="1200">
              <a:solidFill>
                <a:schemeClr val="tx1"/>
              </a:solidFill>
              <a:effectLst/>
              <a:latin typeface="+mn-lt"/>
              <a:ea typeface="+mn-ea"/>
              <a:cs typeface="+mn-cs"/>
            </a:endParaRPr>
          </a:p>
          <a:p>
            <a:pPr rtl="0" fontAlgn="base"/>
            <a:r>
              <a:rPr lang="en-US" sz="1200" b="0" i="0" kern="1200">
                <a:solidFill>
                  <a:schemeClr val="tx1"/>
                </a:solidFill>
                <a:effectLst/>
                <a:latin typeface="+mn-lt"/>
                <a:ea typeface="+mn-ea"/>
                <a:cs typeface="+mn-cs"/>
              </a:rPr>
              <a:t>Derek </a:t>
            </a:r>
            <a:r>
              <a:rPr lang="en-US" sz="1200" b="0" i="0" kern="1200" err="1">
                <a:solidFill>
                  <a:schemeClr val="tx1"/>
                </a:solidFill>
                <a:effectLst/>
                <a:latin typeface="+mn-lt"/>
                <a:ea typeface="+mn-ea"/>
                <a:cs typeface="+mn-cs"/>
              </a:rPr>
              <a:t>D’Auria</a:t>
            </a:r>
            <a:r>
              <a:rPr lang="en-US" sz="1200" b="0" i="0" kern="1200">
                <a:solidFill>
                  <a:schemeClr val="tx1"/>
                </a:solidFill>
                <a:effectLst/>
                <a:latin typeface="+mn-lt"/>
                <a:ea typeface="+mn-ea"/>
                <a:cs typeface="+mn-cs"/>
              </a:rPr>
              <a:t>, Walworth County Economic Development Alliance (WCEDA) and Liz </a:t>
            </a:r>
            <a:r>
              <a:rPr lang="en-US" sz="1200" b="0" i="0" kern="1200" err="1">
                <a:solidFill>
                  <a:schemeClr val="tx1"/>
                </a:solidFill>
                <a:effectLst/>
                <a:latin typeface="+mn-lt"/>
                <a:ea typeface="+mn-ea"/>
                <a:cs typeface="+mn-cs"/>
              </a:rPr>
              <a:t>Oplatka</a:t>
            </a:r>
            <a:r>
              <a:rPr lang="en-US" sz="1200" b="0" i="0" kern="1200">
                <a:solidFill>
                  <a:schemeClr val="tx1"/>
                </a:solidFill>
                <a:effectLst/>
                <a:latin typeface="+mn-lt"/>
                <a:ea typeface="+mn-ea"/>
                <a:cs typeface="+mn-cs"/>
              </a:rPr>
              <a:t>, Gateway Technical College – Co-Hosts </a:t>
            </a:r>
          </a:p>
          <a:p>
            <a:pPr rtl="0" fontAlgn="base"/>
            <a:r>
              <a:rPr lang="en-US" sz="1200" b="0" i="0" kern="1200">
                <a:solidFill>
                  <a:schemeClr val="tx1"/>
                </a:solidFill>
                <a:effectLst/>
                <a:latin typeface="+mn-lt"/>
                <a:ea typeface="+mn-ea"/>
                <a:cs typeface="+mn-cs"/>
              </a:rPr>
              <a:t> </a:t>
            </a:r>
          </a:p>
          <a:p>
            <a:pPr rtl="0" fontAlgn="base"/>
            <a:r>
              <a:rPr lang="en-US">
                <a:latin typeface="Calibri" panose="020F0502020204030204" pitchFamily="34" charset="0"/>
                <a:cs typeface="Calibri" panose="020F0502020204030204" pitchFamily="34" charset="0"/>
              </a:rPr>
              <a:t>Speakers</a:t>
            </a:r>
          </a:p>
          <a:p>
            <a:pPr marL="171450" indent="-171450" rtl="0" fontAlgn="base">
              <a:buFont typeface="Arial" panose="020B0604020202020204" pitchFamily="34" charset="0"/>
              <a:buChar char="•"/>
            </a:pPr>
            <a:r>
              <a:rPr lang="en-US" sz="1200" b="0" i="0" kern="1200">
                <a:solidFill>
                  <a:schemeClr val="tx1"/>
                </a:solidFill>
                <a:effectLst/>
                <a:latin typeface="+mn-lt"/>
                <a:ea typeface="+mn-ea"/>
                <a:cs typeface="+mn-cs"/>
              </a:rPr>
              <a:t>Derek </a:t>
            </a:r>
            <a:r>
              <a:rPr lang="en-US" sz="1200" b="0" i="0" kern="1200" err="1">
                <a:solidFill>
                  <a:schemeClr val="tx1"/>
                </a:solidFill>
                <a:effectLst/>
                <a:latin typeface="+mn-lt"/>
                <a:ea typeface="+mn-ea"/>
                <a:cs typeface="+mn-cs"/>
              </a:rPr>
              <a:t>D’Auria</a:t>
            </a:r>
            <a:r>
              <a:rPr lang="en-US" sz="1200" b="0" i="0" kern="1200">
                <a:solidFill>
                  <a:schemeClr val="tx1"/>
                </a:solidFill>
                <a:effectLst/>
                <a:latin typeface="+mn-lt"/>
                <a:ea typeface="+mn-ea"/>
                <a:cs typeface="+mn-cs"/>
              </a:rPr>
              <a:t>  - Overview of Financial Options </a:t>
            </a:r>
          </a:p>
          <a:p>
            <a:pPr marL="171450" indent="-171450" rtl="0" fontAlgn="base">
              <a:buFont typeface="Arial" panose="020B0604020202020204" pitchFamily="34" charset="0"/>
              <a:buChar char="•"/>
            </a:pPr>
            <a:r>
              <a:rPr lang="en-US" sz="1200" b="0" i="0" kern="1200">
                <a:solidFill>
                  <a:schemeClr val="tx1"/>
                </a:solidFill>
                <a:effectLst/>
                <a:latin typeface="+mn-lt"/>
                <a:ea typeface="+mn-ea"/>
                <a:cs typeface="+mn-cs"/>
              </a:rPr>
              <a:t>Kevin Kaufman, Small Business </a:t>
            </a:r>
            <a:r>
              <a:rPr lang="en-US" sz="1200" b="0" i="0" kern="1200" err="1">
                <a:solidFill>
                  <a:schemeClr val="tx1"/>
                </a:solidFill>
                <a:effectLst/>
                <a:latin typeface="+mn-lt"/>
                <a:ea typeface="+mn-ea"/>
                <a:cs typeface="+mn-cs"/>
              </a:rPr>
              <a:t>Developoment</a:t>
            </a:r>
            <a:r>
              <a:rPr lang="en-US" sz="1200" b="0" i="0" kern="1200">
                <a:solidFill>
                  <a:schemeClr val="tx1"/>
                </a:solidFill>
                <a:effectLst/>
                <a:latin typeface="+mn-lt"/>
                <a:ea typeface="+mn-ea"/>
                <a:cs typeface="+mn-cs"/>
              </a:rPr>
              <a:t> Center (SBDC) - Whitewater – SBA Tips and Updates </a:t>
            </a:r>
          </a:p>
          <a:p>
            <a:pPr marL="171450" indent="-171450" rtl="0" fontAlgn="base">
              <a:buFont typeface="Arial" panose="020B0604020202020204" pitchFamily="34" charset="0"/>
              <a:buChar char="•"/>
            </a:pPr>
            <a:r>
              <a:rPr lang="en-US" sz="1200" b="0" i="0" kern="1200">
                <a:solidFill>
                  <a:schemeClr val="tx1"/>
                </a:solidFill>
                <a:effectLst/>
                <a:latin typeface="+mn-lt"/>
                <a:ea typeface="+mn-ea"/>
                <a:cs typeface="+mn-cs"/>
              </a:rPr>
              <a:t>Shane Griffin, Associated Bank, Elkhorn – PPP Program Tips and Updates </a:t>
            </a:r>
          </a:p>
          <a:p>
            <a:pPr marL="171450" indent="-171450" rtl="0" fontAlgn="base">
              <a:buFont typeface="Arial" panose="020B0604020202020204" pitchFamily="34" charset="0"/>
              <a:buChar char="•"/>
            </a:pPr>
            <a:r>
              <a:rPr lang="en-US" sz="1200" b="0" i="0" kern="1200">
                <a:solidFill>
                  <a:schemeClr val="tx1"/>
                </a:solidFill>
                <a:effectLst/>
                <a:latin typeface="+mn-lt"/>
                <a:ea typeface="+mn-ea"/>
                <a:cs typeface="+mn-cs"/>
              </a:rPr>
              <a:t>Derek </a:t>
            </a:r>
            <a:r>
              <a:rPr lang="en-US" sz="1200" b="0" i="0" kern="1200" err="1">
                <a:solidFill>
                  <a:schemeClr val="tx1"/>
                </a:solidFill>
                <a:effectLst/>
                <a:latin typeface="+mn-lt"/>
                <a:ea typeface="+mn-ea"/>
                <a:cs typeface="+mn-cs"/>
              </a:rPr>
              <a:t>D’Auria</a:t>
            </a:r>
            <a:r>
              <a:rPr lang="en-US" sz="1200" b="0" i="0" kern="1200">
                <a:solidFill>
                  <a:schemeClr val="tx1"/>
                </a:solidFill>
                <a:effectLst/>
                <a:latin typeface="+mn-lt"/>
                <a:ea typeface="+mn-ea"/>
                <a:cs typeface="+mn-cs"/>
              </a:rPr>
              <a:t> and Joel </a:t>
            </a:r>
            <a:r>
              <a:rPr lang="en-US" sz="1200" b="0" i="0" kern="1200" err="1">
                <a:solidFill>
                  <a:schemeClr val="tx1"/>
                </a:solidFill>
                <a:effectLst/>
                <a:latin typeface="+mn-lt"/>
                <a:ea typeface="+mn-ea"/>
                <a:cs typeface="+mn-cs"/>
              </a:rPr>
              <a:t>Espinza</a:t>
            </a:r>
            <a:r>
              <a:rPr lang="en-US" sz="1200" b="0" i="0" kern="1200">
                <a:solidFill>
                  <a:schemeClr val="tx1"/>
                </a:solidFill>
                <a:effectLst/>
                <a:latin typeface="+mn-lt"/>
                <a:ea typeface="+mn-ea"/>
                <a:cs typeface="+mn-cs"/>
              </a:rPr>
              <a:t> from WCEDA - Unemployment Tips and Updates/Other Employer Programs  </a:t>
            </a:r>
          </a:p>
          <a:p>
            <a:endParaRPr lang="en-US"/>
          </a:p>
        </p:txBody>
      </p:sp>
      <p:sp>
        <p:nvSpPr>
          <p:cNvPr id="4" name="Slide Number Placeholder 3">
            <a:extLst>
              <a:ext uri="{FF2B5EF4-FFF2-40B4-BE49-F238E27FC236}">
                <a16:creationId xmlns:a16="http://schemas.microsoft.com/office/drawing/2014/main" id="{D77F22FB-EBB5-025E-9241-1894BB3A5D5C}"/>
              </a:ext>
            </a:extLst>
          </p:cNvPr>
          <p:cNvSpPr>
            <a:spLocks noGrp="1"/>
          </p:cNvSpPr>
          <p:nvPr>
            <p:ph type="sldNum" sz="quarter" idx="5"/>
          </p:nvPr>
        </p:nvSpPr>
        <p:spPr/>
        <p:txBody>
          <a:bodyPr/>
          <a:lstStyle/>
          <a:p>
            <a:fld id="{801E6B42-C950-044A-AC11-24B9A0D293BB}" type="slidenum">
              <a:rPr lang="en-US" smtClean="0"/>
              <a:t>23</a:t>
            </a:fld>
            <a:endParaRPr lang="en-US"/>
          </a:p>
        </p:txBody>
      </p:sp>
    </p:spTree>
    <p:extLst>
      <p:ext uri="{BB962C8B-B14F-4D97-AF65-F5344CB8AC3E}">
        <p14:creationId xmlns:p14="http://schemas.microsoft.com/office/powerpoint/2010/main" val="135625427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01E6B42-C950-044A-AC11-24B9A0D293BB}" type="slidenum">
              <a:rPr lang="en-US" smtClean="0"/>
              <a:t>24</a:t>
            </a:fld>
            <a:endParaRPr lang="en-US"/>
          </a:p>
        </p:txBody>
      </p:sp>
    </p:spTree>
    <p:extLst>
      <p:ext uri="{BB962C8B-B14F-4D97-AF65-F5344CB8AC3E}">
        <p14:creationId xmlns:p14="http://schemas.microsoft.com/office/powerpoint/2010/main" val="89170482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fontAlgn="base"/>
            <a:r>
              <a:rPr lang="en-US" sz="1200" b="0" i="0" kern="1200">
                <a:solidFill>
                  <a:schemeClr val="tx1"/>
                </a:solidFill>
                <a:effectLst/>
                <a:latin typeface="+mn-lt"/>
                <a:ea typeface="+mn-ea"/>
                <a:cs typeface="+mn-cs"/>
              </a:rPr>
              <a:t>Slide 1 (after Cover/Title slide)1. </a:t>
            </a:r>
          </a:p>
          <a:p>
            <a:pPr rtl="0" fontAlgn="base"/>
            <a:r>
              <a:rPr lang="en-US" sz="1200" b="0" i="0" kern="1200">
                <a:solidFill>
                  <a:schemeClr val="tx1"/>
                </a:solidFill>
                <a:effectLst/>
                <a:latin typeface="+mn-lt"/>
                <a:ea typeface="+mn-ea"/>
                <a:cs typeface="+mn-cs"/>
              </a:rPr>
              <a:t>(Welcome, Topics, Intro of Speakers) </a:t>
            </a:r>
          </a:p>
          <a:p>
            <a:pPr rtl="0" fontAlgn="base"/>
            <a:r>
              <a:rPr lang="en-US" sz="1200" b="0" i="0" kern="1200">
                <a:solidFill>
                  <a:schemeClr val="tx1"/>
                </a:solidFill>
                <a:effectLst/>
                <a:latin typeface="+mn-lt"/>
                <a:ea typeface="+mn-ea"/>
                <a:cs typeface="+mn-cs"/>
              </a:rPr>
              <a:t> </a:t>
            </a:r>
          </a:p>
          <a:p>
            <a:pPr rtl="0" fontAlgn="base"/>
            <a:r>
              <a:rPr lang="en-US" sz="1200" b="1" i="0" kern="1200">
                <a:solidFill>
                  <a:schemeClr val="tx1"/>
                </a:solidFill>
                <a:effectLst/>
                <a:latin typeface="+mn-lt"/>
                <a:ea typeface="+mn-ea"/>
                <a:cs typeface="+mn-cs"/>
              </a:rPr>
              <a:t>Speaker’s Notes: </a:t>
            </a:r>
          </a:p>
          <a:p>
            <a:pPr rtl="0" fontAlgn="base"/>
            <a:endParaRPr lang="en-US" sz="1200" b="1" i="0" kern="1200">
              <a:solidFill>
                <a:schemeClr val="tx1"/>
              </a:solidFill>
              <a:effectLst/>
              <a:latin typeface="+mn-lt"/>
              <a:ea typeface="+mn-ea"/>
              <a:cs typeface="+mn-cs"/>
            </a:endParaRPr>
          </a:p>
          <a:p>
            <a:pPr rtl="0" fontAlgn="base"/>
            <a:r>
              <a:rPr lang="en-US" sz="1200" b="0" i="0" kern="1200">
                <a:solidFill>
                  <a:schemeClr val="tx1"/>
                </a:solidFill>
                <a:effectLst/>
                <a:latin typeface="+mn-lt"/>
                <a:ea typeface="+mn-ea"/>
                <a:cs typeface="+mn-cs"/>
              </a:rPr>
              <a:t>Derek </a:t>
            </a:r>
            <a:r>
              <a:rPr lang="en-US" sz="1200" b="0" i="0" kern="1200" err="1">
                <a:solidFill>
                  <a:schemeClr val="tx1"/>
                </a:solidFill>
                <a:effectLst/>
                <a:latin typeface="+mn-lt"/>
                <a:ea typeface="+mn-ea"/>
                <a:cs typeface="+mn-cs"/>
              </a:rPr>
              <a:t>D’Auria</a:t>
            </a:r>
            <a:r>
              <a:rPr lang="en-US" sz="1200" b="0" i="0" kern="1200">
                <a:solidFill>
                  <a:schemeClr val="tx1"/>
                </a:solidFill>
                <a:effectLst/>
                <a:latin typeface="+mn-lt"/>
                <a:ea typeface="+mn-ea"/>
                <a:cs typeface="+mn-cs"/>
              </a:rPr>
              <a:t>, Walworth County Economic Development Alliance (WCEDA) and Liz </a:t>
            </a:r>
            <a:r>
              <a:rPr lang="en-US" sz="1200" b="0" i="0" kern="1200" err="1">
                <a:solidFill>
                  <a:schemeClr val="tx1"/>
                </a:solidFill>
                <a:effectLst/>
                <a:latin typeface="+mn-lt"/>
                <a:ea typeface="+mn-ea"/>
                <a:cs typeface="+mn-cs"/>
              </a:rPr>
              <a:t>Oplatka</a:t>
            </a:r>
            <a:r>
              <a:rPr lang="en-US" sz="1200" b="0" i="0" kern="1200">
                <a:solidFill>
                  <a:schemeClr val="tx1"/>
                </a:solidFill>
                <a:effectLst/>
                <a:latin typeface="+mn-lt"/>
                <a:ea typeface="+mn-ea"/>
                <a:cs typeface="+mn-cs"/>
              </a:rPr>
              <a:t>, Gateway Technical College – Co-Hosts </a:t>
            </a:r>
          </a:p>
          <a:p>
            <a:pPr rtl="0" fontAlgn="base"/>
            <a:r>
              <a:rPr lang="en-US" sz="1200" b="0" i="0" kern="1200">
                <a:solidFill>
                  <a:schemeClr val="tx1"/>
                </a:solidFill>
                <a:effectLst/>
                <a:latin typeface="+mn-lt"/>
                <a:ea typeface="+mn-ea"/>
                <a:cs typeface="+mn-cs"/>
              </a:rPr>
              <a:t> </a:t>
            </a:r>
          </a:p>
          <a:p>
            <a:pPr rtl="0" fontAlgn="base"/>
            <a:r>
              <a:rPr lang="en-US">
                <a:latin typeface="Calibri" panose="020F0502020204030204" pitchFamily="34" charset="0"/>
                <a:cs typeface="Calibri" panose="020F0502020204030204" pitchFamily="34" charset="0"/>
              </a:rPr>
              <a:t>Speakers</a:t>
            </a:r>
          </a:p>
          <a:p>
            <a:pPr marL="171450" indent="-171450" rtl="0" fontAlgn="base">
              <a:buFont typeface="Arial" panose="020B0604020202020204" pitchFamily="34" charset="0"/>
              <a:buChar char="•"/>
            </a:pPr>
            <a:r>
              <a:rPr lang="en-US" sz="1200" b="0" i="0" kern="1200">
                <a:solidFill>
                  <a:schemeClr val="tx1"/>
                </a:solidFill>
                <a:effectLst/>
                <a:latin typeface="+mn-lt"/>
                <a:ea typeface="+mn-ea"/>
                <a:cs typeface="+mn-cs"/>
              </a:rPr>
              <a:t>Derek </a:t>
            </a:r>
            <a:r>
              <a:rPr lang="en-US" sz="1200" b="0" i="0" kern="1200" err="1">
                <a:solidFill>
                  <a:schemeClr val="tx1"/>
                </a:solidFill>
                <a:effectLst/>
                <a:latin typeface="+mn-lt"/>
                <a:ea typeface="+mn-ea"/>
                <a:cs typeface="+mn-cs"/>
              </a:rPr>
              <a:t>D’Auria</a:t>
            </a:r>
            <a:r>
              <a:rPr lang="en-US" sz="1200" b="0" i="0" kern="1200">
                <a:solidFill>
                  <a:schemeClr val="tx1"/>
                </a:solidFill>
                <a:effectLst/>
                <a:latin typeface="+mn-lt"/>
                <a:ea typeface="+mn-ea"/>
                <a:cs typeface="+mn-cs"/>
              </a:rPr>
              <a:t>  - Overview of Financial Options </a:t>
            </a:r>
          </a:p>
          <a:p>
            <a:pPr marL="171450" indent="-171450" rtl="0" fontAlgn="base">
              <a:buFont typeface="Arial" panose="020B0604020202020204" pitchFamily="34" charset="0"/>
              <a:buChar char="•"/>
            </a:pPr>
            <a:r>
              <a:rPr lang="en-US" sz="1200" b="0" i="0" kern="1200">
                <a:solidFill>
                  <a:schemeClr val="tx1"/>
                </a:solidFill>
                <a:effectLst/>
                <a:latin typeface="+mn-lt"/>
                <a:ea typeface="+mn-ea"/>
                <a:cs typeface="+mn-cs"/>
              </a:rPr>
              <a:t>Kevin Kaufman, Small Business </a:t>
            </a:r>
            <a:r>
              <a:rPr lang="en-US" sz="1200" b="0" i="0" kern="1200" err="1">
                <a:solidFill>
                  <a:schemeClr val="tx1"/>
                </a:solidFill>
                <a:effectLst/>
                <a:latin typeface="+mn-lt"/>
                <a:ea typeface="+mn-ea"/>
                <a:cs typeface="+mn-cs"/>
              </a:rPr>
              <a:t>Developoment</a:t>
            </a:r>
            <a:r>
              <a:rPr lang="en-US" sz="1200" b="0" i="0" kern="1200">
                <a:solidFill>
                  <a:schemeClr val="tx1"/>
                </a:solidFill>
                <a:effectLst/>
                <a:latin typeface="+mn-lt"/>
                <a:ea typeface="+mn-ea"/>
                <a:cs typeface="+mn-cs"/>
              </a:rPr>
              <a:t> Center (SBDC) - Whitewater – SBA Tips and Updates </a:t>
            </a:r>
          </a:p>
          <a:p>
            <a:pPr marL="171450" indent="-171450" rtl="0" fontAlgn="base">
              <a:buFont typeface="Arial" panose="020B0604020202020204" pitchFamily="34" charset="0"/>
              <a:buChar char="•"/>
            </a:pPr>
            <a:r>
              <a:rPr lang="en-US" sz="1200" b="0" i="0" kern="1200">
                <a:solidFill>
                  <a:schemeClr val="tx1"/>
                </a:solidFill>
                <a:effectLst/>
                <a:latin typeface="+mn-lt"/>
                <a:ea typeface="+mn-ea"/>
                <a:cs typeface="+mn-cs"/>
              </a:rPr>
              <a:t>Shane Griffin, Associated Bank, Elkhorn – PPP Program Tips and Updates </a:t>
            </a:r>
          </a:p>
          <a:p>
            <a:pPr marL="171450" indent="-171450" rtl="0" fontAlgn="base">
              <a:buFont typeface="Arial" panose="020B0604020202020204" pitchFamily="34" charset="0"/>
              <a:buChar char="•"/>
            </a:pPr>
            <a:r>
              <a:rPr lang="en-US" sz="1200" b="0" i="0" kern="1200">
                <a:solidFill>
                  <a:schemeClr val="tx1"/>
                </a:solidFill>
                <a:effectLst/>
                <a:latin typeface="+mn-lt"/>
                <a:ea typeface="+mn-ea"/>
                <a:cs typeface="+mn-cs"/>
              </a:rPr>
              <a:t>Derek </a:t>
            </a:r>
            <a:r>
              <a:rPr lang="en-US" sz="1200" b="0" i="0" kern="1200" err="1">
                <a:solidFill>
                  <a:schemeClr val="tx1"/>
                </a:solidFill>
                <a:effectLst/>
                <a:latin typeface="+mn-lt"/>
                <a:ea typeface="+mn-ea"/>
                <a:cs typeface="+mn-cs"/>
              </a:rPr>
              <a:t>D’Auria</a:t>
            </a:r>
            <a:r>
              <a:rPr lang="en-US" sz="1200" b="0" i="0" kern="1200">
                <a:solidFill>
                  <a:schemeClr val="tx1"/>
                </a:solidFill>
                <a:effectLst/>
                <a:latin typeface="+mn-lt"/>
                <a:ea typeface="+mn-ea"/>
                <a:cs typeface="+mn-cs"/>
              </a:rPr>
              <a:t> and Joel </a:t>
            </a:r>
            <a:r>
              <a:rPr lang="en-US" sz="1200" b="0" i="0" kern="1200" err="1">
                <a:solidFill>
                  <a:schemeClr val="tx1"/>
                </a:solidFill>
                <a:effectLst/>
                <a:latin typeface="+mn-lt"/>
                <a:ea typeface="+mn-ea"/>
                <a:cs typeface="+mn-cs"/>
              </a:rPr>
              <a:t>Espinza</a:t>
            </a:r>
            <a:r>
              <a:rPr lang="en-US" sz="1200" b="0" i="0" kern="1200">
                <a:solidFill>
                  <a:schemeClr val="tx1"/>
                </a:solidFill>
                <a:effectLst/>
                <a:latin typeface="+mn-lt"/>
                <a:ea typeface="+mn-ea"/>
                <a:cs typeface="+mn-cs"/>
              </a:rPr>
              <a:t> from WCEDA - Unemployment Tips and Updates/Other Employer Programs  </a:t>
            </a:r>
          </a:p>
          <a:p>
            <a:endParaRPr lang="en-US"/>
          </a:p>
        </p:txBody>
      </p:sp>
      <p:sp>
        <p:nvSpPr>
          <p:cNvPr id="4" name="Slide Number Placeholder 3"/>
          <p:cNvSpPr>
            <a:spLocks noGrp="1"/>
          </p:cNvSpPr>
          <p:nvPr>
            <p:ph type="sldNum" sz="quarter" idx="5"/>
          </p:nvPr>
        </p:nvSpPr>
        <p:spPr/>
        <p:txBody>
          <a:bodyPr/>
          <a:lstStyle/>
          <a:p>
            <a:fld id="{801E6B42-C950-044A-AC11-24B9A0D293BB}" type="slidenum">
              <a:rPr lang="en-US" smtClean="0"/>
              <a:t>3</a:t>
            </a:fld>
            <a:endParaRPr lang="en-US"/>
          </a:p>
        </p:txBody>
      </p:sp>
    </p:spTree>
    <p:extLst>
      <p:ext uri="{BB962C8B-B14F-4D97-AF65-F5344CB8AC3E}">
        <p14:creationId xmlns:p14="http://schemas.microsoft.com/office/powerpoint/2010/main" val="282278693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DB98979-2840-1395-164A-A7254548943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DAF6262-7F14-2810-3F05-EEA24D6D94B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72FBFF8-349B-8263-6A93-169A4B284206}"/>
              </a:ext>
            </a:extLst>
          </p:cNvPr>
          <p:cNvSpPr>
            <a:spLocks noGrp="1"/>
          </p:cNvSpPr>
          <p:nvPr>
            <p:ph type="body" idx="1"/>
          </p:nvPr>
        </p:nvSpPr>
        <p:spPr/>
        <p:txBody>
          <a:bodyPr/>
          <a:lstStyle/>
          <a:p>
            <a:pPr rtl="0" fontAlgn="base"/>
            <a:r>
              <a:rPr lang="en-US" sz="1200" b="0" i="0" kern="1200">
                <a:solidFill>
                  <a:schemeClr val="tx1"/>
                </a:solidFill>
                <a:effectLst/>
                <a:latin typeface="+mn-lt"/>
                <a:ea typeface="+mn-ea"/>
                <a:cs typeface="+mn-cs"/>
              </a:rPr>
              <a:t>Slide 1 (after Cover/Title slide)1. </a:t>
            </a:r>
          </a:p>
          <a:p>
            <a:pPr rtl="0" fontAlgn="base"/>
            <a:r>
              <a:rPr lang="en-US" sz="1200" b="0" i="0" kern="1200">
                <a:solidFill>
                  <a:schemeClr val="tx1"/>
                </a:solidFill>
                <a:effectLst/>
                <a:latin typeface="+mn-lt"/>
                <a:ea typeface="+mn-ea"/>
                <a:cs typeface="+mn-cs"/>
              </a:rPr>
              <a:t>(Welcome, Topics, Intro of Speakers) </a:t>
            </a:r>
          </a:p>
          <a:p>
            <a:pPr rtl="0" fontAlgn="base"/>
            <a:r>
              <a:rPr lang="en-US" sz="1200" b="0" i="0" kern="1200">
                <a:solidFill>
                  <a:schemeClr val="tx1"/>
                </a:solidFill>
                <a:effectLst/>
                <a:latin typeface="+mn-lt"/>
                <a:ea typeface="+mn-ea"/>
                <a:cs typeface="+mn-cs"/>
              </a:rPr>
              <a:t> </a:t>
            </a:r>
          </a:p>
          <a:p>
            <a:pPr rtl="0" fontAlgn="base"/>
            <a:r>
              <a:rPr lang="en-US" sz="1200" b="1" i="0" kern="1200">
                <a:solidFill>
                  <a:schemeClr val="tx1"/>
                </a:solidFill>
                <a:effectLst/>
                <a:latin typeface="+mn-lt"/>
                <a:ea typeface="+mn-ea"/>
                <a:cs typeface="+mn-cs"/>
              </a:rPr>
              <a:t>Speaker’s Notes: </a:t>
            </a:r>
          </a:p>
          <a:p>
            <a:pPr rtl="0" fontAlgn="base"/>
            <a:endParaRPr lang="en-US" sz="1200" b="1" i="0" kern="1200">
              <a:solidFill>
                <a:schemeClr val="tx1"/>
              </a:solidFill>
              <a:effectLst/>
              <a:latin typeface="+mn-lt"/>
              <a:ea typeface="+mn-ea"/>
              <a:cs typeface="+mn-cs"/>
            </a:endParaRPr>
          </a:p>
          <a:p>
            <a:pPr rtl="0" fontAlgn="base"/>
            <a:r>
              <a:rPr lang="en-US" sz="1200" b="0" i="0" kern="1200">
                <a:solidFill>
                  <a:schemeClr val="tx1"/>
                </a:solidFill>
                <a:effectLst/>
                <a:latin typeface="+mn-lt"/>
                <a:ea typeface="+mn-ea"/>
                <a:cs typeface="+mn-cs"/>
              </a:rPr>
              <a:t>Derek </a:t>
            </a:r>
            <a:r>
              <a:rPr lang="en-US" sz="1200" b="0" i="0" kern="1200" err="1">
                <a:solidFill>
                  <a:schemeClr val="tx1"/>
                </a:solidFill>
                <a:effectLst/>
                <a:latin typeface="+mn-lt"/>
                <a:ea typeface="+mn-ea"/>
                <a:cs typeface="+mn-cs"/>
              </a:rPr>
              <a:t>D’Auria</a:t>
            </a:r>
            <a:r>
              <a:rPr lang="en-US" sz="1200" b="0" i="0" kern="1200">
                <a:solidFill>
                  <a:schemeClr val="tx1"/>
                </a:solidFill>
                <a:effectLst/>
                <a:latin typeface="+mn-lt"/>
                <a:ea typeface="+mn-ea"/>
                <a:cs typeface="+mn-cs"/>
              </a:rPr>
              <a:t>, Walworth County Economic Development Alliance (WCEDA) and Liz </a:t>
            </a:r>
            <a:r>
              <a:rPr lang="en-US" sz="1200" b="0" i="0" kern="1200" err="1">
                <a:solidFill>
                  <a:schemeClr val="tx1"/>
                </a:solidFill>
                <a:effectLst/>
                <a:latin typeface="+mn-lt"/>
                <a:ea typeface="+mn-ea"/>
                <a:cs typeface="+mn-cs"/>
              </a:rPr>
              <a:t>Oplatka</a:t>
            </a:r>
            <a:r>
              <a:rPr lang="en-US" sz="1200" b="0" i="0" kern="1200">
                <a:solidFill>
                  <a:schemeClr val="tx1"/>
                </a:solidFill>
                <a:effectLst/>
                <a:latin typeface="+mn-lt"/>
                <a:ea typeface="+mn-ea"/>
                <a:cs typeface="+mn-cs"/>
              </a:rPr>
              <a:t>, Gateway Technical College – Co-Hosts </a:t>
            </a:r>
          </a:p>
          <a:p>
            <a:pPr rtl="0" fontAlgn="base"/>
            <a:r>
              <a:rPr lang="en-US" sz="1200" b="0" i="0" kern="1200">
                <a:solidFill>
                  <a:schemeClr val="tx1"/>
                </a:solidFill>
                <a:effectLst/>
                <a:latin typeface="+mn-lt"/>
                <a:ea typeface="+mn-ea"/>
                <a:cs typeface="+mn-cs"/>
              </a:rPr>
              <a:t> </a:t>
            </a:r>
          </a:p>
          <a:p>
            <a:pPr rtl="0" fontAlgn="base"/>
            <a:r>
              <a:rPr lang="en-US">
                <a:latin typeface="Calibri" panose="020F0502020204030204" pitchFamily="34" charset="0"/>
                <a:cs typeface="Calibri" panose="020F0502020204030204" pitchFamily="34" charset="0"/>
              </a:rPr>
              <a:t>Speakers</a:t>
            </a:r>
          </a:p>
          <a:p>
            <a:pPr marL="171450" indent="-171450" rtl="0" fontAlgn="base">
              <a:buFont typeface="Arial" panose="020B0604020202020204" pitchFamily="34" charset="0"/>
              <a:buChar char="•"/>
            </a:pPr>
            <a:r>
              <a:rPr lang="en-US" sz="1200" b="0" i="0" kern="1200">
                <a:solidFill>
                  <a:schemeClr val="tx1"/>
                </a:solidFill>
                <a:effectLst/>
                <a:latin typeface="+mn-lt"/>
                <a:ea typeface="+mn-ea"/>
                <a:cs typeface="+mn-cs"/>
              </a:rPr>
              <a:t>Derek </a:t>
            </a:r>
            <a:r>
              <a:rPr lang="en-US" sz="1200" b="0" i="0" kern="1200" err="1">
                <a:solidFill>
                  <a:schemeClr val="tx1"/>
                </a:solidFill>
                <a:effectLst/>
                <a:latin typeface="+mn-lt"/>
                <a:ea typeface="+mn-ea"/>
                <a:cs typeface="+mn-cs"/>
              </a:rPr>
              <a:t>D’Auria</a:t>
            </a:r>
            <a:r>
              <a:rPr lang="en-US" sz="1200" b="0" i="0" kern="1200">
                <a:solidFill>
                  <a:schemeClr val="tx1"/>
                </a:solidFill>
                <a:effectLst/>
                <a:latin typeface="+mn-lt"/>
                <a:ea typeface="+mn-ea"/>
                <a:cs typeface="+mn-cs"/>
              </a:rPr>
              <a:t>  - Overview of Financial Options </a:t>
            </a:r>
          </a:p>
          <a:p>
            <a:pPr marL="171450" indent="-171450" rtl="0" fontAlgn="base">
              <a:buFont typeface="Arial" panose="020B0604020202020204" pitchFamily="34" charset="0"/>
              <a:buChar char="•"/>
            </a:pPr>
            <a:r>
              <a:rPr lang="en-US" sz="1200" b="0" i="0" kern="1200">
                <a:solidFill>
                  <a:schemeClr val="tx1"/>
                </a:solidFill>
                <a:effectLst/>
                <a:latin typeface="+mn-lt"/>
                <a:ea typeface="+mn-ea"/>
                <a:cs typeface="+mn-cs"/>
              </a:rPr>
              <a:t>Kevin Kaufman, Small Business </a:t>
            </a:r>
            <a:r>
              <a:rPr lang="en-US" sz="1200" b="0" i="0" kern="1200" err="1">
                <a:solidFill>
                  <a:schemeClr val="tx1"/>
                </a:solidFill>
                <a:effectLst/>
                <a:latin typeface="+mn-lt"/>
                <a:ea typeface="+mn-ea"/>
                <a:cs typeface="+mn-cs"/>
              </a:rPr>
              <a:t>Developoment</a:t>
            </a:r>
            <a:r>
              <a:rPr lang="en-US" sz="1200" b="0" i="0" kern="1200">
                <a:solidFill>
                  <a:schemeClr val="tx1"/>
                </a:solidFill>
                <a:effectLst/>
                <a:latin typeface="+mn-lt"/>
                <a:ea typeface="+mn-ea"/>
                <a:cs typeface="+mn-cs"/>
              </a:rPr>
              <a:t> Center (SBDC) - Whitewater – SBA Tips and Updates </a:t>
            </a:r>
          </a:p>
          <a:p>
            <a:pPr marL="171450" indent="-171450" rtl="0" fontAlgn="base">
              <a:buFont typeface="Arial" panose="020B0604020202020204" pitchFamily="34" charset="0"/>
              <a:buChar char="•"/>
            </a:pPr>
            <a:r>
              <a:rPr lang="en-US" sz="1200" b="0" i="0" kern="1200">
                <a:solidFill>
                  <a:schemeClr val="tx1"/>
                </a:solidFill>
                <a:effectLst/>
                <a:latin typeface="+mn-lt"/>
                <a:ea typeface="+mn-ea"/>
                <a:cs typeface="+mn-cs"/>
              </a:rPr>
              <a:t>Shane Griffin, Associated Bank, Elkhorn – PPP Program Tips and Updates </a:t>
            </a:r>
          </a:p>
          <a:p>
            <a:pPr marL="171450" indent="-171450" rtl="0" fontAlgn="base">
              <a:buFont typeface="Arial" panose="020B0604020202020204" pitchFamily="34" charset="0"/>
              <a:buChar char="•"/>
            </a:pPr>
            <a:r>
              <a:rPr lang="en-US" sz="1200" b="0" i="0" kern="1200">
                <a:solidFill>
                  <a:schemeClr val="tx1"/>
                </a:solidFill>
                <a:effectLst/>
                <a:latin typeface="+mn-lt"/>
                <a:ea typeface="+mn-ea"/>
                <a:cs typeface="+mn-cs"/>
              </a:rPr>
              <a:t>Derek </a:t>
            </a:r>
            <a:r>
              <a:rPr lang="en-US" sz="1200" b="0" i="0" kern="1200" err="1">
                <a:solidFill>
                  <a:schemeClr val="tx1"/>
                </a:solidFill>
                <a:effectLst/>
                <a:latin typeface="+mn-lt"/>
                <a:ea typeface="+mn-ea"/>
                <a:cs typeface="+mn-cs"/>
              </a:rPr>
              <a:t>D’Auria</a:t>
            </a:r>
            <a:r>
              <a:rPr lang="en-US" sz="1200" b="0" i="0" kern="1200">
                <a:solidFill>
                  <a:schemeClr val="tx1"/>
                </a:solidFill>
                <a:effectLst/>
                <a:latin typeface="+mn-lt"/>
                <a:ea typeface="+mn-ea"/>
                <a:cs typeface="+mn-cs"/>
              </a:rPr>
              <a:t> and Joel </a:t>
            </a:r>
            <a:r>
              <a:rPr lang="en-US" sz="1200" b="0" i="0" kern="1200" err="1">
                <a:solidFill>
                  <a:schemeClr val="tx1"/>
                </a:solidFill>
                <a:effectLst/>
                <a:latin typeface="+mn-lt"/>
                <a:ea typeface="+mn-ea"/>
                <a:cs typeface="+mn-cs"/>
              </a:rPr>
              <a:t>Espinza</a:t>
            </a:r>
            <a:r>
              <a:rPr lang="en-US" sz="1200" b="0" i="0" kern="1200">
                <a:solidFill>
                  <a:schemeClr val="tx1"/>
                </a:solidFill>
                <a:effectLst/>
                <a:latin typeface="+mn-lt"/>
                <a:ea typeface="+mn-ea"/>
                <a:cs typeface="+mn-cs"/>
              </a:rPr>
              <a:t> from WCEDA - Unemployment Tips and Updates/Other Employer Programs  </a:t>
            </a:r>
          </a:p>
          <a:p>
            <a:endParaRPr lang="en-US"/>
          </a:p>
        </p:txBody>
      </p:sp>
      <p:sp>
        <p:nvSpPr>
          <p:cNvPr id="4" name="Slide Number Placeholder 3">
            <a:extLst>
              <a:ext uri="{FF2B5EF4-FFF2-40B4-BE49-F238E27FC236}">
                <a16:creationId xmlns:a16="http://schemas.microsoft.com/office/drawing/2014/main" id="{0364B477-68EA-0C01-3351-D18D24A45426}"/>
              </a:ext>
            </a:extLst>
          </p:cNvPr>
          <p:cNvSpPr>
            <a:spLocks noGrp="1"/>
          </p:cNvSpPr>
          <p:nvPr>
            <p:ph type="sldNum" sz="quarter" idx="5"/>
          </p:nvPr>
        </p:nvSpPr>
        <p:spPr/>
        <p:txBody>
          <a:bodyPr/>
          <a:lstStyle/>
          <a:p>
            <a:fld id="{801E6B42-C950-044A-AC11-24B9A0D293BB}" type="slidenum">
              <a:rPr lang="en-US" smtClean="0"/>
              <a:t>4</a:t>
            </a:fld>
            <a:endParaRPr lang="en-US"/>
          </a:p>
        </p:txBody>
      </p:sp>
    </p:spTree>
    <p:extLst>
      <p:ext uri="{BB962C8B-B14F-4D97-AF65-F5344CB8AC3E}">
        <p14:creationId xmlns:p14="http://schemas.microsoft.com/office/powerpoint/2010/main" val="33815010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5DFA455-2721-863E-D9DD-383D0C5E49C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BCD97A8-9E60-4E19-F84E-6613F5072BA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399EFAA-FD18-039B-D404-A8EFC07C21AF}"/>
              </a:ext>
            </a:extLst>
          </p:cNvPr>
          <p:cNvSpPr>
            <a:spLocks noGrp="1"/>
          </p:cNvSpPr>
          <p:nvPr>
            <p:ph type="body" idx="1"/>
          </p:nvPr>
        </p:nvSpPr>
        <p:spPr/>
        <p:txBody>
          <a:bodyPr/>
          <a:lstStyle/>
          <a:p>
            <a:pPr rtl="0" fontAlgn="base"/>
            <a:r>
              <a:rPr lang="en-US" sz="1200" b="0" i="0" kern="1200">
                <a:solidFill>
                  <a:schemeClr val="tx1"/>
                </a:solidFill>
                <a:effectLst/>
                <a:latin typeface="+mn-lt"/>
                <a:ea typeface="+mn-ea"/>
                <a:cs typeface="+mn-cs"/>
              </a:rPr>
              <a:t>Slide 1 (after Cover/Title slide)1. </a:t>
            </a:r>
          </a:p>
          <a:p>
            <a:pPr rtl="0" fontAlgn="base"/>
            <a:r>
              <a:rPr lang="en-US" sz="1200" b="0" i="0" kern="1200">
                <a:solidFill>
                  <a:schemeClr val="tx1"/>
                </a:solidFill>
                <a:effectLst/>
                <a:latin typeface="+mn-lt"/>
                <a:ea typeface="+mn-ea"/>
                <a:cs typeface="+mn-cs"/>
              </a:rPr>
              <a:t>(Welcome, Topics, Intro of Speakers) </a:t>
            </a:r>
          </a:p>
          <a:p>
            <a:pPr rtl="0" fontAlgn="base"/>
            <a:r>
              <a:rPr lang="en-US" sz="1200" b="0" i="0" kern="1200">
                <a:solidFill>
                  <a:schemeClr val="tx1"/>
                </a:solidFill>
                <a:effectLst/>
                <a:latin typeface="+mn-lt"/>
                <a:ea typeface="+mn-ea"/>
                <a:cs typeface="+mn-cs"/>
              </a:rPr>
              <a:t> </a:t>
            </a:r>
          </a:p>
          <a:p>
            <a:pPr rtl="0" fontAlgn="base"/>
            <a:r>
              <a:rPr lang="en-US" sz="1200" b="1" i="0" kern="1200">
                <a:solidFill>
                  <a:schemeClr val="tx1"/>
                </a:solidFill>
                <a:effectLst/>
                <a:latin typeface="+mn-lt"/>
                <a:ea typeface="+mn-ea"/>
                <a:cs typeface="+mn-cs"/>
              </a:rPr>
              <a:t>Speaker’s Notes: </a:t>
            </a:r>
          </a:p>
          <a:p>
            <a:pPr rtl="0" fontAlgn="base"/>
            <a:endParaRPr lang="en-US" sz="1200" b="1" i="0" kern="1200">
              <a:solidFill>
                <a:schemeClr val="tx1"/>
              </a:solidFill>
              <a:effectLst/>
              <a:latin typeface="+mn-lt"/>
              <a:ea typeface="+mn-ea"/>
              <a:cs typeface="+mn-cs"/>
            </a:endParaRPr>
          </a:p>
          <a:p>
            <a:pPr rtl="0" fontAlgn="base"/>
            <a:r>
              <a:rPr lang="en-US" sz="1200" b="0" i="0" kern="1200">
                <a:solidFill>
                  <a:schemeClr val="tx1"/>
                </a:solidFill>
                <a:effectLst/>
                <a:latin typeface="+mn-lt"/>
                <a:ea typeface="+mn-ea"/>
                <a:cs typeface="+mn-cs"/>
              </a:rPr>
              <a:t>Derek </a:t>
            </a:r>
            <a:r>
              <a:rPr lang="en-US" sz="1200" b="0" i="0" kern="1200" err="1">
                <a:solidFill>
                  <a:schemeClr val="tx1"/>
                </a:solidFill>
                <a:effectLst/>
                <a:latin typeface="+mn-lt"/>
                <a:ea typeface="+mn-ea"/>
                <a:cs typeface="+mn-cs"/>
              </a:rPr>
              <a:t>D’Auria</a:t>
            </a:r>
            <a:r>
              <a:rPr lang="en-US" sz="1200" b="0" i="0" kern="1200">
                <a:solidFill>
                  <a:schemeClr val="tx1"/>
                </a:solidFill>
                <a:effectLst/>
                <a:latin typeface="+mn-lt"/>
                <a:ea typeface="+mn-ea"/>
                <a:cs typeface="+mn-cs"/>
              </a:rPr>
              <a:t>, Walworth County Economic Development Alliance (WCEDA) and Liz </a:t>
            </a:r>
            <a:r>
              <a:rPr lang="en-US" sz="1200" b="0" i="0" kern="1200" err="1">
                <a:solidFill>
                  <a:schemeClr val="tx1"/>
                </a:solidFill>
                <a:effectLst/>
                <a:latin typeface="+mn-lt"/>
                <a:ea typeface="+mn-ea"/>
                <a:cs typeface="+mn-cs"/>
              </a:rPr>
              <a:t>Oplatka</a:t>
            </a:r>
            <a:r>
              <a:rPr lang="en-US" sz="1200" b="0" i="0" kern="1200">
                <a:solidFill>
                  <a:schemeClr val="tx1"/>
                </a:solidFill>
                <a:effectLst/>
                <a:latin typeface="+mn-lt"/>
                <a:ea typeface="+mn-ea"/>
                <a:cs typeface="+mn-cs"/>
              </a:rPr>
              <a:t>, Gateway Technical College – Co-Hosts </a:t>
            </a:r>
          </a:p>
          <a:p>
            <a:pPr rtl="0" fontAlgn="base"/>
            <a:r>
              <a:rPr lang="en-US" sz="1200" b="0" i="0" kern="1200">
                <a:solidFill>
                  <a:schemeClr val="tx1"/>
                </a:solidFill>
                <a:effectLst/>
                <a:latin typeface="+mn-lt"/>
                <a:ea typeface="+mn-ea"/>
                <a:cs typeface="+mn-cs"/>
              </a:rPr>
              <a:t> </a:t>
            </a:r>
          </a:p>
          <a:p>
            <a:pPr rtl="0" fontAlgn="base"/>
            <a:r>
              <a:rPr lang="en-US">
                <a:latin typeface="Calibri" panose="020F0502020204030204" pitchFamily="34" charset="0"/>
                <a:cs typeface="Calibri" panose="020F0502020204030204" pitchFamily="34" charset="0"/>
              </a:rPr>
              <a:t>Speakers</a:t>
            </a:r>
          </a:p>
          <a:p>
            <a:pPr marL="171450" indent="-171450" rtl="0" fontAlgn="base">
              <a:buFont typeface="Arial" panose="020B0604020202020204" pitchFamily="34" charset="0"/>
              <a:buChar char="•"/>
            </a:pPr>
            <a:r>
              <a:rPr lang="en-US" sz="1200" b="0" i="0" kern="1200">
                <a:solidFill>
                  <a:schemeClr val="tx1"/>
                </a:solidFill>
                <a:effectLst/>
                <a:latin typeface="+mn-lt"/>
                <a:ea typeface="+mn-ea"/>
                <a:cs typeface="+mn-cs"/>
              </a:rPr>
              <a:t>Derek </a:t>
            </a:r>
            <a:r>
              <a:rPr lang="en-US" sz="1200" b="0" i="0" kern="1200" err="1">
                <a:solidFill>
                  <a:schemeClr val="tx1"/>
                </a:solidFill>
                <a:effectLst/>
                <a:latin typeface="+mn-lt"/>
                <a:ea typeface="+mn-ea"/>
                <a:cs typeface="+mn-cs"/>
              </a:rPr>
              <a:t>D’Auria</a:t>
            </a:r>
            <a:r>
              <a:rPr lang="en-US" sz="1200" b="0" i="0" kern="1200">
                <a:solidFill>
                  <a:schemeClr val="tx1"/>
                </a:solidFill>
                <a:effectLst/>
                <a:latin typeface="+mn-lt"/>
                <a:ea typeface="+mn-ea"/>
                <a:cs typeface="+mn-cs"/>
              </a:rPr>
              <a:t>  - Overview of Financial Options </a:t>
            </a:r>
          </a:p>
          <a:p>
            <a:pPr marL="171450" indent="-171450" rtl="0" fontAlgn="base">
              <a:buFont typeface="Arial" panose="020B0604020202020204" pitchFamily="34" charset="0"/>
              <a:buChar char="•"/>
            </a:pPr>
            <a:r>
              <a:rPr lang="en-US" sz="1200" b="0" i="0" kern="1200">
                <a:solidFill>
                  <a:schemeClr val="tx1"/>
                </a:solidFill>
                <a:effectLst/>
                <a:latin typeface="+mn-lt"/>
                <a:ea typeface="+mn-ea"/>
                <a:cs typeface="+mn-cs"/>
              </a:rPr>
              <a:t>Kevin Kaufman, Small Business </a:t>
            </a:r>
            <a:r>
              <a:rPr lang="en-US" sz="1200" b="0" i="0" kern="1200" err="1">
                <a:solidFill>
                  <a:schemeClr val="tx1"/>
                </a:solidFill>
                <a:effectLst/>
                <a:latin typeface="+mn-lt"/>
                <a:ea typeface="+mn-ea"/>
                <a:cs typeface="+mn-cs"/>
              </a:rPr>
              <a:t>Developoment</a:t>
            </a:r>
            <a:r>
              <a:rPr lang="en-US" sz="1200" b="0" i="0" kern="1200">
                <a:solidFill>
                  <a:schemeClr val="tx1"/>
                </a:solidFill>
                <a:effectLst/>
                <a:latin typeface="+mn-lt"/>
                <a:ea typeface="+mn-ea"/>
                <a:cs typeface="+mn-cs"/>
              </a:rPr>
              <a:t> Center (SBDC) - Whitewater – SBA Tips and Updates </a:t>
            </a:r>
          </a:p>
          <a:p>
            <a:pPr marL="171450" indent="-171450" rtl="0" fontAlgn="base">
              <a:buFont typeface="Arial" panose="020B0604020202020204" pitchFamily="34" charset="0"/>
              <a:buChar char="•"/>
            </a:pPr>
            <a:r>
              <a:rPr lang="en-US" sz="1200" b="0" i="0" kern="1200">
                <a:solidFill>
                  <a:schemeClr val="tx1"/>
                </a:solidFill>
                <a:effectLst/>
                <a:latin typeface="+mn-lt"/>
                <a:ea typeface="+mn-ea"/>
                <a:cs typeface="+mn-cs"/>
              </a:rPr>
              <a:t>Shane Griffin, Associated Bank, Elkhorn – PPP Program Tips and Updates </a:t>
            </a:r>
          </a:p>
          <a:p>
            <a:pPr marL="171450" indent="-171450" rtl="0" fontAlgn="base">
              <a:buFont typeface="Arial" panose="020B0604020202020204" pitchFamily="34" charset="0"/>
              <a:buChar char="•"/>
            </a:pPr>
            <a:r>
              <a:rPr lang="en-US" sz="1200" b="0" i="0" kern="1200">
                <a:solidFill>
                  <a:schemeClr val="tx1"/>
                </a:solidFill>
                <a:effectLst/>
                <a:latin typeface="+mn-lt"/>
                <a:ea typeface="+mn-ea"/>
                <a:cs typeface="+mn-cs"/>
              </a:rPr>
              <a:t>Derek </a:t>
            </a:r>
            <a:r>
              <a:rPr lang="en-US" sz="1200" b="0" i="0" kern="1200" err="1">
                <a:solidFill>
                  <a:schemeClr val="tx1"/>
                </a:solidFill>
                <a:effectLst/>
                <a:latin typeface="+mn-lt"/>
                <a:ea typeface="+mn-ea"/>
                <a:cs typeface="+mn-cs"/>
              </a:rPr>
              <a:t>D’Auria</a:t>
            </a:r>
            <a:r>
              <a:rPr lang="en-US" sz="1200" b="0" i="0" kern="1200">
                <a:solidFill>
                  <a:schemeClr val="tx1"/>
                </a:solidFill>
                <a:effectLst/>
                <a:latin typeface="+mn-lt"/>
                <a:ea typeface="+mn-ea"/>
                <a:cs typeface="+mn-cs"/>
              </a:rPr>
              <a:t> and Joel </a:t>
            </a:r>
            <a:r>
              <a:rPr lang="en-US" sz="1200" b="0" i="0" kern="1200" err="1">
                <a:solidFill>
                  <a:schemeClr val="tx1"/>
                </a:solidFill>
                <a:effectLst/>
                <a:latin typeface="+mn-lt"/>
                <a:ea typeface="+mn-ea"/>
                <a:cs typeface="+mn-cs"/>
              </a:rPr>
              <a:t>Espinza</a:t>
            </a:r>
            <a:r>
              <a:rPr lang="en-US" sz="1200" b="0" i="0" kern="1200">
                <a:solidFill>
                  <a:schemeClr val="tx1"/>
                </a:solidFill>
                <a:effectLst/>
                <a:latin typeface="+mn-lt"/>
                <a:ea typeface="+mn-ea"/>
                <a:cs typeface="+mn-cs"/>
              </a:rPr>
              <a:t> from WCEDA - Unemployment Tips and Updates/Other Employer Programs  </a:t>
            </a:r>
          </a:p>
          <a:p>
            <a:endParaRPr lang="en-US"/>
          </a:p>
        </p:txBody>
      </p:sp>
      <p:sp>
        <p:nvSpPr>
          <p:cNvPr id="4" name="Slide Number Placeholder 3">
            <a:extLst>
              <a:ext uri="{FF2B5EF4-FFF2-40B4-BE49-F238E27FC236}">
                <a16:creationId xmlns:a16="http://schemas.microsoft.com/office/drawing/2014/main" id="{D7D6E5FE-0218-B19A-9F48-ED9C343DD2CA}"/>
              </a:ext>
            </a:extLst>
          </p:cNvPr>
          <p:cNvSpPr>
            <a:spLocks noGrp="1"/>
          </p:cNvSpPr>
          <p:nvPr>
            <p:ph type="sldNum" sz="quarter" idx="5"/>
          </p:nvPr>
        </p:nvSpPr>
        <p:spPr/>
        <p:txBody>
          <a:bodyPr/>
          <a:lstStyle/>
          <a:p>
            <a:fld id="{801E6B42-C950-044A-AC11-24B9A0D293BB}" type="slidenum">
              <a:rPr lang="en-US" smtClean="0"/>
              <a:t>5</a:t>
            </a:fld>
            <a:endParaRPr lang="en-US"/>
          </a:p>
        </p:txBody>
      </p:sp>
    </p:spTree>
    <p:extLst>
      <p:ext uri="{BB962C8B-B14F-4D97-AF65-F5344CB8AC3E}">
        <p14:creationId xmlns:p14="http://schemas.microsoft.com/office/powerpoint/2010/main" val="228226756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fontAlgn="base"/>
            <a:r>
              <a:rPr lang="en-US" sz="1200" b="0" i="0" kern="1200">
                <a:solidFill>
                  <a:schemeClr val="tx1"/>
                </a:solidFill>
                <a:effectLst/>
                <a:latin typeface="+mn-lt"/>
                <a:ea typeface="+mn-ea"/>
                <a:cs typeface="+mn-cs"/>
              </a:rPr>
              <a:t>Slide 1 (after Cover/Title slide)1. </a:t>
            </a:r>
          </a:p>
          <a:p>
            <a:pPr rtl="0" fontAlgn="base"/>
            <a:r>
              <a:rPr lang="en-US" sz="1200" b="0" i="0" kern="1200">
                <a:solidFill>
                  <a:schemeClr val="tx1"/>
                </a:solidFill>
                <a:effectLst/>
                <a:latin typeface="+mn-lt"/>
                <a:ea typeface="+mn-ea"/>
                <a:cs typeface="+mn-cs"/>
              </a:rPr>
              <a:t>(Welcome, Topics, Intro of Speakers) </a:t>
            </a:r>
          </a:p>
          <a:p>
            <a:pPr rtl="0" fontAlgn="base"/>
            <a:r>
              <a:rPr lang="en-US" sz="1200" b="0" i="0" kern="1200">
                <a:solidFill>
                  <a:schemeClr val="tx1"/>
                </a:solidFill>
                <a:effectLst/>
                <a:latin typeface="+mn-lt"/>
                <a:ea typeface="+mn-ea"/>
                <a:cs typeface="+mn-cs"/>
              </a:rPr>
              <a:t> </a:t>
            </a:r>
          </a:p>
          <a:p>
            <a:pPr rtl="0" fontAlgn="base"/>
            <a:r>
              <a:rPr lang="en-US" sz="1200" b="1" i="0" kern="1200">
                <a:solidFill>
                  <a:schemeClr val="tx1"/>
                </a:solidFill>
                <a:effectLst/>
                <a:latin typeface="+mn-lt"/>
                <a:ea typeface="+mn-ea"/>
                <a:cs typeface="+mn-cs"/>
              </a:rPr>
              <a:t>Speaker’s Notes: </a:t>
            </a:r>
          </a:p>
          <a:p>
            <a:pPr rtl="0" fontAlgn="base"/>
            <a:endParaRPr lang="en-US" sz="1200" b="1" i="0" kern="1200">
              <a:solidFill>
                <a:schemeClr val="tx1"/>
              </a:solidFill>
              <a:effectLst/>
              <a:latin typeface="+mn-lt"/>
              <a:ea typeface="+mn-ea"/>
              <a:cs typeface="+mn-cs"/>
            </a:endParaRPr>
          </a:p>
          <a:p>
            <a:pPr rtl="0" fontAlgn="base"/>
            <a:r>
              <a:rPr lang="en-US" sz="1200" b="0" i="0" kern="1200">
                <a:solidFill>
                  <a:schemeClr val="tx1"/>
                </a:solidFill>
                <a:effectLst/>
                <a:latin typeface="+mn-lt"/>
                <a:ea typeface="+mn-ea"/>
                <a:cs typeface="+mn-cs"/>
              </a:rPr>
              <a:t>Derek </a:t>
            </a:r>
            <a:r>
              <a:rPr lang="en-US" sz="1200" b="0" i="0" kern="1200" err="1">
                <a:solidFill>
                  <a:schemeClr val="tx1"/>
                </a:solidFill>
                <a:effectLst/>
                <a:latin typeface="+mn-lt"/>
                <a:ea typeface="+mn-ea"/>
                <a:cs typeface="+mn-cs"/>
              </a:rPr>
              <a:t>D’Auria</a:t>
            </a:r>
            <a:r>
              <a:rPr lang="en-US" sz="1200" b="0" i="0" kern="1200">
                <a:solidFill>
                  <a:schemeClr val="tx1"/>
                </a:solidFill>
                <a:effectLst/>
                <a:latin typeface="+mn-lt"/>
                <a:ea typeface="+mn-ea"/>
                <a:cs typeface="+mn-cs"/>
              </a:rPr>
              <a:t>, Walworth County Economic Development Alliance (WCEDA) and Liz </a:t>
            </a:r>
            <a:r>
              <a:rPr lang="en-US" sz="1200" b="0" i="0" kern="1200" err="1">
                <a:solidFill>
                  <a:schemeClr val="tx1"/>
                </a:solidFill>
                <a:effectLst/>
                <a:latin typeface="+mn-lt"/>
                <a:ea typeface="+mn-ea"/>
                <a:cs typeface="+mn-cs"/>
              </a:rPr>
              <a:t>Oplatka</a:t>
            </a:r>
            <a:r>
              <a:rPr lang="en-US" sz="1200" b="0" i="0" kern="1200">
                <a:solidFill>
                  <a:schemeClr val="tx1"/>
                </a:solidFill>
                <a:effectLst/>
                <a:latin typeface="+mn-lt"/>
                <a:ea typeface="+mn-ea"/>
                <a:cs typeface="+mn-cs"/>
              </a:rPr>
              <a:t>, Gateway Technical College – Co-Hosts </a:t>
            </a:r>
          </a:p>
          <a:p>
            <a:pPr rtl="0" fontAlgn="base"/>
            <a:r>
              <a:rPr lang="en-US" sz="1200" b="0" i="0" kern="1200">
                <a:solidFill>
                  <a:schemeClr val="tx1"/>
                </a:solidFill>
                <a:effectLst/>
                <a:latin typeface="+mn-lt"/>
                <a:ea typeface="+mn-ea"/>
                <a:cs typeface="+mn-cs"/>
              </a:rPr>
              <a:t> </a:t>
            </a:r>
          </a:p>
          <a:p>
            <a:pPr rtl="0" fontAlgn="base"/>
            <a:r>
              <a:rPr lang="en-US">
                <a:latin typeface="Calibri" panose="020F0502020204030204" pitchFamily="34" charset="0"/>
                <a:cs typeface="Calibri" panose="020F0502020204030204" pitchFamily="34" charset="0"/>
              </a:rPr>
              <a:t>Speakers</a:t>
            </a:r>
          </a:p>
          <a:p>
            <a:pPr marL="171450" indent="-171450" rtl="0" fontAlgn="base">
              <a:buFont typeface="Arial" panose="020B0604020202020204" pitchFamily="34" charset="0"/>
              <a:buChar char="•"/>
            </a:pPr>
            <a:r>
              <a:rPr lang="en-US" sz="1200" b="0" i="0" kern="1200">
                <a:solidFill>
                  <a:schemeClr val="tx1"/>
                </a:solidFill>
                <a:effectLst/>
                <a:latin typeface="+mn-lt"/>
                <a:ea typeface="+mn-ea"/>
                <a:cs typeface="+mn-cs"/>
              </a:rPr>
              <a:t>Derek </a:t>
            </a:r>
            <a:r>
              <a:rPr lang="en-US" sz="1200" b="0" i="0" kern="1200" err="1">
                <a:solidFill>
                  <a:schemeClr val="tx1"/>
                </a:solidFill>
                <a:effectLst/>
                <a:latin typeface="+mn-lt"/>
                <a:ea typeface="+mn-ea"/>
                <a:cs typeface="+mn-cs"/>
              </a:rPr>
              <a:t>D’Auria</a:t>
            </a:r>
            <a:r>
              <a:rPr lang="en-US" sz="1200" b="0" i="0" kern="1200">
                <a:solidFill>
                  <a:schemeClr val="tx1"/>
                </a:solidFill>
                <a:effectLst/>
                <a:latin typeface="+mn-lt"/>
                <a:ea typeface="+mn-ea"/>
                <a:cs typeface="+mn-cs"/>
              </a:rPr>
              <a:t>  - Overview of Financial Options </a:t>
            </a:r>
          </a:p>
          <a:p>
            <a:pPr marL="171450" indent="-171450" rtl="0" fontAlgn="base">
              <a:buFont typeface="Arial" panose="020B0604020202020204" pitchFamily="34" charset="0"/>
              <a:buChar char="•"/>
            </a:pPr>
            <a:r>
              <a:rPr lang="en-US" sz="1200" b="0" i="0" kern="1200">
                <a:solidFill>
                  <a:schemeClr val="tx1"/>
                </a:solidFill>
                <a:effectLst/>
                <a:latin typeface="+mn-lt"/>
                <a:ea typeface="+mn-ea"/>
                <a:cs typeface="+mn-cs"/>
              </a:rPr>
              <a:t>Kevin Kaufman, Small Business </a:t>
            </a:r>
            <a:r>
              <a:rPr lang="en-US" sz="1200" b="0" i="0" kern="1200" err="1">
                <a:solidFill>
                  <a:schemeClr val="tx1"/>
                </a:solidFill>
                <a:effectLst/>
                <a:latin typeface="+mn-lt"/>
                <a:ea typeface="+mn-ea"/>
                <a:cs typeface="+mn-cs"/>
              </a:rPr>
              <a:t>Developoment</a:t>
            </a:r>
            <a:r>
              <a:rPr lang="en-US" sz="1200" b="0" i="0" kern="1200">
                <a:solidFill>
                  <a:schemeClr val="tx1"/>
                </a:solidFill>
                <a:effectLst/>
                <a:latin typeface="+mn-lt"/>
                <a:ea typeface="+mn-ea"/>
                <a:cs typeface="+mn-cs"/>
              </a:rPr>
              <a:t> Center (SBDC) - Whitewater – SBA Tips and Updates </a:t>
            </a:r>
          </a:p>
          <a:p>
            <a:pPr marL="171450" indent="-171450" rtl="0" fontAlgn="base">
              <a:buFont typeface="Arial" panose="020B0604020202020204" pitchFamily="34" charset="0"/>
              <a:buChar char="•"/>
            </a:pPr>
            <a:r>
              <a:rPr lang="en-US" sz="1200" b="0" i="0" kern="1200">
                <a:solidFill>
                  <a:schemeClr val="tx1"/>
                </a:solidFill>
                <a:effectLst/>
                <a:latin typeface="+mn-lt"/>
                <a:ea typeface="+mn-ea"/>
                <a:cs typeface="+mn-cs"/>
              </a:rPr>
              <a:t>Shane Griffin, Associated Bank, Elkhorn – PPP Program Tips and Updates </a:t>
            </a:r>
          </a:p>
          <a:p>
            <a:pPr marL="171450" indent="-171450" rtl="0" fontAlgn="base">
              <a:buFont typeface="Arial" panose="020B0604020202020204" pitchFamily="34" charset="0"/>
              <a:buChar char="•"/>
            </a:pPr>
            <a:r>
              <a:rPr lang="en-US" sz="1200" b="0" i="0" kern="1200">
                <a:solidFill>
                  <a:schemeClr val="tx1"/>
                </a:solidFill>
                <a:effectLst/>
                <a:latin typeface="+mn-lt"/>
                <a:ea typeface="+mn-ea"/>
                <a:cs typeface="+mn-cs"/>
              </a:rPr>
              <a:t>Derek </a:t>
            </a:r>
            <a:r>
              <a:rPr lang="en-US" sz="1200" b="0" i="0" kern="1200" err="1">
                <a:solidFill>
                  <a:schemeClr val="tx1"/>
                </a:solidFill>
                <a:effectLst/>
                <a:latin typeface="+mn-lt"/>
                <a:ea typeface="+mn-ea"/>
                <a:cs typeface="+mn-cs"/>
              </a:rPr>
              <a:t>D’Auria</a:t>
            </a:r>
            <a:r>
              <a:rPr lang="en-US" sz="1200" b="0" i="0" kern="1200">
                <a:solidFill>
                  <a:schemeClr val="tx1"/>
                </a:solidFill>
                <a:effectLst/>
                <a:latin typeface="+mn-lt"/>
                <a:ea typeface="+mn-ea"/>
                <a:cs typeface="+mn-cs"/>
              </a:rPr>
              <a:t> and Joel </a:t>
            </a:r>
            <a:r>
              <a:rPr lang="en-US" sz="1200" b="0" i="0" kern="1200" err="1">
                <a:solidFill>
                  <a:schemeClr val="tx1"/>
                </a:solidFill>
                <a:effectLst/>
                <a:latin typeface="+mn-lt"/>
                <a:ea typeface="+mn-ea"/>
                <a:cs typeface="+mn-cs"/>
              </a:rPr>
              <a:t>Espinza</a:t>
            </a:r>
            <a:r>
              <a:rPr lang="en-US" sz="1200" b="0" i="0" kern="1200">
                <a:solidFill>
                  <a:schemeClr val="tx1"/>
                </a:solidFill>
                <a:effectLst/>
                <a:latin typeface="+mn-lt"/>
                <a:ea typeface="+mn-ea"/>
                <a:cs typeface="+mn-cs"/>
              </a:rPr>
              <a:t> from WCEDA - Unemployment Tips and Updates/Other Employer Programs  </a:t>
            </a:r>
          </a:p>
          <a:p>
            <a:endParaRPr lang="en-US"/>
          </a:p>
        </p:txBody>
      </p:sp>
      <p:sp>
        <p:nvSpPr>
          <p:cNvPr id="4" name="Slide Number Placeholder 3"/>
          <p:cNvSpPr>
            <a:spLocks noGrp="1"/>
          </p:cNvSpPr>
          <p:nvPr>
            <p:ph type="sldNum" sz="quarter" idx="5"/>
          </p:nvPr>
        </p:nvSpPr>
        <p:spPr/>
        <p:txBody>
          <a:bodyPr/>
          <a:lstStyle/>
          <a:p>
            <a:fld id="{801E6B42-C950-044A-AC11-24B9A0D293BB}" type="slidenum">
              <a:rPr lang="en-US" smtClean="0"/>
              <a:t>6</a:t>
            </a:fld>
            <a:endParaRPr lang="en-US"/>
          </a:p>
        </p:txBody>
      </p:sp>
    </p:spTree>
    <p:extLst>
      <p:ext uri="{BB962C8B-B14F-4D97-AF65-F5344CB8AC3E}">
        <p14:creationId xmlns:p14="http://schemas.microsoft.com/office/powerpoint/2010/main" val="362725819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fontAlgn="base"/>
            <a:r>
              <a:rPr lang="en-US" sz="1200" b="0" i="0" kern="1200">
                <a:solidFill>
                  <a:schemeClr val="tx1"/>
                </a:solidFill>
                <a:effectLst/>
                <a:latin typeface="+mn-lt"/>
                <a:ea typeface="+mn-ea"/>
                <a:cs typeface="+mn-cs"/>
              </a:rPr>
              <a:t>Slide 1 (after Cover/Title slide)1. </a:t>
            </a:r>
          </a:p>
          <a:p>
            <a:pPr rtl="0" fontAlgn="base"/>
            <a:r>
              <a:rPr lang="en-US" sz="1200" b="0" i="0" kern="1200">
                <a:solidFill>
                  <a:schemeClr val="tx1"/>
                </a:solidFill>
                <a:effectLst/>
                <a:latin typeface="+mn-lt"/>
                <a:ea typeface="+mn-ea"/>
                <a:cs typeface="+mn-cs"/>
              </a:rPr>
              <a:t>(Welcome, Topics, Intro of Speakers) </a:t>
            </a:r>
          </a:p>
          <a:p>
            <a:pPr rtl="0" fontAlgn="base"/>
            <a:r>
              <a:rPr lang="en-US" sz="1200" b="0" i="0" kern="1200">
                <a:solidFill>
                  <a:schemeClr val="tx1"/>
                </a:solidFill>
                <a:effectLst/>
                <a:latin typeface="+mn-lt"/>
                <a:ea typeface="+mn-ea"/>
                <a:cs typeface="+mn-cs"/>
              </a:rPr>
              <a:t> </a:t>
            </a:r>
          </a:p>
          <a:p>
            <a:pPr rtl="0" fontAlgn="base"/>
            <a:r>
              <a:rPr lang="en-US" sz="1200" b="1" i="0" kern="1200">
                <a:solidFill>
                  <a:schemeClr val="tx1"/>
                </a:solidFill>
                <a:effectLst/>
                <a:latin typeface="+mn-lt"/>
                <a:ea typeface="+mn-ea"/>
                <a:cs typeface="+mn-cs"/>
              </a:rPr>
              <a:t>Speaker’s Notes: </a:t>
            </a:r>
          </a:p>
          <a:p>
            <a:pPr rtl="0" fontAlgn="base"/>
            <a:endParaRPr lang="en-US" sz="1200" b="1" i="0" kern="1200">
              <a:solidFill>
                <a:schemeClr val="tx1"/>
              </a:solidFill>
              <a:effectLst/>
              <a:latin typeface="+mn-lt"/>
              <a:ea typeface="+mn-ea"/>
              <a:cs typeface="+mn-cs"/>
            </a:endParaRPr>
          </a:p>
          <a:p>
            <a:pPr rtl="0" fontAlgn="base"/>
            <a:r>
              <a:rPr lang="en-US" sz="1200" b="0" i="0" kern="1200">
                <a:solidFill>
                  <a:schemeClr val="tx1"/>
                </a:solidFill>
                <a:effectLst/>
                <a:latin typeface="+mn-lt"/>
                <a:ea typeface="+mn-ea"/>
                <a:cs typeface="+mn-cs"/>
              </a:rPr>
              <a:t>Derek </a:t>
            </a:r>
            <a:r>
              <a:rPr lang="en-US" sz="1200" b="0" i="0" kern="1200" err="1">
                <a:solidFill>
                  <a:schemeClr val="tx1"/>
                </a:solidFill>
                <a:effectLst/>
                <a:latin typeface="+mn-lt"/>
                <a:ea typeface="+mn-ea"/>
                <a:cs typeface="+mn-cs"/>
              </a:rPr>
              <a:t>D’Auria</a:t>
            </a:r>
            <a:r>
              <a:rPr lang="en-US" sz="1200" b="0" i="0" kern="1200">
                <a:solidFill>
                  <a:schemeClr val="tx1"/>
                </a:solidFill>
                <a:effectLst/>
                <a:latin typeface="+mn-lt"/>
                <a:ea typeface="+mn-ea"/>
                <a:cs typeface="+mn-cs"/>
              </a:rPr>
              <a:t>, Walworth County Economic Development Alliance (WCEDA) and Liz </a:t>
            </a:r>
            <a:r>
              <a:rPr lang="en-US" sz="1200" b="0" i="0" kern="1200" err="1">
                <a:solidFill>
                  <a:schemeClr val="tx1"/>
                </a:solidFill>
                <a:effectLst/>
                <a:latin typeface="+mn-lt"/>
                <a:ea typeface="+mn-ea"/>
                <a:cs typeface="+mn-cs"/>
              </a:rPr>
              <a:t>Oplatka</a:t>
            </a:r>
            <a:r>
              <a:rPr lang="en-US" sz="1200" b="0" i="0" kern="1200">
                <a:solidFill>
                  <a:schemeClr val="tx1"/>
                </a:solidFill>
                <a:effectLst/>
                <a:latin typeface="+mn-lt"/>
                <a:ea typeface="+mn-ea"/>
                <a:cs typeface="+mn-cs"/>
              </a:rPr>
              <a:t>, Gateway Technical College – Co-Hosts </a:t>
            </a:r>
          </a:p>
          <a:p>
            <a:pPr rtl="0" fontAlgn="base"/>
            <a:r>
              <a:rPr lang="en-US" sz="1200" b="0" i="0" kern="1200">
                <a:solidFill>
                  <a:schemeClr val="tx1"/>
                </a:solidFill>
                <a:effectLst/>
                <a:latin typeface="+mn-lt"/>
                <a:ea typeface="+mn-ea"/>
                <a:cs typeface="+mn-cs"/>
              </a:rPr>
              <a:t> </a:t>
            </a:r>
          </a:p>
          <a:p>
            <a:pPr rtl="0" fontAlgn="base"/>
            <a:r>
              <a:rPr lang="en-US">
                <a:latin typeface="Calibri" panose="020F0502020204030204" pitchFamily="34" charset="0"/>
                <a:cs typeface="Calibri" panose="020F0502020204030204" pitchFamily="34" charset="0"/>
              </a:rPr>
              <a:t>Speakers</a:t>
            </a:r>
          </a:p>
          <a:p>
            <a:pPr marL="171450" indent="-171450" rtl="0" fontAlgn="base">
              <a:buFont typeface="Arial" panose="020B0604020202020204" pitchFamily="34" charset="0"/>
              <a:buChar char="•"/>
            </a:pPr>
            <a:r>
              <a:rPr lang="en-US" sz="1200" b="0" i="0" kern="1200">
                <a:solidFill>
                  <a:schemeClr val="tx1"/>
                </a:solidFill>
                <a:effectLst/>
                <a:latin typeface="+mn-lt"/>
                <a:ea typeface="+mn-ea"/>
                <a:cs typeface="+mn-cs"/>
              </a:rPr>
              <a:t>Derek </a:t>
            </a:r>
            <a:r>
              <a:rPr lang="en-US" sz="1200" b="0" i="0" kern="1200" err="1">
                <a:solidFill>
                  <a:schemeClr val="tx1"/>
                </a:solidFill>
                <a:effectLst/>
                <a:latin typeface="+mn-lt"/>
                <a:ea typeface="+mn-ea"/>
                <a:cs typeface="+mn-cs"/>
              </a:rPr>
              <a:t>D’Auria</a:t>
            </a:r>
            <a:r>
              <a:rPr lang="en-US" sz="1200" b="0" i="0" kern="1200">
                <a:solidFill>
                  <a:schemeClr val="tx1"/>
                </a:solidFill>
                <a:effectLst/>
                <a:latin typeface="+mn-lt"/>
                <a:ea typeface="+mn-ea"/>
                <a:cs typeface="+mn-cs"/>
              </a:rPr>
              <a:t>  - Overview of Financial Options </a:t>
            </a:r>
          </a:p>
          <a:p>
            <a:pPr marL="171450" indent="-171450" rtl="0" fontAlgn="base">
              <a:buFont typeface="Arial" panose="020B0604020202020204" pitchFamily="34" charset="0"/>
              <a:buChar char="•"/>
            </a:pPr>
            <a:r>
              <a:rPr lang="en-US" sz="1200" b="0" i="0" kern="1200">
                <a:solidFill>
                  <a:schemeClr val="tx1"/>
                </a:solidFill>
                <a:effectLst/>
                <a:latin typeface="+mn-lt"/>
                <a:ea typeface="+mn-ea"/>
                <a:cs typeface="+mn-cs"/>
              </a:rPr>
              <a:t>Kevin Kaufman, Small Business </a:t>
            </a:r>
            <a:r>
              <a:rPr lang="en-US" sz="1200" b="0" i="0" kern="1200" err="1">
                <a:solidFill>
                  <a:schemeClr val="tx1"/>
                </a:solidFill>
                <a:effectLst/>
                <a:latin typeface="+mn-lt"/>
                <a:ea typeface="+mn-ea"/>
                <a:cs typeface="+mn-cs"/>
              </a:rPr>
              <a:t>Developoment</a:t>
            </a:r>
            <a:r>
              <a:rPr lang="en-US" sz="1200" b="0" i="0" kern="1200">
                <a:solidFill>
                  <a:schemeClr val="tx1"/>
                </a:solidFill>
                <a:effectLst/>
                <a:latin typeface="+mn-lt"/>
                <a:ea typeface="+mn-ea"/>
                <a:cs typeface="+mn-cs"/>
              </a:rPr>
              <a:t> Center (SBDC) - Whitewater – SBA Tips and Updates </a:t>
            </a:r>
          </a:p>
          <a:p>
            <a:pPr marL="171450" indent="-171450" rtl="0" fontAlgn="base">
              <a:buFont typeface="Arial" panose="020B0604020202020204" pitchFamily="34" charset="0"/>
              <a:buChar char="•"/>
            </a:pPr>
            <a:r>
              <a:rPr lang="en-US" sz="1200" b="0" i="0" kern="1200">
                <a:solidFill>
                  <a:schemeClr val="tx1"/>
                </a:solidFill>
                <a:effectLst/>
                <a:latin typeface="+mn-lt"/>
                <a:ea typeface="+mn-ea"/>
                <a:cs typeface="+mn-cs"/>
              </a:rPr>
              <a:t>Shane Griffin, Associated Bank, Elkhorn – PPP Program Tips and Updates </a:t>
            </a:r>
          </a:p>
          <a:p>
            <a:pPr marL="171450" indent="-171450" rtl="0" fontAlgn="base">
              <a:buFont typeface="Arial" panose="020B0604020202020204" pitchFamily="34" charset="0"/>
              <a:buChar char="•"/>
            </a:pPr>
            <a:r>
              <a:rPr lang="en-US" sz="1200" b="0" i="0" kern="1200">
                <a:solidFill>
                  <a:schemeClr val="tx1"/>
                </a:solidFill>
                <a:effectLst/>
                <a:latin typeface="+mn-lt"/>
                <a:ea typeface="+mn-ea"/>
                <a:cs typeface="+mn-cs"/>
              </a:rPr>
              <a:t>Derek </a:t>
            </a:r>
            <a:r>
              <a:rPr lang="en-US" sz="1200" b="0" i="0" kern="1200" err="1">
                <a:solidFill>
                  <a:schemeClr val="tx1"/>
                </a:solidFill>
                <a:effectLst/>
                <a:latin typeface="+mn-lt"/>
                <a:ea typeface="+mn-ea"/>
                <a:cs typeface="+mn-cs"/>
              </a:rPr>
              <a:t>D’Auria</a:t>
            </a:r>
            <a:r>
              <a:rPr lang="en-US" sz="1200" b="0" i="0" kern="1200">
                <a:solidFill>
                  <a:schemeClr val="tx1"/>
                </a:solidFill>
                <a:effectLst/>
                <a:latin typeface="+mn-lt"/>
                <a:ea typeface="+mn-ea"/>
                <a:cs typeface="+mn-cs"/>
              </a:rPr>
              <a:t> and Joel </a:t>
            </a:r>
            <a:r>
              <a:rPr lang="en-US" sz="1200" b="0" i="0" kern="1200" err="1">
                <a:solidFill>
                  <a:schemeClr val="tx1"/>
                </a:solidFill>
                <a:effectLst/>
                <a:latin typeface="+mn-lt"/>
                <a:ea typeface="+mn-ea"/>
                <a:cs typeface="+mn-cs"/>
              </a:rPr>
              <a:t>Espinza</a:t>
            </a:r>
            <a:r>
              <a:rPr lang="en-US" sz="1200" b="0" i="0" kern="1200">
                <a:solidFill>
                  <a:schemeClr val="tx1"/>
                </a:solidFill>
                <a:effectLst/>
                <a:latin typeface="+mn-lt"/>
                <a:ea typeface="+mn-ea"/>
                <a:cs typeface="+mn-cs"/>
              </a:rPr>
              <a:t> from WCEDA - Unemployment Tips and Updates/Other Employer Programs  </a:t>
            </a:r>
          </a:p>
          <a:p>
            <a:endParaRPr lang="en-US"/>
          </a:p>
        </p:txBody>
      </p:sp>
      <p:sp>
        <p:nvSpPr>
          <p:cNvPr id="4" name="Slide Number Placeholder 3"/>
          <p:cNvSpPr>
            <a:spLocks noGrp="1"/>
          </p:cNvSpPr>
          <p:nvPr>
            <p:ph type="sldNum" sz="quarter" idx="5"/>
          </p:nvPr>
        </p:nvSpPr>
        <p:spPr/>
        <p:txBody>
          <a:bodyPr/>
          <a:lstStyle/>
          <a:p>
            <a:fld id="{801E6B42-C950-044A-AC11-24B9A0D293BB}" type="slidenum">
              <a:rPr lang="en-US" smtClean="0"/>
              <a:t>7</a:t>
            </a:fld>
            <a:endParaRPr lang="en-US"/>
          </a:p>
        </p:txBody>
      </p:sp>
    </p:spTree>
    <p:extLst>
      <p:ext uri="{BB962C8B-B14F-4D97-AF65-F5344CB8AC3E}">
        <p14:creationId xmlns:p14="http://schemas.microsoft.com/office/powerpoint/2010/main" val="87117427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0E1CC62-05EA-96B6-1719-B66F6E2FEE9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34BFE97-807F-4A0E-8A7E-025F69674B0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7F15846-C1BE-3106-6296-E62206BE02A1}"/>
              </a:ext>
            </a:extLst>
          </p:cNvPr>
          <p:cNvSpPr>
            <a:spLocks noGrp="1"/>
          </p:cNvSpPr>
          <p:nvPr>
            <p:ph type="body" idx="1"/>
          </p:nvPr>
        </p:nvSpPr>
        <p:spPr/>
        <p:txBody>
          <a:bodyPr/>
          <a:lstStyle/>
          <a:p>
            <a:pPr rtl="0" fontAlgn="base"/>
            <a:r>
              <a:rPr lang="en-US" sz="1200" b="0" i="0" kern="1200">
                <a:solidFill>
                  <a:schemeClr val="tx1"/>
                </a:solidFill>
                <a:effectLst/>
                <a:latin typeface="+mn-lt"/>
                <a:ea typeface="+mn-ea"/>
                <a:cs typeface="+mn-cs"/>
              </a:rPr>
              <a:t>Slide 1 (after Cover/Title slide)1. </a:t>
            </a:r>
          </a:p>
          <a:p>
            <a:pPr rtl="0" fontAlgn="base"/>
            <a:r>
              <a:rPr lang="en-US" sz="1200" b="0" i="0" kern="1200">
                <a:solidFill>
                  <a:schemeClr val="tx1"/>
                </a:solidFill>
                <a:effectLst/>
                <a:latin typeface="+mn-lt"/>
                <a:ea typeface="+mn-ea"/>
                <a:cs typeface="+mn-cs"/>
              </a:rPr>
              <a:t>(Welcome, Topics, Intro of Speakers) </a:t>
            </a:r>
          </a:p>
          <a:p>
            <a:pPr rtl="0" fontAlgn="base"/>
            <a:r>
              <a:rPr lang="en-US" sz="1200" b="0" i="0" kern="1200">
                <a:solidFill>
                  <a:schemeClr val="tx1"/>
                </a:solidFill>
                <a:effectLst/>
                <a:latin typeface="+mn-lt"/>
                <a:ea typeface="+mn-ea"/>
                <a:cs typeface="+mn-cs"/>
              </a:rPr>
              <a:t> </a:t>
            </a:r>
          </a:p>
          <a:p>
            <a:pPr rtl="0" fontAlgn="base"/>
            <a:r>
              <a:rPr lang="en-US" sz="1200" b="1" i="0" kern="1200">
                <a:solidFill>
                  <a:schemeClr val="tx1"/>
                </a:solidFill>
                <a:effectLst/>
                <a:latin typeface="+mn-lt"/>
                <a:ea typeface="+mn-ea"/>
                <a:cs typeface="+mn-cs"/>
              </a:rPr>
              <a:t>Speaker’s Notes: </a:t>
            </a:r>
          </a:p>
          <a:p>
            <a:pPr rtl="0" fontAlgn="base"/>
            <a:endParaRPr lang="en-US" sz="1200" b="1" i="0" kern="1200">
              <a:solidFill>
                <a:schemeClr val="tx1"/>
              </a:solidFill>
              <a:effectLst/>
              <a:latin typeface="+mn-lt"/>
              <a:ea typeface="+mn-ea"/>
              <a:cs typeface="+mn-cs"/>
            </a:endParaRPr>
          </a:p>
          <a:p>
            <a:pPr rtl="0" fontAlgn="base"/>
            <a:r>
              <a:rPr lang="en-US" sz="1200" b="0" i="0" kern="1200">
                <a:solidFill>
                  <a:schemeClr val="tx1"/>
                </a:solidFill>
                <a:effectLst/>
                <a:latin typeface="+mn-lt"/>
                <a:ea typeface="+mn-ea"/>
                <a:cs typeface="+mn-cs"/>
              </a:rPr>
              <a:t>Derek </a:t>
            </a:r>
            <a:r>
              <a:rPr lang="en-US" sz="1200" b="0" i="0" kern="1200" err="1">
                <a:solidFill>
                  <a:schemeClr val="tx1"/>
                </a:solidFill>
                <a:effectLst/>
                <a:latin typeface="+mn-lt"/>
                <a:ea typeface="+mn-ea"/>
                <a:cs typeface="+mn-cs"/>
              </a:rPr>
              <a:t>D’Auria</a:t>
            </a:r>
            <a:r>
              <a:rPr lang="en-US" sz="1200" b="0" i="0" kern="1200">
                <a:solidFill>
                  <a:schemeClr val="tx1"/>
                </a:solidFill>
                <a:effectLst/>
                <a:latin typeface="+mn-lt"/>
                <a:ea typeface="+mn-ea"/>
                <a:cs typeface="+mn-cs"/>
              </a:rPr>
              <a:t>, Walworth County Economic Development Alliance (WCEDA) and Liz </a:t>
            </a:r>
            <a:r>
              <a:rPr lang="en-US" sz="1200" b="0" i="0" kern="1200" err="1">
                <a:solidFill>
                  <a:schemeClr val="tx1"/>
                </a:solidFill>
                <a:effectLst/>
                <a:latin typeface="+mn-lt"/>
                <a:ea typeface="+mn-ea"/>
                <a:cs typeface="+mn-cs"/>
              </a:rPr>
              <a:t>Oplatka</a:t>
            </a:r>
            <a:r>
              <a:rPr lang="en-US" sz="1200" b="0" i="0" kern="1200">
                <a:solidFill>
                  <a:schemeClr val="tx1"/>
                </a:solidFill>
                <a:effectLst/>
                <a:latin typeface="+mn-lt"/>
                <a:ea typeface="+mn-ea"/>
                <a:cs typeface="+mn-cs"/>
              </a:rPr>
              <a:t>, Gateway Technical College – Co-Hosts </a:t>
            </a:r>
          </a:p>
          <a:p>
            <a:pPr rtl="0" fontAlgn="base"/>
            <a:r>
              <a:rPr lang="en-US" sz="1200" b="0" i="0" kern="1200">
                <a:solidFill>
                  <a:schemeClr val="tx1"/>
                </a:solidFill>
                <a:effectLst/>
                <a:latin typeface="+mn-lt"/>
                <a:ea typeface="+mn-ea"/>
                <a:cs typeface="+mn-cs"/>
              </a:rPr>
              <a:t> </a:t>
            </a:r>
          </a:p>
          <a:p>
            <a:pPr rtl="0" fontAlgn="base"/>
            <a:r>
              <a:rPr lang="en-US">
                <a:latin typeface="Calibri" panose="020F0502020204030204" pitchFamily="34" charset="0"/>
                <a:cs typeface="Calibri" panose="020F0502020204030204" pitchFamily="34" charset="0"/>
              </a:rPr>
              <a:t>Speakers</a:t>
            </a:r>
          </a:p>
          <a:p>
            <a:pPr marL="171450" indent="-171450" rtl="0" fontAlgn="base">
              <a:buFont typeface="Arial" panose="020B0604020202020204" pitchFamily="34" charset="0"/>
              <a:buChar char="•"/>
            </a:pPr>
            <a:r>
              <a:rPr lang="en-US" sz="1200" b="0" i="0" kern="1200">
                <a:solidFill>
                  <a:schemeClr val="tx1"/>
                </a:solidFill>
                <a:effectLst/>
                <a:latin typeface="+mn-lt"/>
                <a:ea typeface="+mn-ea"/>
                <a:cs typeface="+mn-cs"/>
              </a:rPr>
              <a:t>Derek </a:t>
            </a:r>
            <a:r>
              <a:rPr lang="en-US" sz="1200" b="0" i="0" kern="1200" err="1">
                <a:solidFill>
                  <a:schemeClr val="tx1"/>
                </a:solidFill>
                <a:effectLst/>
                <a:latin typeface="+mn-lt"/>
                <a:ea typeface="+mn-ea"/>
                <a:cs typeface="+mn-cs"/>
              </a:rPr>
              <a:t>D’Auria</a:t>
            </a:r>
            <a:r>
              <a:rPr lang="en-US" sz="1200" b="0" i="0" kern="1200">
                <a:solidFill>
                  <a:schemeClr val="tx1"/>
                </a:solidFill>
                <a:effectLst/>
                <a:latin typeface="+mn-lt"/>
                <a:ea typeface="+mn-ea"/>
                <a:cs typeface="+mn-cs"/>
              </a:rPr>
              <a:t>  - Overview of Financial Options </a:t>
            </a:r>
          </a:p>
          <a:p>
            <a:pPr marL="171450" indent="-171450" rtl="0" fontAlgn="base">
              <a:buFont typeface="Arial" panose="020B0604020202020204" pitchFamily="34" charset="0"/>
              <a:buChar char="•"/>
            </a:pPr>
            <a:r>
              <a:rPr lang="en-US" sz="1200" b="0" i="0" kern="1200">
                <a:solidFill>
                  <a:schemeClr val="tx1"/>
                </a:solidFill>
                <a:effectLst/>
                <a:latin typeface="+mn-lt"/>
                <a:ea typeface="+mn-ea"/>
                <a:cs typeface="+mn-cs"/>
              </a:rPr>
              <a:t>Kevin Kaufman, Small Business </a:t>
            </a:r>
            <a:r>
              <a:rPr lang="en-US" sz="1200" b="0" i="0" kern="1200" err="1">
                <a:solidFill>
                  <a:schemeClr val="tx1"/>
                </a:solidFill>
                <a:effectLst/>
                <a:latin typeface="+mn-lt"/>
                <a:ea typeface="+mn-ea"/>
                <a:cs typeface="+mn-cs"/>
              </a:rPr>
              <a:t>Developoment</a:t>
            </a:r>
            <a:r>
              <a:rPr lang="en-US" sz="1200" b="0" i="0" kern="1200">
                <a:solidFill>
                  <a:schemeClr val="tx1"/>
                </a:solidFill>
                <a:effectLst/>
                <a:latin typeface="+mn-lt"/>
                <a:ea typeface="+mn-ea"/>
                <a:cs typeface="+mn-cs"/>
              </a:rPr>
              <a:t> Center (SBDC) - Whitewater – SBA Tips and Updates </a:t>
            </a:r>
          </a:p>
          <a:p>
            <a:pPr marL="171450" indent="-171450" rtl="0" fontAlgn="base">
              <a:buFont typeface="Arial" panose="020B0604020202020204" pitchFamily="34" charset="0"/>
              <a:buChar char="•"/>
            </a:pPr>
            <a:r>
              <a:rPr lang="en-US" sz="1200" b="0" i="0" kern="1200">
                <a:solidFill>
                  <a:schemeClr val="tx1"/>
                </a:solidFill>
                <a:effectLst/>
                <a:latin typeface="+mn-lt"/>
                <a:ea typeface="+mn-ea"/>
                <a:cs typeface="+mn-cs"/>
              </a:rPr>
              <a:t>Shane Griffin, Associated Bank, Elkhorn – PPP Program Tips and Updates </a:t>
            </a:r>
          </a:p>
          <a:p>
            <a:pPr marL="171450" indent="-171450" rtl="0" fontAlgn="base">
              <a:buFont typeface="Arial" panose="020B0604020202020204" pitchFamily="34" charset="0"/>
              <a:buChar char="•"/>
            </a:pPr>
            <a:r>
              <a:rPr lang="en-US" sz="1200" b="0" i="0" kern="1200">
                <a:solidFill>
                  <a:schemeClr val="tx1"/>
                </a:solidFill>
                <a:effectLst/>
                <a:latin typeface="+mn-lt"/>
                <a:ea typeface="+mn-ea"/>
                <a:cs typeface="+mn-cs"/>
              </a:rPr>
              <a:t>Derek </a:t>
            </a:r>
            <a:r>
              <a:rPr lang="en-US" sz="1200" b="0" i="0" kern="1200" err="1">
                <a:solidFill>
                  <a:schemeClr val="tx1"/>
                </a:solidFill>
                <a:effectLst/>
                <a:latin typeface="+mn-lt"/>
                <a:ea typeface="+mn-ea"/>
                <a:cs typeface="+mn-cs"/>
              </a:rPr>
              <a:t>D’Auria</a:t>
            </a:r>
            <a:r>
              <a:rPr lang="en-US" sz="1200" b="0" i="0" kern="1200">
                <a:solidFill>
                  <a:schemeClr val="tx1"/>
                </a:solidFill>
                <a:effectLst/>
                <a:latin typeface="+mn-lt"/>
                <a:ea typeface="+mn-ea"/>
                <a:cs typeface="+mn-cs"/>
              </a:rPr>
              <a:t> and Joel </a:t>
            </a:r>
            <a:r>
              <a:rPr lang="en-US" sz="1200" b="0" i="0" kern="1200" err="1">
                <a:solidFill>
                  <a:schemeClr val="tx1"/>
                </a:solidFill>
                <a:effectLst/>
                <a:latin typeface="+mn-lt"/>
                <a:ea typeface="+mn-ea"/>
                <a:cs typeface="+mn-cs"/>
              </a:rPr>
              <a:t>Espinza</a:t>
            </a:r>
            <a:r>
              <a:rPr lang="en-US" sz="1200" b="0" i="0" kern="1200">
                <a:solidFill>
                  <a:schemeClr val="tx1"/>
                </a:solidFill>
                <a:effectLst/>
                <a:latin typeface="+mn-lt"/>
                <a:ea typeface="+mn-ea"/>
                <a:cs typeface="+mn-cs"/>
              </a:rPr>
              <a:t> from WCEDA - Unemployment Tips and Updates/Other Employer Programs  </a:t>
            </a:r>
          </a:p>
          <a:p>
            <a:endParaRPr lang="en-US"/>
          </a:p>
        </p:txBody>
      </p:sp>
      <p:sp>
        <p:nvSpPr>
          <p:cNvPr id="4" name="Slide Number Placeholder 3">
            <a:extLst>
              <a:ext uri="{FF2B5EF4-FFF2-40B4-BE49-F238E27FC236}">
                <a16:creationId xmlns:a16="http://schemas.microsoft.com/office/drawing/2014/main" id="{8E261590-C44A-E7CF-4135-1937E582AD17}"/>
              </a:ext>
            </a:extLst>
          </p:cNvPr>
          <p:cNvSpPr>
            <a:spLocks noGrp="1"/>
          </p:cNvSpPr>
          <p:nvPr>
            <p:ph type="sldNum" sz="quarter" idx="5"/>
          </p:nvPr>
        </p:nvSpPr>
        <p:spPr/>
        <p:txBody>
          <a:bodyPr/>
          <a:lstStyle/>
          <a:p>
            <a:fld id="{801E6B42-C950-044A-AC11-24B9A0D293BB}" type="slidenum">
              <a:rPr lang="en-US" smtClean="0"/>
              <a:t>8</a:t>
            </a:fld>
            <a:endParaRPr lang="en-US"/>
          </a:p>
        </p:txBody>
      </p:sp>
    </p:spTree>
    <p:extLst>
      <p:ext uri="{BB962C8B-B14F-4D97-AF65-F5344CB8AC3E}">
        <p14:creationId xmlns:p14="http://schemas.microsoft.com/office/powerpoint/2010/main" val="200053534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0E1CC62-05EA-96B6-1719-B66F6E2FEE9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34BFE97-807F-4A0E-8A7E-025F69674B0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7F15846-C1BE-3106-6296-E62206BE02A1}"/>
              </a:ext>
            </a:extLst>
          </p:cNvPr>
          <p:cNvSpPr>
            <a:spLocks noGrp="1"/>
          </p:cNvSpPr>
          <p:nvPr>
            <p:ph type="body" idx="1"/>
          </p:nvPr>
        </p:nvSpPr>
        <p:spPr/>
        <p:txBody>
          <a:bodyPr/>
          <a:lstStyle/>
          <a:p>
            <a:pPr rtl="0" fontAlgn="base"/>
            <a:r>
              <a:rPr lang="en-US" sz="1200" b="0" i="0" kern="1200">
                <a:solidFill>
                  <a:schemeClr val="tx1"/>
                </a:solidFill>
                <a:effectLst/>
                <a:latin typeface="+mn-lt"/>
                <a:ea typeface="+mn-ea"/>
                <a:cs typeface="+mn-cs"/>
              </a:rPr>
              <a:t>Slide 1 (after Cover/Title slide)1. </a:t>
            </a:r>
          </a:p>
          <a:p>
            <a:pPr rtl="0" fontAlgn="base"/>
            <a:r>
              <a:rPr lang="en-US" sz="1200" b="0" i="0" kern="1200">
                <a:solidFill>
                  <a:schemeClr val="tx1"/>
                </a:solidFill>
                <a:effectLst/>
                <a:latin typeface="+mn-lt"/>
                <a:ea typeface="+mn-ea"/>
                <a:cs typeface="+mn-cs"/>
              </a:rPr>
              <a:t>(Welcome, Topics, Intro of Speakers) </a:t>
            </a:r>
          </a:p>
          <a:p>
            <a:pPr rtl="0" fontAlgn="base"/>
            <a:r>
              <a:rPr lang="en-US" sz="1200" b="0" i="0" kern="1200">
                <a:solidFill>
                  <a:schemeClr val="tx1"/>
                </a:solidFill>
                <a:effectLst/>
                <a:latin typeface="+mn-lt"/>
                <a:ea typeface="+mn-ea"/>
                <a:cs typeface="+mn-cs"/>
              </a:rPr>
              <a:t> </a:t>
            </a:r>
          </a:p>
          <a:p>
            <a:pPr rtl="0" fontAlgn="base"/>
            <a:r>
              <a:rPr lang="en-US" sz="1200" b="1" i="0" kern="1200">
                <a:solidFill>
                  <a:schemeClr val="tx1"/>
                </a:solidFill>
                <a:effectLst/>
                <a:latin typeface="+mn-lt"/>
                <a:ea typeface="+mn-ea"/>
                <a:cs typeface="+mn-cs"/>
              </a:rPr>
              <a:t>Speaker’s Notes: </a:t>
            </a:r>
          </a:p>
          <a:p>
            <a:pPr rtl="0" fontAlgn="base"/>
            <a:endParaRPr lang="en-US" sz="1200" b="1" i="0" kern="1200">
              <a:solidFill>
                <a:schemeClr val="tx1"/>
              </a:solidFill>
              <a:effectLst/>
              <a:latin typeface="+mn-lt"/>
              <a:ea typeface="+mn-ea"/>
              <a:cs typeface="+mn-cs"/>
            </a:endParaRPr>
          </a:p>
          <a:p>
            <a:pPr rtl="0" fontAlgn="base"/>
            <a:r>
              <a:rPr lang="en-US" sz="1200" b="0" i="0" kern="1200">
                <a:solidFill>
                  <a:schemeClr val="tx1"/>
                </a:solidFill>
                <a:effectLst/>
                <a:latin typeface="+mn-lt"/>
                <a:ea typeface="+mn-ea"/>
                <a:cs typeface="+mn-cs"/>
              </a:rPr>
              <a:t>Derek </a:t>
            </a:r>
            <a:r>
              <a:rPr lang="en-US" sz="1200" b="0" i="0" kern="1200" err="1">
                <a:solidFill>
                  <a:schemeClr val="tx1"/>
                </a:solidFill>
                <a:effectLst/>
                <a:latin typeface="+mn-lt"/>
                <a:ea typeface="+mn-ea"/>
                <a:cs typeface="+mn-cs"/>
              </a:rPr>
              <a:t>D’Auria</a:t>
            </a:r>
            <a:r>
              <a:rPr lang="en-US" sz="1200" b="0" i="0" kern="1200">
                <a:solidFill>
                  <a:schemeClr val="tx1"/>
                </a:solidFill>
                <a:effectLst/>
                <a:latin typeface="+mn-lt"/>
                <a:ea typeface="+mn-ea"/>
                <a:cs typeface="+mn-cs"/>
              </a:rPr>
              <a:t>, Walworth County Economic Development Alliance (WCEDA) and Liz </a:t>
            </a:r>
            <a:r>
              <a:rPr lang="en-US" sz="1200" b="0" i="0" kern="1200" err="1">
                <a:solidFill>
                  <a:schemeClr val="tx1"/>
                </a:solidFill>
                <a:effectLst/>
                <a:latin typeface="+mn-lt"/>
                <a:ea typeface="+mn-ea"/>
                <a:cs typeface="+mn-cs"/>
              </a:rPr>
              <a:t>Oplatka</a:t>
            </a:r>
            <a:r>
              <a:rPr lang="en-US" sz="1200" b="0" i="0" kern="1200">
                <a:solidFill>
                  <a:schemeClr val="tx1"/>
                </a:solidFill>
                <a:effectLst/>
                <a:latin typeface="+mn-lt"/>
                <a:ea typeface="+mn-ea"/>
                <a:cs typeface="+mn-cs"/>
              </a:rPr>
              <a:t>, Gateway Technical College – Co-Hosts </a:t>
            </a:r>
          </a:p>
          <a:p>
            <a:pPr rtl="0" fontAlgn="base"/>
            <a:r>
              <a:rPr lang="en-US" sz="1200" b="0" i="0" kern="1200">
                <a:solidFill>
                  <a:schemeClr val="tx1"/>
                </a:solidFill>
                <a:effectLst/>
                <a:latin typeface="+mn-lt"/>
                <a:ea typeface="+mn-ea"/>
                <a:cs typeface="+mn-cs"/>
              </a:rPr>
              <a:t> </a:t>
            </a:r>
          </a:p>
          <a:p>
            <a:pPr rtl="0" fontAlgn="base"/>
            <a:r>
              <a:rPr lang="en-US">
                <a:latin typeface="Calibri" panose="020F0502020204030204" pitchFamily="34" charset="0"/>
                <a:cs typeface="Calibri" panose="020F0502020204030204" pitchFamily="34" charset="0"/>
              </a:rPr>
              <a:t>Speakers</a:t>
            </a:r>
          </a:p>
          <a:p>
            <a:pPr marL="171450" indent="-171450" rtl="0" fontAlgn="base">
              <a:buFont typeface="Arial" panose="020B0604020202020204" pitchFamily="34" charset="0"/>
              <a:buChar char="•"/>
            </a:pPr>
            <a:r>
              <a:rPr lang="en-US" sz="1200" b="0" i="0" kern="1200">
                <a:solidFill>
                  <a:schemeClr val="tx1"/>
                </a:solidFill>
                <a:effectLst/>
                <a:latin typeface="+mn-lt"/>
                <a:ea typeface="+mn-ea"/>
                <a:cs typeface="+mn-cs"/>
              </a:rPr>
              <a:t>Derek </a:t>
            </a:r>
            <a:r>
              <a:rPr lang="en-US" sz="1200" b="0" i="0" kern="1200" err="1">
                <a:solidFill>
                  <a:schemeClr val="tx1"/>
                </a:solidFill>
                <a:effectLst/>
                <a:latin typeface="+mn-lt"/>
                <a:ea typeface="+mn-ea"/>
                <a:cs typeface="+mn-cs"/>
              </a:rPr>
              <a:t>D’Auria</a:t>
            </a:r>
            <a:r>
              <a:rPr lang="en-US" sz="1200" b="0" i="0" kern="1200">
                <a:solidFill>
                  <a:schemeClr val="tx1"/>
                </a:solidFill>
                <a:effectLst/>
                <a:latin typeface="+mn-lt"/>
                <a:ea typeface="+mn-ea"/>
                <a:cs typeface="+mn-cs"/>
              </a:rPr>
              <a:t>  - Overview of Financial Options </a:t>
            </a:r>
          </a:p>
          <a:p>
            <a:pPr marL="171450" indent="-171450" rtl="0" fontAlgn="base">
              <a:buFont typeface="Arial" panose="020B0604020202020204" pitchFamily="34" charset="0"/>
              <a:buChar char="•"/>
            </a:pPr>
            <a:r>
              <a:rPr lang="en-US" sz="1200" b="0" i="0" kern="1200">
                <a:solidFill>
                  <a:schemeClr val="tx1"/>
                </a:solidFill>
                <a:effectLst/>
                <a:latin typeface="+mn-lt"/>
                <a:ea typeface="+mn-ea"/>
                <a:cs typeface="+mn-cs"/>
              </a:rPr>
              <a:t>Kevin Kaufman, Small Business </a:t>
            </a:r>
            <a:r>
              <a:rPr lang="en-US" sz="1200" b="0" i="0" kern="1200" err="1">
                <a:solidFill>
                  <a:schemeClr val="tx1"/>
                </a:solidFill>
                <a:effectLst/>
                <a:latin typeface="+mn-lt"/>
                <a:ea typeface="+mn-ea"/>
                <a:cs typeface="+mn-cs"/>
              </a:rPr>
              <a:t>Developoment</a:t>
            </a:r>
            <a:r>
              <a:rPr lang="en-US" sz="1200" b="0" i="0" kern="1200">
                <a:solidFill>
                  <a:schemeClr val="tx1"/>
                </a:solidFill>
                <a:effectLst/>
                <a:latin typeface="+mn-lt"/>
                <a:ea typeface="+mn-ea"/>
                <a:cs typeface="+mn-cs"/>
              </a:rPr>
              <a:t> Center (SBDC) - Whitewater – SBA Tips and Updates </a:t>
            </a:r>
          </a:p>
          <a:p>
            <a:pPr marL="171450" indent="-171450" rtl="0" fontAlgn="base">
              <a:buFont typeface="Arial" panose="020B0604020202020204" pitchFamily="34" charset="0"/>
              <a:buChar char="•"/>
            </a:pPr>
            <a:r>
              <a:rPr lang="en-US" sz="1200" b="0" i="0" kern="1200">
                <a:solidFill>
                  <a:schemeClr val="tx1"/>
                </a:solidFill>
                <a:effectLst/>
                <a:latin typeface="+mn-lt"/>
                <a:ea typeface="+mn-ea"/>
                <a:cs typeface="+mn-cs"/>
              </a:rPr>
              <a:t>Shane Griffin, Associated Bank, Elkhorn – PPP Program Tips and Updates </a:t>
            </a:r>
          </a:p>
          <a:p>
            <a:pPr marL="171450" indent="-171450" rtl="0" fontAlgn="base">
              <a:buFont typeface="Arial" panose="020B0604020202020204" pitchFamily="34" charset="0"/>
              <a:buChar char="•"/>
            </a:pPr>
            <a:r>
              <a:rPr lang="en-US" sz="1200" b="0" i="0" kern="1200">
                <a:solidFill>
                  <a:schemeClr val="tx1"/>
                </a:solidFill>
                <a:effectLst/>
                <a:latin typeface="+mn-lt"/>
                <a:ea typeface="+mn-ea"/>
                <a:cs typeface="+mn-cs"/>
              </a:rPr>
              <a:t>Derek </a:t>
            </a:r>
            <a:r>
              <a:rPr lang="en-US" sz="1200" b="0" i="0" kern="1200" err="1">
                <a:solidFill>
                  <a:schemeClr val="tx1"/>
                </a:solidFill>
                <a:effectLst/>
                <a:latin typeface="+mn-lt"/>
                <a:ea typeface="+mn-ea"/>
                <a:cs typeface="+mn-cs"/>
              </a:rPr>
              <a:t>D’Auria</a:t>
            </a:r>
            <a:r>
              <a:rPr lang="en-US" sz="1200" b="0" i="0" kern="1200">
                <a:solidFill>
                  <a:schemeClr val="tx1"/>
                </a:solidFill>
                <a:effectLst/>
                <a:latin typeface="+mn-lt"/>
                <a:ea typeface="+mn-ea"/>
                <a:cs typeface="+mn-cs"/>
              </a:rPr>
              <a:t> and Joel </a:t>
            </a:r>
            <a:r>
              <a:rPr lang="en-US" sz="1200" b="0" i="0" kern="1200" err="1">
                <a:solidFill>
                  <a:schemeClr val="tx1"/>
                </a:solidFill>
                <a:effectLst/>
                <a:latin typeface="+mn-lt"/>
                <a:ea typeface="+mn-ea"/>
                <a:cs typeface="+mn-cs"/>
              </a:rPr>
              <a:t>Espinza</a:t>
            </a:r>
            <a:r>
              <a:rPr lang="en-US" sz="1200" b="0" i="0" kern="1200">
                <a:solidFill>
                  <a:schemeClr val="tx1"/>
                </a:solidFill>
                <a:effectLst/>
                <a:latin typeface="+mn-lt"/>
                <a:ea typeface="+mn-ea"/>
                <a:cs typeface="+mn-cs"/>
              </a:rPr>
              <a:t> from WCEDA - Unemployment Tips and Updates/Other Employer Programs  </a:t>
            </a:r>
          </a:p>
          <a:p>
            <a:endParaRPr lang="en-US"/>
          </a:p>
        </p:txBody>
      </p:sp>
      <p:sp>
        <p:nvSpPr>
          <p:cNvPr id="4" name="Slide Number Placeholder 3">
            <a:extLst>
              <a:ext uri="{FF2B5EF4-FFF2-40B4-BE49-F238E27FC236}">
                <a16:creationId xmlns:a16="http://schemas.microsoft.com/office/drawing/2014/main" id="{8E261590-C44A-E7CF-4135-1937E582AD17}"/>
              </a:ext>
            </a:extLst>
          </p:cNvPr>
          <p:cNvSpPr>
            <a:spLocks noGrp="1"/>
          </p:cNvSpPr>
          <p:nvPr>
            <p:ph type="sldNum" sz="quarter" idx="5"/>
          </p:nvPr>
        </p:nvSpPr>
        <p:spPr/>
        <p:txBody>
          <a:bodyPr/>
          <a:lstStyle/>
          <a:p>
            <a:fld id="{801E6B42-C950-044A-AC11-24B9A0D293BB}" type="slidenum">
              <a:rPr lang="en-US" smtClean="0"/>
              <a:t>9</a:t>
            </a:fld>
            <a:endParaRPr lang="en-US"/>
          </a:p>
        </p:txBody>
      </p:sp>
    </p:spTree>
    <p:extLst>
      <p:ext uri="{BB962C8B-B14F-4D97-AF65-F5344CB8AC3E}">
        <p14:creationId xmlns:p14="http://schemas.microsoft.com/office/powerpoint/2010/main" val="336587509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3F505E7F-EE8D-FB43-9FB5-84DDFA52F2FA}"/>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1223" t="41437" r="989" b="-1"/>
          <a:stretch/>
        </p:blipFill>
        <p:spPr>
          <a:xfrm>
            <a:off x="0" y="0"/>
            <a:ext cx="9144000" cy="1655762"/>
          </a:xfrm>
          <a:prstGeom prst="rect">
            <a:avLst/>
          </a:prstGeom>
        </p:spPr>
      </p:pic>
      <p:sp>
        <p:nvSpPr>
          <p:cNvPr id="2" name="Title 1">
            <a:extLst>
              <a:ext uri="{FF2B5EF4-FFF2-40B4-BE49-F238E27FC236}">
                <a16:creationId xmlns:a16="http://schemas.microsoft.com/office/drawing/2014/main" id="{7F6AB67F-3BDB-3B43-958C-90FA883027E4}"/>
              </a:ext>
            </a:extLst>
          </p:cNvPr>
          <p:cNvSpPr>
            <a:spLocks noGrp="1"/>
          </p:cNvSpPr>
          <p:nvPr>
            <p:ph type="ctrTitle"/>
          </p:nvPr>
        </p:nvSpPr>
        <p:spPr>
          <a:xfrm>
            <a:off x="1143000" y="1122363"/>
            <a:ext cx="6858000" cy="2387600"/>
          </a:xfrm>
        </p:spPr>
        <p:txBody>
          <a:bodyPr anchor="b"/>
          <a:lstStyle>
            <a:lvl1pPr algn="ctr">
              <a:defRPr sz="4500"/>
            </a:lvl1pPr>
          </a:lstStyle>
          <a:p>
            <a:r>
              <a:rPr lang="en-US"/>
              <a:t>Click to edit Master title style</a:t>
            </a:r>
          </a:p>
        </p:txBody>
      </p:sp>
      <p:sp>
        <p:nvSpPr>
          <p:cNvPr id="3" name="Subtitle 2">
            <a:extLst>
              <a:ext uri="{FF2B5EF4-FFF2-40B4-BE49-F238E27FC236}">
                <a16:creationId xmlns:a16="http://schemas.microsoft.com/office/drawing/2014/main" id="{33AD055E-ECC4-EE44-800A-FB055511FA0F}"/>
              </a:ext>
            </a:extLst>
          </p:cNvPr>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a:extLst>
              <a:ext uri="{FF2B5EF4-FFF2-40B4-BE49-F238E27FC236}">
                <a16:creationId xmlns:a16="http://schemas.microsoft.com/office/drawing/2014/main" id="{0106C704-42A8-E847-8543-5AC1C1942208}"/>
              </a:ext>
            </a:extLst>
          </p:cNvPr>
          <p:cNvSpPr>
            <a:spLocks noGrp="1"/>
          </p:cNvSpPr>
          <p:nvPr>
            <p:ph type="dt" sz="half" idx="10"/>
          </p:nvPr>
        </p:nvSpPr>
        <p:spPr/>
        <p:txBody>
          <a:bodyPr/>
          <a:lstStyle/>
          <a:p>
            <a:fld id="{679BC7E7-EA8E-4DA7-915E-CC098D9BADCB}" type="datetimeFigureOut">
              <a:rPr lang="en-US" smtClean="0"/>
              <a:t>3/4/2025</a:t>
            </a:fld>
            <a:endParaRPr lang="en-US"/>
          </a:p>
        </p:txBody>
      </p:sp>
      <p:sp>
        <p:nvSpPr>
          <p:cNvPr id="5" name="Footer Placeholder 4">
            <a:extLst>
              <a:ext uri="{FF2B5EF4-FFF2-40B4-BE49-F238E27FC236}">
                <a16:creationId xmlns:a16="http://schemas.microsoft.com/office/drawing/2014/main" id="{D9DC4943-8C1F-794B-8925-110800F0FD3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E321A6D-8CE6-944D-AA18-B9E79F6D255F}"/>
              </a:ext>
            </a:extLst>
          </p:cNvPr>
          <p:cNvSpPr>
            <a:spLocks noGrp="1"/>
          </p:cNvSpPr>
          <p:nvPr>
            <p:ph type="sldNum" sz="quarter" idx="12"/>
          </p:nvPr>
        </p:nvSpPr>
        <p:spPr/>
        <p:txBody>
          <a:bodyPr/>
          <a:lstStyle/>
          <a:p>
            <a:fld id="{9F2F5E10-5301-4EE6-90D2-A6C4A3F62BED}" type="slidenum">
              <a:rPr lang="en-US" smtClean="0"/>
              <a:t>‹#›</a:t>
            </a:fld>
            <a:endParaRPr lang="en-US"/>
          </a:p>
        </p:txBody>
      </p:sp>
    </p:spTree>
    <p:extLst>
      <p:ext uri="{BB962C8B-B14F-4D97-AF65-F5344CB8AC3E}">
        <p14:creationId xmlns:p14="http://schemas.microsoft.com/office/powerpoint/2010/main" val="260342880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137EB5-6F51-6857-3204-5983B78AB8BB}"/>
              </a:ext>
            </a:extLst>
          </p:cNvPr>
          <p:cNvSpPr>
            <a:spLocks noGrp="1"/>
          </p:cNvSpPr>
          <p:nvPr>
            <p:ph type="ctrTitle"/>
          </p:nvPr>
        </p:nvSpPr>
        <p:spPr>
          <a:xfrm>
            <a:off x="1143000" y="1122363"/>
            <a:ext cx="6858000" cy="2387600"/>
          </a:xfrm>
        </p:spPr>
        <p:txBody>
          <a:bodyPr anchor="b"/>
          <a:lstStyle>
            <a:lvl1pPr algn="ctr">
              <a:defRPr sz="4500"/>
            </a:lvl1pPr>
          </a:lstStyle>
          <a:p>
            <a:r>
              <a:rPr lang="en-US"/>
              <a:t>Click to edit Master title style</a:t>
            </a:r>
          </a:p>
        </p:txBody>
      </p:sp>
      <p:sp>
        <p:nvSpPr>
          <p:cNvPr id="3" name="Subtitle 2">
            <a:extLst>
              <a:ext uri="{FF2B5EF4-FFF2-40B4-BE49-F238E27FC236}">
                <a16:creationId xmlns:a16="http://schemas.microsoft.com/office/drawing/2014/main" id="{AF1ED1C0-FD4C-1311-9413-56662E7AFEA1}"/>
              </a:ext>
            </a:extLst>
          </p:cNvPr>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a:extLst>
              <a:ext uri="{FF2B5EF4-FFF2-40B4-BE49-F238E27FC236}">
                <a16:creationId xmlns:a16="http://schemas.microsoft.com/office/drawing/2014/main" id="{B4D7AEFA-98FA-E6F8-B339-611EA6B76DBA}"/>
              </a:ext>
            </a:extLst>
          </p:cNvPr>
          <p:cNvSpPr>
            <a:spLocks noGrp="1"/>
          </p:cNvSpPr>
          <p:nvPr>
            <p:ph type="dt" sz="half" idx="10"/>
          </p:nvPr>
        </p:nvSpPr>
        <p:spPr/>
        <p:txBody>
          <a:bodyPr/>
          <a:lstStyle/>
          <a:p>
            <a:fld id="{422B4EA0-9188-9540-8193-47BA841A19D1}" type="datetimeFigureOut">
              <a:rPr lang="en-US" smtClean="0"/>
              <a:t>3/4/2025</a:t>
            </a:fld>
            <a:endParaRPr lang="en-US"/>
          </a:p>
        </p:txBody>
      </p:sp>
      <p:sp>
        <p:nvSpPr>
          <p:cNvPr id="5" name="Footer Placeholder 4">
            <a:extLst>
              <a:ext uri="{FF2B5EF4-FFF2-40B4-BE49-F238E27FC236}">
                <a16:creationId xmlns:a16="http://schemas.microsoft.com/office/drawing/2014/main" id="{141B9F33-F3F4-0D56-6085-6E40B20752B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9558250-0253-0CCD-CBC6-09F2D426A25B}"/>
              </a:ext>
            </a:extLst>
          </p:cNvPr>
          <p:cNvSpPr>
            <a:spLocks noGrp="1"/>
          </p:cNvSpPr>
          <p:nvPr>
            <p:ph type="sldNum" sz="quarter" idx="12"/>
          </p:nvPr>
        </p:nvSpPr>
        <p:spPr/>
        <p:txBody>
          <a:bodyPr/>
          <a:lstStyle/>
          <a:p>
            <a:fld id="{A73D8261-0C7A-2341-8194-71A0A745AB17}" type="slidenum">
              <a:rPr lang="en-US" smtClean="0"/>
              <a:t>‹#›</a:t>
            </a:fld>
            <a:endParaRPr lang="en-US"/>
          </a:p>
        </p:txBody>
      </p:sp>
    </p:spTree>
    <p:extLst>
      <p:ext uri="{BB962C8B-B14F-4D97-AF65-F5344CB8AC3E}">
        <p14:creationId xmlns:p14="http://schemas.microsoft.com/office/powerpoint/2010/main" val="189238689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20393A-CE5A-04D9-457B-C2BF0A7679A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DF38C34-5BB7-9D51-E888-834E346DF858}"/>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EA11EFD-38B2-6623-0B36-D7B469ACEDE0}"/>
              </a:ext>
            </a:extLst>
          </p:cNvPr>
          <p:cNvSpPr>
            <a:spLocks noGrp="1"/>
          </p:cNvSpPr>
          <p:nvPr>
            <p:ph type="dt" sz="half" idx="10"/>
          </p:nvPr>
        </p:nvSpPr>
        <p:spPr/>
        <p:txBody>
          <a:bodyPr/>
          <a:lstStyle/>
          <a:p>
            <a:fld id="{422B4EA0-9188-9540-8193-47BA841A19D1}" type="datetimeFigureOut">
              <a:rPr lang="en-US" smtClean="0"/>
              <a:t>3/4/2025</a:t>
            </a:fld>
            <a:endParaRPr lang="en-US"/>
          </a:p>
        </p:txBody>
      </p:sp>
      <p:sp>
        <p:nvSpPr>
          <p:cNvPr id="5" name="Footer Placeholder 4">
            <a:extLst>
              <a:ext uri="{FF2B5EF4-FFF2-40B4-BE49-F238E27FC236}">
                <a16:creationId xmlns:a16="http://schemas.microsoft.com/office/drawing/2014/main" id="{5BAB7DE7-244E-1016-F11A-AC59B765CE0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A23A7D5-02A5-CEBB-ACF1-AC2BF57021F9}"/>
              </a:ext>
            </a:extLst>
          </p:cNvPr>
          <p:cNvSpPr>
            <a:spLocks noGrp="1"/>
          </p:cNvSpPr>
          <p:nvPr>
            <p:ph type="sldNum" sz="quarter" idx="12"/>
          </p:nvPr>
        </p:nvSpPr>
        <p:spPr/>
        <p:txBody>
          <a:bodyPr/>
          <a:lstStyle/>
          <a:p>
            <a:fld id="{A73D8261-0C7A-2341-8194-71A0A745AB17}" type="slidenum">
              <a:rPr lang="en-US" smtClean="0"/>
              <a:t>‹#›</a:t>
            </a:fld>
            <a:endParaRPr lang="en-US"/>
          </a:p>
        </p:txBody>
      </p:sp>
    </p:spTree>
    <p:extLst>
      <p:ext uri="{BB962C8B-B14F-4D97-AF65-F5344CB8AC3E}">
        <p14:creationId xmlns:p14="http://schemas.microsoft.com/office/powerpoint/2010/main" val="110683562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848317-4302-019B-FC47-775DBE6A03E9}"/>
              </a:ext>
            </a:extLst>
          </p:cNvPr>
          <p:cNvSpPr>
            <a:spLocks noGrp="1"/>
          </p:cNvSpPr>
          <p:nvPr>
            <p:ph type="title"/>
          </p:nvPr>
        </p:nvSpPr>
        <p:spPr>
          <a:xfrm>
            <a:off x="623888" y="1709739"/>
            <a:ext cx="7886700" cy="2852737"/>
          </a:xfrm>
        </p:spPr>
        <p:txBody>
          <a:bodyPr anchor="b"/>
          <a:lstStyle>
            <a:lvl1pPr>
              <a:defRPr sz="4500"/>
            </a:lvl1pPr>
          </a:lstStyle>
          <a:p>
            <a:r>
              <a:rPr lang="en-US"/>
              <a:t>Click to edit Master title style</a:t>
            </a:r>
          </a:p>
        </p:txBody>
      </p:sp>
      <p:sp>
        <p:nvSpPr>
          <p:cNvPr id="3" name="Text Placeholder 2">
            <a:extLst>
              <a:ext uri="{FF2B5EF4-FFF2-40B4-BE49-F238E27FC236}">
                <a16:creationId xmlns:a16="http://schemas.microsoft.com/office/drawing/2014/main" id="{A366EDA8-6A97-F2A8-32E8-D546CBC0A851}"/>
              </a:ext>
            </a:extLst>
          </p:cNvPr>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3074DCD9-DC0E-1ADE-B085-0593B6B964AE}"/>
              </a:ext>
            </a:extLst>
          </p:cNvPr>
          <p:cNvSpPr>
            <a:spLocks noGrp="1"/>
          </p:cNvSpPr>
          <p:nvPr>
            <p:ph type="dt" sz="half" idx="10"/>
          </p:nvPr>
        </p:nvSpPr>
        <p:spPr/>
        <p:txBody>
          <a:bodyPr/>
          <a:lstStyle/>
          <a:p>
            <a:fld id="{422B4EA0-9188-9540-8193-47BA841A19D1}" type="datetimeFigureOut">
              <a:rPr lang="en-US" smtClean="0"/>
              <a:t>3/4/2025</a:t>
            </a:fld>
            <a:endParaRPr lang="en-US"/>
          </a:p>
        </p:txBody>
      </p:sp>
      <p:sp>
        <p:nvSpPr>
          <p:cNvPr id="5" name="Footer Placeholder 4">
            <a:extLst>
              <a:ext uri="{FF2B5EF4-FFF2-40B4-BE49-F238E27FC236}">
                <a16:creationId xmlns:a16="http://schemas.microsoft.com/office/drawing/2014/main" id="{C0EEFB4B-0F44-AF43-E70D-C60E8A5B249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D4ECD73-7291-C994-72AB-C91702E9A07C}"/>
              </a:ext>
            </a:extLst>
          </p:cNvPr>
          <p:cNvSpPr>
            <a:spLocks noGrp="1"/>
          </p:cNvSpPr>
          <p:nvPr>
            <p:ph type="sldNum" sz="quarter" idx="12"/>
          </p:nvPr>
        </p:nvSpPr>
        <p:spPr/>
        <p:txBody>
          <a:bodyPr/>
          <a:lstStyle/>
          <a:p>
            <a:fld id="{A73D8261-0C7A-2341-8194-71A0A745AB17}" type="slidenum">
              <a:rPr lang="en-US" smtClean="0"/>
              <a:t>‹#›</a:t>
            </a:fld>
            <a:endParaRPr lang="en-US"/>
          </a:p>
        </p:txBody>
      </p:sp>
    </p:spTree>
    <p:extLst>
      <p:ext uri="{BB962C8B-B14F-4D97-AF65-F5344CB8AC3E}">
        <p14:creationId xmlns:p14="http://schemas.microsoft.com/office/powerpoint/2010/main" val="264868019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E1AD9A-C2D7-0349-79B3-F2A6D2931A8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9D6D5B9-304A-632F-A812-03F49D9032A0}"/>
              </a:ext>
            </a:extLst>
          </p:cNvPr>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8B888ED2-8539-FFB9-FA77-8A23A42889B3}"/>
              </a:ext>
            </a:extLst>
          </p:cNvPr>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BCF75C65-CFAD-AAF4-54AC-A2EF0852B94E}"/>
              </a:ext>
            </a:extLst>
          </p:cNvPr>
          <p:cNvSpPr>
            <a:spLocks noGrp="1"/>
          </p:cNvSpPr>
          <p:nvPr>
            <p:ph type="dt" sz="half" idx="10"/>
          </p:nvPr>
        </p:nvSpPr>
        <p:spPr/>
        <p:txBody>
          <a:bodyPr/>
          <a:lstStyle/>
          <a:p>
            <a:fld id="{422B4EA0-9188-9540-8193-47BA841A19D1}" type="datetimeFigureOut">
              <a:rPr lang="en-US" smtClean="0"/>
              <a:t>3/4/2025</a:t>
            </a:fld>
            <a:endParaRPr lang="en-US"/>
          </a:p>
        </p:txBody>
      </p:sp>
      <p:sp>
        <p:nvSpPr>
          <p:cNvPr id="6" name="Footer Placeholder 5">
            <a:extLst>
              <a:ext uri="{FF2B5EF4-FFF2-40B4-BE49-F238E27FC236}">
                <a16:creationId xmlns:a16="http://schemas.microsoft.com/office/drawing/2014/main" id="{9077FDEC-5B03-8321-2F5A-982D3473A28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434EBF1-7464-F2F6-2FD0-D28AC48AE38F}"/>
              </a:ext>
            </a:extLst>
          </p:cNvPr>
          <p:cNvSpPr>
            <a:spLocks noGrp="1"/>
          </p:cNvSpPr>
          <p:nvPr>
            <p:ph type="sldNum" sz="quarter" idx="12"/>
          </p:nvPr>
        </p:nvSpPr>
        <p:spPr/>
        <p:txBody>
          <a:bodyPr/>
          <a:lstStyle/>
          <a:p>
            <a:fld id="{A73D8261-0C7A-2341-8194-71A0A745AB17}" type="slidenum">
              <a:rPr lang="en-US" smtClean="0"/>
              <a:t>‹#›</a:t>
            </a:fld>
            <a:endParaRPr lang="en-US"/>
          </a:p>
        </p:txBody>
      </p:sp>
    </p:spTree>
    <p:extLst>
      <p:ext uri="{BB962C8B-B14F-4D97-AF65-F5344CB8AC3E}">
        <p14:creationId xmlns:p14="http://schemas.microsoft.com/office/powerpoint/2010/main" val="376011916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F25720-FEF8-0461-8510-8B5C9D1B37FD}"/>
              </a:ext>
            </a:extLst>
          </p:cNvPr>
          <p:cNvSpPr>
            <a:spLocks noGrp="1"/>
          </p:cNvSpPr>
          <p:nvPr>
            <p:ph type="title"/>
          </p:nvPr>
        </p:nvSpPr>
        <p:spPr>
          <a:xfrm>
            <a:off x="629841" y="365126"/>
            <a:ext cx="78867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81D7B11C-F6EE-0F31-FA1D-ED07C6BED098}"/>
              </a:ext>
            </a:extLst>
          </p:cNvPr>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a:extLst>
              <a:ext uri="{FF2B5EF4-FFF2-40B4-BE49-F238E27FC236}">
                <a16:creationId xmlns:a16="http://schemas.microsoft.com/office/drawing/2014/main" id="{0E45E526-EE6D-6FD5-29AE-D8C2F4EDDBD7}"/>
              </a:ext>
            </a:extLst>
          </p:cNvPr>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A2F3E8DB-6876-2C1D-C2E7-CA777A7FAFEE}"/>
              </a:ext>
            </a:extLst>
          </p:cNvPr>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a:extLst>
              <a:ext uri="{FF2B5EF4-FFF2-40B4-BE49-F238E27FC236}">
                <a16:creationId xmlns:a16="http://schemas.microsoft.com/office/drawing/2014/main" id="{E8B8C44E-CDF4-45C9-10D2-0126C1378383}"/>
              </a:ext>
            </a:extLst>
          </p:cNvPr>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45C5F419-9BC4-71A1-01AD-408185728B2B}"/>
              </a:ext>
            </a:extLst>
          </p:cNvPr>
          <p:cNvSpPr>
            <a:spLocks noGrp="1"/>
          </p:cNvSpPr>
          <p:nvPr>
            <p:ph type="dt" sz="half" idx="10"/>
          </p:nvPr>
        </p:nvSpPr>
        <p:spPr/>
        <p:txBody>
          <a:bodyPr/>
          <a:lstStyle/>
          <a:p>
            <a:fld id="{422B4EA0-9188-9540-8193-47BA841A19D1}" type="datetimeFigureOut">
              <a:rPr lang="en-US" smtClean="0"/>
              <a:t>3/4/2025</a:t>
            </a:fld>
            <a:endParaRPr lang="en-US"/>
          </a:p>
        </p:txBody>
      </p:sp>
      <p:sp>
        <p:nvSpPr>
          <p:cNvPr id="8" name="Footer Placeholder 7">
            <a:extLst>
              <a:ext uri="{FF2B5EF4-FFF2-40B4-BE49-F238E27FC236}">
                <a16:creationId xmlns:a16="http://schemas.microsoft.com/office/drawing/2014/main" id="{52C5EAEB-8944-E997-EEBD-2621DD036DB1}"/>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04E70B0E-1083-838B-C9CD-516D6504D518}"/>
              </a:ext>
            </a:extLst>
          </p:cNvPr>
          <p:cNvSpPr>
            <a:spLocks noGrp="1"/>
          </p:cNvSpPr>
          <p:nvPr>
            <p:ph type="sldNum" sz="quarter" idx="12"/>
          </p:nvPr>
        </p:nvSpPr>
        <p:spPr/>
        <p:txBody>
          <a:bodyPr/>
          <a:lstStyle/>
          <a:p>
            <a:fld id="{A73D8261-0C7A-2341-8194-71A0A745AB17}" type="slidenum">
              <a:rPr lang="en-US" smtClean="0"/>
              <a:t>‹#›</a:t>
            </a:fld>
            <a:endParaRPr lang="en-US"/>
          </a:p>
        </p:txBody>
      </p:sp>
    </p:spTree>
    <p:extLst>
      <p:ext uri="{BB962C8B-B14F-4D97-AF65-F5344CB8AC3E}">
        <p14:creationId xmlns:p14="http://schemas.microsoft.com/office/powerpoint/2010/main" val="113417981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E6381F-7609-AF62-5367-BE1B95C6EBF4}"/>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A4CC8960-E44B-3546-B15C-53CC882C3474}"/>
              </a:ext>
            </a:extLst>
          </p:cNvPr>
          <p:cNvSpPr>
            <a:spLocks noGrp="1"/>
          </p:cNvSpPr>
          <p:nvPr>
            <p:ph type="dt" sz="half" idx="10"/>
          </p:nvPr>
        </p:nvSpPr>
        <p:spPr/>
        <p:txBody>
          <a:bodyPr/>
          <a:lstStyle/>
          <a:p>
            <a:fld id="{422B4EA0-9188-9540-8193-47BA841A19D1}" type="datetimeFigureOut">
              <a:rPr lang="en-US" smtClean="0"/>
              <a:t>3/4/2025</a:t>
            </a:fld>
            <a:endParaRPr lang="en-US"/>
          </a:p>
        </p:txBody>
      </p:sp>
      <p:sp>
        <p:nvSpPr>
          <p:cNvPr id="4" name="Footer Placeholder 3">
            <a:extLst>
              <a:ext uri="{FF2B5EF4-FFF2-40B4-BE49-F238E27FC236}">
                <a16:creationId xmlns:a16="http://schemas.microsoft.com/office/drawing/2014/main" id="{4CD08744-2D4A-2894-938A-83EA1A54D907}"/>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40831C8F-96B8-3407-9AF4-ABAACF56B32D}"/>
              </a:ext>
            </a:extLst>
          </p:cNvPr>
          <p:cNvSpPr>
            <a:spLocks noGrp="1"/>
          </p:cNvSpPr>
          <p:nvPr>
            <p:ph type="sldNum" sz="quarter" idx="12"/>
          </p:nvPr>
        </p:nvSpPr>
        <p:spPr/>
        <p:txBody>
          <a:bodyPr/>
          <a:lstStyle/>
          <a:p>
            <a:fld id="{A73D8261-0C7A-2341-8194-71A0A745AB17}" type="slidenum">
              <a:rPr lang="en-US" smtClean="0"/>
              <a:t>‹#›</a:t>
            </a:fld>
            <a:endParaRPr lang="en-US"/>
          </a:p>
        </p:txBody>
      </p:sp>
    </p:spTree>
    <p:extLst>
      <p:ext uri="{BB962C8B-B14F-4D97-AF65-F5344CB8AC3E}">
        <p14:creationId xmlns:p14="http://schemas.microsoft.com/office/powerpoint/2010/main" val="222238676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858E05D-1092-320B-B0D2-AE1181308A17}"/>
              </a:ext>
            </a:extLst>
          </p:cNvPr>
          <p:cNvSpPr>
            <a:spLocks noGrp="1"/>
          </p:cNvSpPr>
          <p:nvPr>
            <p:ph type="dt" sz="half" idx="10"/>
          </p:nvPr>
        </p:nvSpPr>
        <p:spPr/>
        <p:txBody>
          <a:bodyPr/>
          <a:lstStyle/>
          <a:p>
            <a:fld id="{422B4EA0-9188-9540-8193-47BA841A19D1}" type="datetimeFigureOut">
              <a:rPr lang="en-US" smtClean="0"/>
              <a:t>3/4/2025</a:t>
            </a:fld>
            <a:endParaRPr lang="en-US"/>
          </a:p>
        </p:txBody>
      </p:sp>
      <p:sp>
        <p:nvSpPr>
          <p:cNvPr id="3" name="Footer Placeholder 2">
            <a:extLst>
              <a:ext uri="{FF2B5EF4-FFF2-40B4-BE49-F238E27FC236}">
                <a16:creationId xmlns:a16="http://schemas.microsoft.com/office/drawing/2014/main" id="{534B3017-8347-33CA-907D-51F59D2C3823}"/>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2DF2BF0B-EAE1-0E1F-EBB9-D641B347818A}"/>
              </a:ext>
            </a:extLst>
          </p:cNvPr>
          <p:cNvSpPr>
            <a:spLocks noGrp="1"/>
          </p:cNvSpPr>
          <p:nvPr>
            <p:ph type="sldNum" sz="quarter" idx="12"/>
          </p:nvPr>
        </p:nvSpPr>
        <p:spPr/>
        <p:txBody>
          <a:bodyPr/>
          <a:lstStyle/>
          <a:p>
            <a:fld id="{A73D8261-0C7A-2341-8194-71A0A745AB17}" type="slidenum">
              <a:rPr lang="en-US" smtClean="0"/>
              <a:t>‹#›</a:t>
            </a:fld>
            <a:endParaRPr lang="en-US"/>
          </a:p>
        </p:txBody>
      </p:sp>
    </p:spTree>
    <p:extLst>
      <p:ext uri="{BB962C8B-B14F-4D97-AF65-F5344CB8AC3E}">
        <p14:creationId xmlns:p14="http://schemas.microsoft.com/office/powerpoint/2010/main" val="118580533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204B31-C12E-804D-7EA3-FBBC24F22373}"/>
              </a:ext>
            </a:extLst>
          </p:cNvPr>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Content Placeholder 2">
            <a:extLst>
              <a:ext uri="{FF2B5EF4-FFF2-40B4-BE49-F238E27FC236}">
                <a16:creationId xmlns:a16="http://schemas.microsoft.com/office/drawing/2014/main" id="{0B302AE3-660E-E967-A6CE-A5925979ED1F}"/>
              </a:ext>
            </a:extLst>
          </p:cNvPr>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E6D2E3B6-7FA5-F255-7A81-EAB4B8985E51}"/>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id="{1300D99C-B475-E337-1C36-448EA01023EC}"/>
              </a:ext>
            </a:extLst>
          </p:cNvPr>
          <p:cNvSpPr>
            <a:spLocks noGrp="1"/>
          </p:cNvSpPr>
          <p:nvPr>
            <p:ph type="dt" sz="half" idx="10"/>
          </p:nvPr>
        </p:nvSpPr>
        <p:spPr/>
        <p:txBody>
          <a:bodyPr/>
          <a:lstStyle/>
          <a:p>
            <a:fld id="{422B4EA0-9188-9540-8193-47BA841A19D1}" type="datetimeFigureOut">
              <a:rPr lang="en-US" smtClean="0"/>
              <a:t>3/4/2025</a:t>
            </a:fld>
            <a:endParaRPr lang="en-US"/>
          </a:p>
        </p:txBody>
      </p:sp>
      <p:sp>
        <p:nvSpPr>
          <p:cNvPr id="6" name="Footer Placeholder 5">
            <a:extLst>
              <a:ext uri="{FF2B5EF4-FFF2-40B4-BE49-F238E27FC236}">
                <a16:creationId xmlns:a16="http://schemas.microsoft.com/office/drawing/2014/main" id="{9124DD12-34F2-5B42-9691-DBD8EFE70A7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BFFEC56-36D5-ACF9-9C48-C0A14862332B}"/>
              </a:ext>
            </a:extLst>
          </p:cNvPr>
          <p:cNvSpPr>
            <a:spLocks noGrp="1"/>
          </p:cNvSpPr>
          <p:nvPr>
            <p:ph type="sldNum" sz="quarter" idx="12"/>
          </p:nvPr>
        </p:nvSpPr>
        <p:spPr/>
        <p:txBody>
          <a:bodyPr/>
          <a:lstStyle/>
          <a:p>
            <a:fld id="{A73D8261-0C7A-2341-8194-71A0A745AB17}" type="slidenum">
              <a:rPr lang="en-US" smtClean="0"/>
              <a:t>‹#›</a:t>
            </a:fld>
            <a:endParaRPr lang="en-US"/>
          </a:p>
        </p:txBody>
      </p:sp>
    </p:spTree>
    <p:extLst>
      <p:ext uri="{BB962C8B-B14F-4D97-AF65-F5344CB8AC3E}">
        <p14:creationId xmlns:p14="http://schemas.microsoft.com/office/powerpoint/2010/main" val="19141542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3A2B56-0D6C-88A4-2D13-8DB40E51488D}"/>
              </a:ext>
            </a:extLst>
          </p:cNvPr>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Picture Placeholder 2">
            <a:extLst>
              <a:ext uri="{FF2B5EF4-FFF2-40B4-BE49-F238E27FC236}">
                <a16:creationId xmlns:a16="http://schemas.microsoft.com/office/drawing/2014/main" id="{A3D71A4C-EC02-B7FB-4D06-57E86B19F767}"/>
              </a:ext>
            </a:extLst>
          </p:cNvPr>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a:extLst>
              <a:ext uri="{FF2B5EF4-FFF2-40B4-BE49-F238E27FC236}">
                <a16:creationId xmlns:a16="http://schemas.microsoft.com/office/drawing/2014/main" id="{9708BA90-6728-3B56-F141-BB00213E0AA2}"/>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id="{777E4B54-4A56-A1E9-BD85-60CAAE431FF9}"/>
              </a:ext>
            </a:extLst>
          </p:cNvPr>
          <p:cNvSpPr>
            <a:spLocks noGrp="1"/>
          </p:cNvSpPr>
          <p:nvPr>
            <p:ph type="dt" sz="half" idx="10"/>
          </p:nvPr>
        </p:nvSpPr>
        <p:spPr/>
        <p:txBody>
          <a:bodyPr/>
          <a:lstStyle/>
          <a:p>
            <a:fld id="{422B4EA0-9188-9540-8193-47BA841A19D1}" type="datetimeFigureOut">
              <a:rPr lang="en-US" smtClean="0"/>
              <a:t>3/4/2025</a:t>
            </a:fld>
            <a:endParaRPr lang="en-US"/>
          </a:p>
        </p:txBody>
      </p:sp>
      <p:sp>
        <p:nvSpPr>
          <p:cNvPr id="6" name="Footer Placeholder 5">
            <a:extLst>
              <a:ext uri="{FF2B5EF4-FFF2-40B4-BE49-F238E27FC236}">
                <a16:creationId xmlns:a16="http://schemas.microsoft.com/office/drawing/2014/main" id="{77667D34-2F75-EC84-9902-D2E7D01AB30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0AD0B32-F5CA-B489-82AF-F02745408DFE}"/>
              </a:ext>
            </a:extLst>
          </p:cNvPr>
          <p:cNvSpPr>
            <a:spLocks noGrp="1"/>
          </p:cNvSpPr>
          <p:nvPr>
            <p:ph type="sldNum" sz="quarter" idx="12"/>
          </p:nvPr>
        </p:nvSpPr>
        <p:spPr/>
        <p:txBody>
          <a:bodyPr/>
          <a:lstStyle/>
          <a:p>
            <a:fld id="{A73D8261-0C7A-2341-8194-71A0A745AB17}" type="slidenum">
              <a:rPr lang="en-US" smtClean="0"/>
              <a:t>‹#›</a:t>
            </a:fld>
            <a:endParaRPr lang="en-US"/>
          </a:p>
        </p:txBody>
      </p:sp>
    </p:spTree>
    <p:extLst>
      <p:ext uri="{BB962C8B-B14F-4D97-AF65-F5344CB8AC3E}">
        <p14:creationId xmlns:p14="http://schemas.microsoft.com/office/powerpoint/2010/main" val="23610565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65B5F4-58A6-7A8B-6D00-6A42ECF09C6E}"/>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1D3FF221-1C48-E46D-6564-D2C41EB7E88B}"/>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ACC93B9-39F3-9281-D0AB-3755E1765559}"/>
              </a:ext>
            </a:extLst>
          </p:cNvPr>
          <p:cNvSpPr>
            <a:spLocks noGrp="1"/>
          </p:cNvSpPr>
          <p:nvPr>
            <p:ph type="dt" sz="half" idx="10"/>
          </p:nvPr>
        </p:nvSpPr>
        <p:spPr/>
        <p:txBody>
          <a:bodyPr/>
          <a:lstStyle/>
          <a:p>
            <a:fld id="{422B4EA0-9188-9540-8193-47BA841A19D1}" type="datetimeFigureOut">
              <a:rPr lang="en-US" smtClean="0"/>
              <a:t>3/4/2025</a:t>
            </a:fld>
            <a:endParaRPr lang="en-US"/>
          </a:p>
        </p:txBody>
      </p:sp>
      <p:sp>
        <p:nvSpPr>
          <p:cNvPr id="5" name="Footer Placeholder 4">
            <a:extLst>
              <a:ext uri="{FF2B5EF4-FFF2-40B4-BE49-F238E27FC236}">
                <a16:creationId xmlns:a16="http://schemas.microsoft.com/office/drawing/2014/main" id="{971BED6D-2F7E-A3ED-3B97-5CC5C1509FD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9138124-882D-21E2-1C4F-59F44CD903BA}"/>
              </a:ext>
            </a:extLst>
          </p:cNvPr>
          <p:cNvSpPr>
            <a:spLocks noGrp="1"/>
          </p:cNvSpPr>
          <p:nvPr>
            <p:ph type="sldNum" sz="quarter" idx="12"/>
          </p:nvPr>
        </p:nvSpPr>
        <p:spPr/>
        <p:txBody>
          <a:bodyPr/>
          <a:lstStyle/>
          <a:p>
            <a:fld id="{A73D8261-0C7A-2341-8194-71A0A745AB17}" type="slidenum">
              <a:rPr lang="en-US" smtClean="0"/>
              <a:t>‹#›</a:t>
            </a:fld>
            <a:endParaRPr lang="en-US"/>
          </a:p>
        </p:txBody>
      </p:sp>
    </p:spTree>
    <p:extLst>
      <p:ext uri="{BB962C8B-B14F-4D97-AF65-F5344CB8AC3E}">
        <p14:creationId xmlns:p14="http://schemas.microsoft.com/office/powerpoint/2010/main" val="216083829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E8AF6DDB-B07F-E54D-9D9E-48F64206F2F9}"/>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1223" t="14655" r="989"/>
          <a:stretch/>
        </p:blipFill>
        <p:spPr>
          <a:xfrm>
            <a:off x="0" y="1"/>
            <a:ext cx="9144000" cy="2412998"/>
          </a:xfrm>
          <a:prstGeom prst="rect">
            <a:avLst/>
          </a:prstGeom>
        </p:spPr>
      </p:pic>
      <p:sp>
        <p:nvSpPr>
          <p:cNvPr id="2" name="Title 1">
            <a:extLst>
              <a:ext uri="{FF2B5EF4-FFF2-40B4-BE49-F238E27FC236}">
                <a16:creationId xmlns:a16="http://schemas.microsoft.com/office/drawing/2014/main" id="{0F3FFC82-FF5A-D240-8123-9C738D6866D8}"/>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6F3E85E5-9A4F-5041-9E40-173ED8985381}"/>
              </a:ext>
            </a:extLst>
          </p:cNvPr>
          <p:cNvSpPr>
            <a:spLocks noGrp="1"/>
          </p:cNvSpPr>
          <p:nvPr>
            <p:ph type="dt" sz="half" idx="10"/>
          </p:nvPr>
        </p:nvSpPr>
        <p:spPr/>
        <p:txBody>
          <a:bodyPr/>
          <a:lstStyle/>
          <a:p>
            <a:fld id="{A347EC0D-3EAC-3943-8BE6-05D12151DA49}" type="datetimeFigureOut">
              <a:rPr lang="en-US" smtClean="0"/>
              <a:t>3/4/2025</a:t>
            </a:fld>
            <a:endParaRPr lang="en-US"/>
          </a:p>
        </p:txBody>
      </p:sp>
      <p:sp>
        <p:nvSpPr>
          <p:cNvPr id="4" name="Footer Placeholder 3">
            <a:extLst>
              <a:ext uri="{FF2B5EF4-FFF2-40B4-BE49-F238E27FC236}">
                <a16:creationId xmlns:a16="http://schemas.microsoft.com/office/drawing/2014/main" id="{E4646212-3FD8-794D-8C93-3B5540A61919}"/>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E84B923E-D429-6C41-BE61-D77366379C71}"/>
              </a:ext>
            </a:extLst>
          </p:cNvPr>
          <p:cNvSpPr>
            <a:spLocks noGrp="1"/>
          </p:cNvSpPr>
          <p:nvPr>
            <p:ph type="sldNum" sz="quarter" idx="12"/>
          </p:nvPr>
        </p:nvSpPr>
        <p:spPr/>
        <p:txBody>
          <a:bodyPr/>
          <a:lstStyle/>
          <a:p>
            <a:fld id="{559BA6DE-EF5C-3547-AD51-F69868F359F2}" type="slidenum">
              <a:rPr lang="en-US" smtClean="0"/>
              <a:t>‹#›</a:t>
            </a:fld>
            <a:endParaRPr lang="en-US"/>
          </a:p>
        </p:txBody>
      </p:sp>
    </p:spTree>
    <p:extLst>
      <p:ext uri="{BB962C8B-B14F-4D97-AF65-F5344CB8AC3E}">
        <p14:creationId xmlns:p14="http://schemas.microsoft.com/office/powerpoint/2010/main" val="304519436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85C5CC1-7673-40A2-4186-82A773182B75}"/>
              </a:ext>
            </a:extLst>
          </p:cNvPr>
          <p:cNvSpPr>
            <a:spLocks noGrp="1"/>
          </p:cNvSpPr>
          <p:nvPr>
            <p:ph type="title" orient="vert"/>
          </p:nvPr>
        </p:nvSpPr>
        <p:spPr>
          <a:xfrm>
            <a:off x="6543675" y="365125"/>
            <a:ext cx="1971675"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2CEFB2CD-2BA5-1E40-F51E-CCC42B35437A}"/>
              </a:ext>
            </a:extLst>
          </p:cNvPr>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1562AA3-7EBA-7688-9966-F162F3D5C529}"/>
              </a:ext>
            </a:extLst>
          </p:cNvPr>
          <p:cNvSpPr>
            <a:spLocks noGrp="1"/>
          </p:cNvSpPr>
          <p:nvPr>
            <p:ph type="dt" sz="half" idx="10"/>
          </p:nvPr>
        </p:nvSpPr>
        <p:spPr/>
        <p:txBody>
          <a:bodyPr/>
          <a:lstStyle/>
          <a:p>
            <a:fld id="{422B4EA0-9188-9540-8193-47BA841A19D1}" type="datetimeFigureOut">
              <a:rPr lang="en-US" smtClean="0"/>
              <a:t>3/4/2025</a:t>
            </a:fld>
            <a:endParaRPr lang="en-US"/>
          </a:p>
        </p:txBody>
      </p:sp>
      <p:sp>
        <p:nvSpPr>
          <p:cNvPr id="5" name="Footer Placeholder 4">
            <a:extLst>
              <a:ext uri="{FF2B5EF4-FFF2-40B4-BE49-F238E27FC236}">
                <a16:creationId xmlns:a16="http://schemas.microsoft.com/office/drawing/2014/main" id="{F45FD4CE-88B3-ADAA-3560-2A6CBA4FFCE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6E7CBC3-4C2D-E3EB-FE74-7A1BCAC1E81C}"/>
              </a:ext>
            </a:extLst>
          </p:cNvPr>
          <p:cNvSpPr>
            <a:spLocks noGrp="1"/>
          </p:cNvSpPr>
          <p:nvPr>
            <p:ph type="sldNum" sz="quarter" idx="12"/>
          </p:nvPr>
        </p:nvSpPr>
        <p:spPr/>
        <p:txBody>
          <a:bodyPr/>
          <a:lstStyle/>
          <a:p>
            <a:fld id="{A73D8261-0C7A-2341-8194-71A0A745AB17}" type="slidenum">
              <a:rPr lang="en-US" smtClean="0"/>
              <a:t>‹#›</a:t>
            </a:fld>
            <a:endParaRPr lang="en-US"/>
          </a:p>
        </p:txBody>
      </p:sp>
    </p:spTree>
    <p:extLst>
      <p:ext uri="{BB962C8B-B14F-4D97-AF65-F5344CB8AC3E}">
        <p14:creationId xmlns:p14="http://schemas.microsoft.com/office/powerpoint/2010/main" val="218858110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04356AA3-5336-9741-97FF-BB0FDA9E82C3}"/>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1223" t="14655" r="989"/>
          <a:stretch/>
        </p:blipFill>
        <p:spPr>
          <a:xfrm>
            <a:off x="0" y="1"/>
            <a:ext cx="9144000" cy="2412998"/>
          </a:xfrm>
          <a:prstGeom prst="rect">
            <a:avLst/>
          </a:prstGeom>
        </p:spPr>
      </p:pic>
      <p:sp>
        <p:nvSpPr>
          <p:cNvPr id="2" name="Title 1">
            <a:extLst>
              <a:ext uri="{FF2B5EF4-FFF2-40B4-BE49-F238E27FC236}">
                <a16:creationId xmlns:a16="http://schemas.microsoft.com/office/drawing/2014/main" id="{F505B7E2-4F11-7242-A6C2-906A380CD91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8DEEA15-372E-0F42-829B-92DCBFC8D041}"/>
              </a:ext>
            </a:extLst>
          </p:cNvPr>
          <p:cNvSpPr>
            <a:spLocks noGrp="1"/>
          </p:cNvSpPr>
          <p:nvPr>
            <p:ph idx="1"/>
          </p:nvPr>
        </p:nvSpPr>
        <p:spPr/>
        <p:txBody>
          <a:bodyPr/>
          <a:lstStyle>
            <a:lvl1pPr>
              <a:buClr>
                <a:schemeClr val="accent1"/>
              </a:buClr>
              <a:defRPr/>
            </a:lvl1pPr>
            <a:lvl2pPr>
              <a:buClr>
                <a:schemeClr val="accent1"/>
              </a:buClr>
              <a:defRPr/>
            </a:lvl2pPr>
            <a:lvl3pPr>
              <a:buClr>
                <a:schemeClr val="accent1"/>
              </a:buClr>
              <a:defRPr/>
            </a:lvl3pPr>
            <a:lvl4pPr>
              <a:buClr>
                <a:schemeClr val="accent1"/>
              </a:buClr>
              <a:defRPr/>
            </a:lvl4pPr>
            <a:lvl5pPr>
              <a:buClr>
                <a:schemeClr val="accent1"/>
              </a:buCl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94ADBE9-B733-A348-A8A0-52726D52C704}"/>
              </a:ext>
            </a:extLst>
          </p:cNvPr>
          <p:cNvSpPr>
            <a:spLocks noGrp="1"/>
          </p:cNvSpPr>
          <p:nvPr>
            <p:ph type="dt" sz="half" idx="10"/>
          </p:nvPr>
        </p:nvSpPr>
        <p:spPr/>
        <p:txBody>
          <a:bodyPr/>
          <a:lstStyle/>
          <a:p>
            <a:fld id="{679BC7E7-EA8E-4DA7-915E-CC098D9BADCB}" type="datetimeFigureOut">
              <a:rPr lang="en-US" smtClean="0"/>
              <a:t>3/4/2025</a:t>
            </a:fld>
            <a:endParaRPr lang="en-US"/>
          </a:p>
        </p:txBody>
      </p:sp>
      <p:sp>
        <p:nvSpPr>
          <p:cNvPr id="5" name="Footer Placeholder 4">
            <a:extLst>
              <a:ext uri="{FF2B5EF4-FFF2-40B4-BE49-F238E27FC236}">
                <a16:creationId xmlns:a16="http://schemas.microsoft.com/office/drawing/2014/main" id="{06500255-9D15-9445-B888-D844D87C594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21F1C6A-8DC4-8B40-BC60-A21CE89A9A2D}"/>
              </a:ext>
            </a:extLst>
          </p:cNvPr>
          <p:cNvSpPr>
            <a:spLocks noGrp="1"/>
          </p:cNvSpPr>
          <p:nvPr>
            <p:ph type="sldNum" sz="quarter" idx="12"/>
          </p:nvPr>
        </p:nvSpPr>
        <p:spPr/>
        <p:txBody>
          <a:bodyPr/>
          <a:lstStyle/>
          <a:p>
            <a:fld id="{9F2F5E10-5301-4EE6-90D2-A6C4A3F62BED}" type="slidenum">
              <a:rPr lang="en-US" smtClean="0"/>
              <a:t>‹#›</a:t>
            </a:fld>
            <a:endParaRPr lang="en-US"/>
          </a:p>
        </p:txBody>
      </p:sp>
    </p:spTree>
    <p:extLst>
      <p:ext uri="{BB962C8B-B14F-4D97-AF65-F5344CB8AC3E}">
        <p14:creationId xmlns:p14="http://schemas.microsoft.com/office/powerpoint/2010/main" val="194590292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794FB135-3E9D-5341-A13E-9A056A04837E}"/>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1223" t="14655" r="989"/>
          <a:stretch/>
        </p:blipFill>
        <p:spPr>
          <a:xfrm>
            <a:off x="0" y="1"/>
            <a:ext cx="9144000" cy="2412998"/>
          </a:xfrm>
          <a:prstGeom prst="rect">
            <a:avLst/>
          </a:prstGeom>
        </p:spPr>
      </p:pic>
      <p:sp>
        <p:nvSpPr>
          <p:cNvPr id="2" name="Title 1">
            <a:extLst>
              <a:ext uri="{FF2B5EF4-FFF2-40B4-BE49-F238E27FC236}">
                <a16:creationId xmlns:a16="http://schemas.microsoft.com/office/drawing/2014/main" id="{E3E71D7B-13D2-8A45-8383-6BF8B00D399A}"/>
              </a:ext>
            </a:extLst>
          </p:cNvPr>
          <p:cNvSpPr>
            <a:spLocks noGrp="1"/>
          </p:cNvSpPr>
          <p:nvPr>
            <p:ph type="title"/>
          </p:nvPr>
        </p:nvSpPr>
        <p:spPr>
          <a:xfrm>
            <a:off x="623888" y="1709739"/>
            <a:ext cx="7886700" cy="2852737"/>
          </a:xfrm>
        </p:spPr>
        <p:txBody>
          <a:bodyPr anchor="b"/>
          <a:lstStyle>
            <a:lvl1pPr>
              <a:defRPr sz="4500"/>
            </a:lvl1pPr>
          </a:lstStyle>
          <a:p>
            <a:r>
              <a:rPr lang="en-US"/>
              <a:t>Click to edit Master title style</a:t>
            </a:r>
          </a:p>
        </p:txBody>
      </p:sp>
      <p:sp>
        <p:nvSpPr>
          <p:cNvPr id="3" name="Text Placeholder 2">
            <a:extLst>
              <a:ext uri="{FF2B5EF4-FFF2-40B4-BE49-F238E27FC236}">
                <a16:creationId xmlns:a16="http://schemas.microsoft.com/office/drawing/2014/main" id="{EC437870-5B98-EB4C-8BB2-A100E669988D}"/>
              </a:ext>
            </a:extLst>
          </p:cNvPr>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7F70A7BB-B2FC-6244-BF83-B02BE73CFD04}"/>
              </a:ext>
            </a:extLst>
          </p:cNvPr>
          <p:cNvSpPr>
            <a:spLocks noGrp="1"/>
          </p:cNvSpPr>
          <p:nvPr>
            <p:ph type="dt" sz="half" idx="10"/>
          </p:nvPr>
        </p:nvSpPr>
        <p:spPr/>
        <p:txBody>
          <a:bodyPr/>
          <a:lstStyle/>
          <a:p>
            <a:fld id="{679BC7E7-EA8E-4DA7-915E-CC098D9BADCB}" type="datetimeFigureOut">
              <a:rPr lang="en-US" smtClean="0"/>
              <a:t>3/4/2025</a:t>
            </a:fld>
            <a:endParaRPr lang="en-US"/>
          </a:p>
        </p:txBody>
      </p:sp>
      <p:sp>
        <p:nvSpPr>
          <p:cNvPr id="5" name="Footer Placeholder 4">
            <a:extLst>
              <a:ext uri="{FF2B5EF4-FFF2-40B4-BE49-F238E27FC236}">
                <a16:creationId xmlns:a16="http://schemas.microsoft.com/office/drawing/2014/main" id="{27BDB01B-F110-DC46-B58F-16AB187BC56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6CFF2CD-2B42-2445-89D8-F20C13E7AE5E}"/>
              </a:ext>
            </a:extLst>
          </p:cNvPr>
          <p:cNvSpPr>
            <a:spLocks noGrp="1"/>
          </p:cNvSpPr>
          <p:nvPr>
            <p:ph type="sldNum" sz="quarter" idx="12"/>
          </p:nvPr>
        </p:nvSpPr>
        <p:spPr/>
        <p:txBody>
          <a:bodyPr/>
          <a:lstStyle/>
          <a:p>
            <a:fld id="{9F2F5E10-5301-4EE6-90D2-A6C4A3F62BED}" type="slidenum">
              <a:rPr lang="en-US" smtClean="0"/>
              <a:t>‹#›</a:t>
            </a:fld>
            <a:endParaRPr lang="en-US"/>
          </a:p>
        </p:txBody>
      </p:sp>
    </p:spTree>
    <p:extLst>
      <p:ext uri="{BB962C8B-B14F-4D97-AF65-F5344CB8AC3E}">
        <p14:creationId xmlns:p14="http://schemas.microsoft.com/office/powerpoint/2010/main" val="132697731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26BDD591-EB53-E64E-B3DE-7A5E03A9092D}"/>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1223" t="14655" r="989"/>
          <a:stretch/>
        </p:blipFill>
        <p:spPr>
          <a:xfrm>
            <a:off x="0" y="1"/>
            <a:ext cx="9144000" cy="2412998"/>
          </a:xfrm>
          <a:prstGeom prst="rect">
            <a:avLst/>
          </a:prstGeom>
        </p:spPr>
      </p:pic>
      <p:sp>
        <p:nvSpPr>
          <p:cNvPr id="2" name="Title 1">
            <a:extLst>
              <a:ext uri="{FF2B5EF4-FFF2-40B4-BE49-F238E27FC236}">
                <a16:creationId xmlns:a16="http://schemas.microsoft.com/office/drawing/2014/main" id="{909A48A3-CA7A-DC4F-977E-D72910488EE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EC78C81-D98B-DA44-A9B8-A76085440672}"/>
              </a:ext>
            </a:extLst>
          </p:cNvPr>
          <p:cNvSpPr>
            <a:spLocks noGrp="1"/>
          </p:cNvSpPr>
          <p:nvPr>
            <p:ph sz="half" idx="1"/>
          </p:nvPr>
        </p:nvSpPr>
        <p:spPr>
          <a:xfrm>
            <a:off x="628650" y="2175309"/>
            <a:ext cx="3886200" cy="4001654"/>
          </a:xfrm>
        </p:spPr>
        <p:txBody>
          <a:bodyPr/>
          <a:lstStyle>
            <a:lvl1pPr>
              <a:buClr>
                <a:schemeClr val="accent1"/>
              </a:buClr>
              <a:defRPr/>
            </a:lvl1pPr>
            <a:lvl2pPr>
              <a:buClr>
                <a:schemeClr val="accent1"/>
              </a:buClr>
              <a:defRPr/>
            </a:lvl2pPr>
            <a:lvl3pPr>
              <a:buClr>
                <a:schemeClr val="accent1"/>
              </a:buClr>
              <a:defRPr/>
            </a:lvl3pPr>
            <a:lvl4pPr>
              <a:buClr>
                <a:schemeClr val="accent1"/>
              </a:buClr>
              <a:defRPr/>
            </a:lvl4pPr>
            <a:lvl5pPr>
              <a:buClr>
                <a:schemeClr val="accent1"/>
              </a:buCl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4033E95A-BA97-CE42-ACC7-BE723481F091}"/>
              </a:ext>
            </a:extLst>
          </p:cNvPr>
          <p:cNvSpPr>
            <a:spLocks noGrp="1"/>
          </p:cNvSpPr>
          <p:nvPr>
            <p:ph sz="half" idx="2"/>
          </p:nvPr>
        </p:nvSpPr>
        <p:spPr>
          <a:xfrm>
            <a:off x="4629150" y="2175307"/>
            <a:ext cx="3886200" cy="4001655"/>
          </a:xfrm>
        </p:spPr>
        <p:txBody>
          <a:bodyPr/>
          <a:lstStyle>
            <a:lvl1pPr>
              <a:buClr>
                <a:schemeClr val="accent1"/>
              </a:buClr>
              <a:defRPr/>
            </a:lvl1pPr>
            <a:lvl2pPr>
              <a:buClr>
                <a:schemeClr val="accent1"/>
              </a:buClr>
              <a:defRPr/>
            </a:lvl2pPr>
            <a:lvl3pPr>
              <a:buClr>
                <a:schemeClr val="accent1"/>
              </a:buClr>
              <a:defRPr/>
            </a:lvl3pPr>
            <a:lvl4pPr>
              <a:buClr>
                <a:schemeClr val="accent1"/>
              </a:buClr>
              <a:defRPr/>
            </a:lvl4pPr>
            <a:lvl5pPr>
              <a:buClr>
                <a:schemeClr val="accent1"/>
              </a:buCl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B48FD52B-B169-5940-85E5-461738D7D8F2}"/>
              </a:ext>
            </a:extLst>
          </p:cNvPr>
          <p:cNvSpPr>
            <a:spLocks noGrp="1"/>
          </p:cNvSpPr>
          <p:nvPr>
            <p:ph type="dt" sz="half" idx="10"/>
          </p:nvPr>
        </p:nvSpPr>
        <p:spPr/>
        <p:txBody>
          <a:bodyPr/>
          <a:lstStyle/>
          <a:p>
            <a:fld id="{679BC7E7-EA8E-4DA7-915E-CC098D9BADCB}" type="datetimeFigureOut">
              <a:rPr lang="en-US" smtClean="0"/>
              <a:t>3/4/2025</a:t>
            </a:fld>
            <a:endParaRPr lang="en-US"/>
          </a:p>
        </p:txBody>
      </p:sp>
      <p:sp>
        <p:nvSpPr>
          <p:cNvPr id="6" name="Footer Placeholder 5">
            <a:extLst>
              <a:ext uri="{FF2B5EF4-FFF2-40B4-BE49-F238E27FC236}">
                <a16:creationId xmlns:a16="http://schemas.microsoft.com/office/drawing/2014/main" id="{B4A10572-42C8-364D-8FAD-32CB219921E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58562EC-8021-B640-B95E-63ACF88E1342}"/>
              </a:ext>
            </a:extLst>
          </p:cNvPr>
          <p:cNvSpPr>
            <a:spLocks noGrp="1"/>
          </p:cNvSpPr>
          <p:nvPr>
            <p:ph type="sldNum" sz="quarter" idx="12"/>
          </p:nvPr>
        </p:nvSpPr>
        <p:spPr/>
        <p:txBody>
          <a:bodyPr/>
          <a:lstStyle/>
          <a:p>
            <a:fld id="{9F2F5E10-5301-4EE6-90D2-A6C4A3F62BED}" type="slidenum">
              <a:rPr lang="en-US" smtClean="0"/>
              <a:t>‹#›</a:t>
            </a:fld>
            <a:endParaRPr lang="en-US"/>
          </a:p>
        </p:txBody>
      </p:sp>
    </p:spTree>
    <p:extLst>
      <p:ext uri="{BB962C8B-B14F-4D97-AF65-F5344CB8AC3E}">
        <p14:creationId xmlns:p14="http://schemas.microsoft.com/office/powerpoint/2010/main" val="386943520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8480C64D-4B75-7041-A8A2-01A8434CB162}"/>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1223" t="14655" r="989"/>
          <a:stretch/>
        </p:blipFill>
        <p:spPr>
          <a:xfrm>
            <a:off x="0" y="1"/>
            <a:ext cx="9144000" cy="2412998"/>
          </a:xfrm>
          <a:prstGeom prst="rect">
            <a:avLst/>
          </a:prstGeom>
        </p:spPr>
      </p:pic>
      <p:sp>
        <p:nvSpPr>
          <p:cNvPr id="2" name="Title 1">
            <a:extLst>
              <a:ext uri="{FF2B5EF4-FFF2-40B4-BE49-F238E27FC236}">
                <a16:creationId xmlns:a16="http://schemas.microsoft.com/office/drawing/2014/main" id="{EC12DD17-40B1-0B4F-A5D5-693E5B8AB188}"/>
              </a:ext>
            </a:extLst>
          </p:cNvPr>
          <p:cNvSpPr>
            <a:spLocks noGrp="1"/>
          </p:cNvSpPr>
          <p:nvPr>
            <p:ph type="title"/>
          </p:nvPr>
        </p:nvSpPr>
        <p:spPr>
          <a:xfrm>
            <a:off x="629841" y="365126"/>
            <a:ext cx="78867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27933C26-6D98-D84F-9F82-B6BDBAA7C0B8}"/>
              </a:ext>
            </a:extLst>
          </p:cNvPr>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a:extLst>
              <a:ext uri="{FF2B5EF4-FFF2-40B4-BE49-F238E27FC236}">
                <a16:creationId xmlns:a16="http://schemas.microsoft.com/office/drawing/2014/main" id="{02C0193D-7D0C-3E47-8DF6-4B9C045B7380}"/>
              </a:ext>
            </a:extLst>
          </p:cNvPr>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81A44A72-58A8-0D41-9BE1-D7BB05002BF0}"/>
              </a:ext>
            </a:extLst>
          </p:cNvPr>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a:extLst>
              <a:ext uri="{FF2B5EF4-FFF2-40B4-BE49-F238E27FC236}">
                <a16:creationId xmlns:a16="http://schemas.microsoft.com/office/drawing/2014/main" id="{008EE4C9-FF7D-464B-B1EC-076CF263502A}"/>
              </a:ext>
            </a:extLst>
          </p:cNvPr>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DAE991CE-9571-3147-A76D-78785F913003}"/>
              </a:ext>
            </a:extLst>
          </p:cNvPr>
          <p:cNvSpPr>
            <a:spLocks noGrp="1"/>
          </p:cNvSpPr>
          <p:nvPr>
            <p:ph type="dt" sz="half" idx="10"/>
          </p:nvPr>
        </p:nvSpPr>
        <p:spPr/>
        <p:txBody>
          <a:bodyPr/>
          <a:lstStyle/>
          <a:p>
            <a:fld id="{679BC7E7-EA8E-4DA7-915E-CC098D9BADCB}" type="datetimeFigureOut">
              <a:rPr lang="en-US" smtClean="0"/>
              <a:t>3/4/2025</a:t>
            </a:fld>
            <a:endParaRPr lang="en-US"/>
          </a:p>
        </p:txBody>
      </p:sp>
      <p:sp>
        <p:nvSpPr>
          <p:cNvPr id="8" name="Footer Placeholder 7">
            <a:extLst>
              <a:ext uri="{FF2B5EF4-FFF2-40B4-BE49-F238E27FC236}">
                <a16:creationId xmlns:a16="http://schemas.microsoft.com/office/drawing/2014/main" id="{5A6CD047-8203-4740-961A-E12453CBB29C}"/>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1258AC6C-8AAB-1148-AB07-0606CCB379CF}"/>
              </a:ext>
            </a:extLst>
          </p:cNvPr>
          <p:cNvSpPr>
            <a:spLocks noGrp="1"/>
          </p:cNvSpPr>
          <p:nvPr>
            <p:ph type="sldNum" sz="quarter" idx="12"/>
          </p:nvPr>
        </p:nvSpPr>
        <p:spPr/>
        <p:txBody>
          <a:bodyPr/>
          <a:lstStyle/>
          <a:p>
            <a:fld id="{9F2F5E10-5301-4EE6-90D2-A6C4A3F62BED}" type="slidenum">
              <a:rPr lang="en-US" smtClean="0"/>
              <a:t>‹#›</a:t>
            </a:fld>
            <a:endParaRPr lang="en-US"/>
          </a:p>
        </p:txBody>
      </p:sp>
    </p:spTree>
    <p:extLst>
      <p:ext uri="{BB962C8B-B14F-4D97-AF65-F5344CB8AC3E}">
        <p14:creationId xmlns:p14="http://schemas.microsoft.com/office/powerpoint/2010/main" val="65938423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4D48D82C-7A75-9141-B95F-EEEE18963FAA}"/>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1223" t="14655" r="989"/>
          <a:stretch/>
        </p:blipFill>
        <p:spPr>
          <a:xfrm>
            <a:off x="0" y="1"/>
            <a:ext cx="9144000" cy="2412998"/>
          </a:xfrm>
          <a:prstGeom prst="rect">
            <a:avLst/>
          </a:prstGeom>
        </p:spPr>
      </p:pic>
      <p:sp>
        <p:nvSpPr>
          <p:cNvPr id="2" name="Title 1">
            <a:extLst>
              <a:ext uri="{FF2B5EF4-FFF2-40B4-BE49-F238E27FC236}">
                <a16:creationId xmlns:a16="http://schemas.microsoft.com/office/drawing/2014/main" id="{7E22F811-4DA8-204C-9CC1-0D2559822140}"/>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9339A098-3EB6-2B4D-B3C1-7AB4585E4A9A}"/>
              </a:ext>
            </a:extLst>
          </p:cNvPr>
          <p:cNvSpPr>
            <a:spLocks noGrp="1"/>
          </p:cNvSpPr>
          <p:nvPr>
            <p:ph type="dt" sz="half" idx="10"/>
          </p:nvPr>
        </p:nvSpPr>
        <p:spPr/>
        <p:txBody>
          <a:bodyPr/>
          <a:lstStyle/>
          <a:p>
            <a:fld id="{679BC7E7-EA8E-4DA7-915E-CC098D9BADCB}" type="datetimeFigureOut">
              <a:rPr lang="en-US" smtClean="0"/>
              <a:t>3/4/2025</a:t>
            </a:fld>
            <a:endParaRPr lang="en-US"/>
          </a:p>
        </p:txBody>
      </p:sp>
      <p:sp>
        <p:nvSpPr>
          <p:cNvPr id="4" name="Footer Placeholder 3">
            <a:extLst>
              <a:ext uri="{FF2B5EF4-FFF2-40B4-BE49-F238E27FC236}">
                <a16:creationId xmlns:a16="http://schemas.microsoft.com/office/drawing/2014/main" id="{A17C18C5-2C02-F24A-ABC2-0DE82563A5A3}"/>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7F9D77E7-32C6-394C-B42B-493783B00951}"/>
              </a:ext>
            </a:extLst>
          </p:cNvPr>
          <p:cNvSpPr>
            <a:spLocks noGrp="1"/>
          </p:cNvSpPr>
          <p:nvPr>
            <p:ph type="sldNum" sz="quarter" idx="12"/>
          </p:nvPr>
        </p:nvSpPr>
        <p:spPr/>
        <p:txBody>
          <a:bodyPr/>
          <a:lstStyle/>
          <a:p>
            <a:fld id="{9F2F5E10-5301-4EE6-90D2-A6C4A3F62BED}" type="slidenum">
              <a:rPr lang="en-US" smtClean="0"/>
              <a:t>‹#›</a:t>
            </a:fld>
            <a:endParaRPr lang="en-US"/>
          </a:p>
        </p:txBody>
      </p:sp>
    </p:spTree>
    <p:extLst>
      <p:ext uri="{BB962C8B-B14F-4D97-AF65-F5344CB8AC3E}">
        <p14:creationId xmlns:p14="http://schemas.microsoft.com/office/powerpoint/2010/main" val="119802767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52682188-7044-8542-91AA-76F972EF6189}"/>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1223" t="14655" r="989"/>
          <a:stretch/>
        </p:blipFill>
        <p:spPr>
          <a:xfrm>
            <a:off x="0" y="1"/>
            <a:ext cx="9144000" cy="2412998"/>
          </a:xfrm>
          <a:prstGeom prst="rect">
            <a:avLst/>
          </a:prstGeom>
        </p:spPr>
      </p:pic>
      <p:sp>
        <p:nvSpPr>
          <p:cNvPr id="2" name="Date Placeholder 1">
            <a:extLst>
              <a:ext uri="{FF2B5EF4-FFF2-40B4-BE49-F238E27FC236}">
                <a16:creationId xmlns:a16="http://schemas.microsoft.com/office/drawing/2014/main" id="{CE4811C0-44CD-EA47-AE80-CE17FD21592D}"/>
              </a:ext>
            </a:extLst>
          </p:cNvPr>
          <p:cNvSpPr>
            <a:spLocks noGrp="1"/>
          </p:cNvSpPr>
          <p:nvPr>
            <p:ph type="dt" sz="half" idx="10"/>
          </p:nvPr>
        </p:nvSpPr>
        <p:spPr/>
        <p:txBody>
          <a:bodyPr/>
          <a:lstStyle/>
          <a:p>
            <a:fld id="{679BC7E7-EA8E-4DA7-915E-CC098D9BADCB}" type="datetimeFigureOut">
              <a:rPr lang="en-US" smtClean="0"/>
              <a:t>3/4/2025</a:t>
            </a:fld>
            <a:endParaRPr lang="en-US"/>
          </a:p>
        </p:txBody>
      </p:sp>
      <p:sp>
        <p:nvSpPr>
          <p:cNvPr id="3" name="Footer Placeholder 2">
            <a:extLst>
              <a:ext uri="{FF2B5EF4-FFF2-40B4-BE49-F238E27FC236}">
                <a16:creationId xmlns:a16="http://schemas.microsoft.com/office/drawing/2014/main" id="{628D0FEF-11CE-C843-A178-101E6E254A2A}"/>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B98CD8D9-B680-D348-806E-16A8ADAD349F}"/>
              </a:ext>
            </a:extLst>
          </p:cNvPr>
          <p:cNvSpPr>
            <a:spLocks noGrp="1"/>
          </p:cNvSpPr>
          <p:nvPr>
            <p:ph type="sldNum" sz="quarter" idx="12"/>
          </p:nvPr>
        </p:nvSpPr>
        <p:spPr/>
        <p:txBody>
          <a:bodyPr/>
          <a:lstStyle/>
          <a:p>
            <a:fld id="{9F2F5E10-5301-4EE6-90D2-A6C4A3F62BED}" type="slidenum">
              <a:rPr lang="en-US" smtClean="0"/>
              <a:t>‹#›</a:t>
            </a:fld>
            <a:endParaRPr lang="en-US"/>
          </a:p>
        </p:txBody>
      </p:sp>
    </p:spTree>
    <p:extLst>
      <p:ext uri="{BB962C8B-B14F-4D97-AF65-F5344CB8AC3E}">
        <p14:creationId xmlns:p14="http://schemas.microsoft.com/office/powerpoint/2010/main" val="382797014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F36DFE9D-6AD6-4140-84A0-DD4640B6D4F8}"/>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1223" t="14655" r="989"/>
          <a:stretch/>
        </p:blipFill>
        <p:spPr>
          <a:xfrm>
            <a:off x="0" y="1"/>
            <a:ext cx="9144000" cy="2412998"/>
          </a:xfrm>
          <a:prstGeom prst="rect">
            <a:avLst/>
          </a:prstGeom>
        </p:spPr>
      </p:pic>
      <p:sp>
        <p:nvSpPr>
          <p:cNvPr id="2" name="Title 1">
            <a:extLst>
              <a:ext uri="{FF2B5EF4-FFF2-40B4-BE49-F238E27FC236}">
                <a16:creationId xmlns:a16="http://schemas.microsoft.com/office/drawing/2014/main" id="{510F4AFD-8760-4943-9ED3-77B818C8AAE8}"/>
              </a:ext>
            </a:extLst>
          </p:cNvPr>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Content Placeholder 2">
            <a:extLst>
              <a:ext uri="{FF2B5EF4-FFF2-40B4-BE49-F238E27FC236}">
                <a16:creationId xmlns:a16="http://schemas.microsoft.com/office/drawing/2014/main" id="{6EE28687-E92C-4E47-AEC0-CE12AA0287CC}"/>
              </a:ext>
            </a:extLst>
          </p:cNvPr>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E77350A6-4648-1142-92D1-863F46DC0229}"/>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id="{ED177E0F-2963-174F-8608-306A8C930CB5}"/>
              </a:ext>
            </a:extLst>
          </p:cNvPr>
          <p:cNvSpPr>
            <a:spLocks noGrp="1"/>
          </p:cNvSpPr>
          <p:nvPr>
            <p:ph type="dt" sz="half" idx="10"/>
          </p:nvPr>
        </p:nvSpPr>
        <p:spPr/>
        <p:txBody>
          <a:bodyPr/>
          <a:lstStyle/>
          <a:p>
            <a:fld id="{679BC7E7-EA8E-4DA7-915E-CC098D9BADCB}" type="datetimeFigureOut">
              <a:rPr lang="en-US" smtClean="0"/>
              <a:t>3/4/2025</a:t>
            </a:fld>
            <a:endParaRPr lang="en-US"/>
          </a:p>
        </p:txBody>
      </p:sp>
      <p:sp>
        <p:nvSpPr>
          <p:cNvPr id="6" name="Footer Placeholder 5">
            <a:extLst>
              <a:ext uri="{FF2B5EF4-FFF2-40B4-BE49-F238E27FC236}">
                <a16:creationId xmlns:a16="http://schemas.microsoft.com/office/drawing/2014/main" id="{ACB1369A-EA14-DD43-983D-F5F990667E1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200E338-6417-9641-B2EC-73FDAE104C65}"/>
              </a:ext>
            </a:extLst>
          </p:cNvPr>
          <p:cNvSpPr>
            <a:spLocks noGrp="1"/>
          </p:cNvSpPr>
          <p:nvPr>
            <p:ph type="sldNum" sz="quarter" idx="12"/>
          </p:nvPr>
        </p:nvSpPr>
        <p:spPr/>
        <p:txBody>
          <a:bodyPr/>
          <a:lstStyle/>
          <a:p>
            <a:fld id="{9F2F5E10-5301-4EE6-90D2-A6C4A3F62BED}" type="slidenum">
              <a:rPr lang="en-US" smtClean="0"/>
              <a:t>‹#›</a:t>
            </a:fld>
            <a:endParaRPr lang="en-US"/>
          </a:p>
        </p:txBody>
      </p:sp>
    </p:spTree>
    <p:extLst>
      <p:ext uri="{BB962C8B-B14F-4D97-AF65-F5344CB8AC3E}">
        <p14:creationId xmlns:p14="http://schemas.microsoft.com/office/powerpoint/2010/main" val="23242364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pn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7.xml"/><Relationship Id="rId3" Type="http://schemas.openxmlformats.org/officeDocument/2006/relationships/slideLayout" Target="../slideLayouts/slideLayout12.xml"/><Relationship Id="rId7" Type="http://schemas.openxmlformats.org/officeDocument/2006/relationships/slideLayout" Target="../slideLayouts/slideLayout16.xml"/><Relationship Id="rId12" Type="http://schemas.openxmlformats.org/officeDocument/2006/relationships/theme" Target="../theme/theme2.xml"/><Relationship Id="rId2" Type="http://schemas.openxmlformats.org/officeDocument/2006/relationships/slideLayout" Target="../slideLayouts/slideLayout11.xml"/><Relationship Id="rId1" Type="http://schemas.openxmlformats.org/officeDocument/2006/relationships/slideLayout" Target="../slideLayouts/slideLayout10.xml"/><Relationship Id="rId6" Type="http://schemas.openxmlformats.org/officeDocument/2006/relationships/slideLayout" Target="../slideLayouts/slideLayout15.xml"/><Relationship Id="rId11" Type="http://schemas.openxmlformats.org/officeDocument/2006/relationships/slideLayout" Target="../slideLayouts/slideLayout20.xml"/><Relationship Id="rId5" Type="http://schemas.openxmlformats.org/officeDocument/2006/relationships/slideLayout" Target="../slideLayouts/slideLayout14.xml"/><Relationship Id="rId10" Type="http://schemas.openxmlformats.org/officeDocument/2006/relationships/slideLayout" Target="../slideLayouts/slideLayout19.xml"/><Relationship Id="rId4" Type="http://schemas.openxmlformats.org/officeDocument/2006/relationships/slideLayout" Target="../slideLayouts/slideLayout13.xml"/><Relationship Id="rId9" Type="http://schemas.openxmlformats.org/officeDocument/2006/relationships/slideLayout" Target="../slideLayouts/slideLayout1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3C5DF787-423A-E243-A3DC-3970AC7B7BB0}"/>
              </a:ext>
            </a:extLst>
          </p:cNvPr>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8D85AD32-9E73-1F4C-B571-E846E2074025}"/>
              </a:ext>
            </a:extLst>
          </p:cNvPr>
          <p:cNvSpPr>
            <a:spLocks noGrp="1"/>
          </p:cNvSpPr>
          <p:nvPr>
            <p:ph type="body" idx="1"/>
          </p:nvPr>
        </p:nvSpPr>
        <p:spPr>
          <a:xfrm>
            <a:off x="628650" y="2184935"/>
            <a:ext cx="7886700" cy="399202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E3B1013-85A7-7349-B4A7-5FB933EACC84}"/>
              </a:ext>
            </a:extLst>
          </p:cNvPr>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A347EC0D-3EAC-3943-8BE6-05D12151DA49}" type="datetimeFigureOut">
              <a:rPr lang="en-US" smtClean="0"/>
              <a:t>3/4/2025</a:t>
            </a:fld>
            <a:endParaRPr lang="en-US"/>
          </a:p>
        </p:txBody>
      </p:sp>
      <p:sp>
        <p:nvSpPr>
          <p:cNvPr id="5" name="Footer Placeholder 4">
            <a:extLst>
              <a:ext uri="{FF2B5EF4-FFF2-40B4-BE49-F238E27FC236}">
                <a16:creationId xmlns:a16="http://schemas.microsoft.com/office/drawing/2014/main" id="{C36200F4-A1F6-EF43-845D-08673F993ECE}"/>
              </a:ext>
            </a:extLst>
          </p:cNvPr>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4192DD58-F85E-B140-986D-CEF2BFD31C6C}"/>
              </a:ext>
            </a:extLst>
          </p:cNvPr>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559BA6DE-EF5C-3547-AD51-F69868F359F2}" type="slidenum">
              <a:rPr lang="en-US" smtClean="0"/>
              <a:t>‹#›</a:t>
            </a:fld>
            <a:endParaRPr lang="en-US"/>
          </a:p>
        </p:txBody>
      </p:sp>
      <p:pic>
        <p:nvPicPr>
          <p:cNvPr id="7" name="Picture 6">
            <a:extLst>
              <a:ext uri="{FF2B5EF4-FFF2-40B4-BE49-F238E27FC236}">
                <a16:creationId xmlns:a16="http://schemas.microsoft.com/office/drawing/2014/main" id="{0B96A79E-4623-CC40-946B-BA3E4C96EA0E}"/>
              </a:ext>
            </a:extLst>
          </p:cNvPr>
          <p:cNvPicPr>
            <a:picLocks noChangeAspect="1"/>
          </p:cNvPicPr>
          <p:nvPr userDrawn="1"/>
        </p:nvPicPr>
        <p:blipFill>
          <a:blip r:embed="rId11">
            <a:extLst>
              <a:ext uri="{28A0092B-C50C-407E-A947-70E740481C1C}">
                <a14:useLocalDpi xmlns:a14="http://schemas.microsoft.com/office/drawing/2010/main" val="0"/>
              </a:ext>
            </a:extLst>
          </a:blip>
          <a:stretch>
            <a:fillRect/>
          </a:stretch>
        </p:blipFill>
        <p:spPr>
          <a:xfrm>
            <a:off x="7353701" y="5779368"/>
            <a:ext cx="1684421" cy="974951"/>
          </a:xfrm>
          <a:prstGeom prst="rect">
            <a:avLst/>
          </a:prstGeom>
        </p:spPr>
      </p:pic>
    </p:spTree>
    <p:extLst>
      <p:ext uri="{BB962C8B-B14F-4D97-AF65-F5344CB8AC3E}">
        <p14:creationId xmlns:p14="http://schemas.microsoft.com/office/powerpoint/2010/main" val="1680674614"/>
      </p:ext>
    </p:extLst>
  </p:cSld>
  <p:clrMap bg1="lt1" tx1="dk1" bg2="lt2" tx2="dk2" accent1="accent1" accent2="accent2" accent3="accent3" accent4="accent4" accent5="accent5" accent6="accent6" hlink="hlink" folHlink="folHlink"/>
  <p:sldLayoutIdLst>
    <p:sldLayoutId id="2147483678" r:id="rId1"/>
    <p:sldLayoutId id="2147483690" r:id="rId2"/>
    <p:sldLayoutId id="2147483679" r:id="rId3"/>
    <p:sldLayoutId id="2147483680" r:id="rId4"/>
    <p:sldLayoutId id="2147483681" r:id="rId5"/>
    <p:sldLayoutId id="2147483682" r:id="rId6"/>
    <p:sldLayoutId id="2147483683" r:id="rId7"/>
    <p:sldLayoutId id="2147483684" r:id="rId8"/>
    <p:sldLayoutId id="2147483685" r:id="rId9"/>
  </p:sldLayoutIdLst>
  <p:txStyles>
    <p:titleStyle>
      <a:lvl1pPr algn="l" defTabSz="685800" rtl="0" eaLnBrk="1" latinLnBrk="0" hangingPunct="1">
        <a:lnSpc>
          <a:spcPct val="90000"/>
        </a:lnSpc>
        <a:spcBef>
          <a:spcPct val="0"/>
        </a:spcBef>
        <a:buNone/>
        <a:defRPr sz="3300" b="1" kern="1200">
          <a:solidFill>
            <a:schemeClr val="bg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DF4F902-051D-4EAD-576B-5700CED9FB88}"/>
              </a:ext>
            </a:extLst>
          </p:cNvPr>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7D9CC3B3-37D7-827A-B63F-BB2D11C8C39B}"/>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4CF4B4D-A756-6111-B138-1D77A2C718A8}"/>
              </a:ext>
            </a:extLst>
          </p:cNvPr>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422B4EA0-9188-9540-8193-47BA841A19D1}" type="datetimeFigureOut">
              <a:rPr lang="en-US" smtClean="0"/>
              <a:t>3/4/2025</a:t>
            </a:fld>
            <a:endParaRPr lang="en-US"/>
          </a:p>
        </p:txBody>
      </p:sp>
      <p:sp>
        <p:nvSpPr>
          <p:cNvPr id="5" name="Footer Placeholder 4">
            <a:extLst>
              <a:ext uri="{FF2B5EF4-FFF2-40B4-BE49-F238E27FC236}">
                <a16:creationId xmlns:a16="http://schemas.microsoft.com/office/drawing/2014/main" id="{62746634-A145-D4B0-4E56-3E805AF875E8}"/>
              </a:ext>
            </a:extLst>
          </p:cNvPr>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330D5E3B-124E-259B-B77F-CBD7C0DFBA8F}"/>
              </a:ext>
            </a:extLst>
          </p:cNvPr>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A73D8261-0C7A-2341-8194-71A0A745AB17}" type="slidenum">
              <a:rPr lang="en-US" smtClean="0"/>
              <a:t>‹#›</a:t>
            </a:fld>
            <a:endParaRPr lang="en-US"/>
          </a:p>
        </p:txBody>
      </p:sp>
    </p:spTree>
    <p:extLst>
      <p:ext uri="{BB962C8B-B14F-4D97-AF65-F5344CB8AC3E}">
        <p14:creationId xmlns:p14="http://schemas.microsoft.com/office/powerpoint/2010/main" val="387194155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11.xml"/><Relationship Id="rId5" Type="http://schemas.openxmlformats.org/officeDocument/2006/relationships/image" Target="../media/image3.jpeg"/><Relationship Id="rId4" Type="http://schemas.openxmlformats.org/officeDocument/2006/relationships/image" Target="../media/image9.jpeg"/></Relationships>
</file>

<file path=ppt/slides/_rels/slide12.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10.xml"/><Relationship Id="rId6" Type="http://schemas.openxmlformats.org/officeDocument/2006/relationships/image" Target="../media/image3.jpeg"/><Relationship Id="rId5" Type="http://schemas.openxmlformats.org/officeDocument/2006/relationships/image" Target="../media/image13.jpeg"/><Relationship Id="rId4" Type="http://schemas.openxmlformats.org/officeDocument/2006/relationships/image" Target="../media/image12.jpeg"/></Relationships>
</file>

<file path=ppt/slides/_rels/slide13.xml.rels><?xml version="1.0" encoding="UTF-8" standalone="yes"?>
<Relationships xmlns="http://schemas.openxmlformats.org/package/2006/relationships"><Relationship Id="rId8" Type="http://schemas.openxmlformats.org/officeDocument/2006/relationships/diagramColors" Target="../diagrams/colors3.xml"/><Relationship Id="rId3" Type="http://schemas.openxmlformats.org/officeDocument/2006/relationships/image" Target="../media/image14.jpeg"/><Relationship Id="rId7" Type="http://schemas.openxmlformats.org/officeDocument/2006/relationships/diagramQuickStyle" Target="../diagrams/quickStyle3.xml"/><Relationship Id="rId2" Type="http://schemas.openxmlformats.org/officeDocument/2006/relationships/notesSlide" Target="../notesSlides/notesSlide11.xml"/><Relationship Id="rId1" Type="http://schemas.openxmlformats.org/officeDocument/2006/relationships/slideLayout" Target="../slideLayouts/slideLayout3.xml"/><Relationship Id="rId6" Type="http://schemas.openxmlformats.org/officeDocument/2006/relationships/diagramLayout" Target="../diagrams/layout3.xml"/><Relationship Id="rId5" Type="http://schemas.openxmlformats.org/officeDocument/2006/relationships/diagramData" Target="../diagrams/data3.xml"/><Relationship Id="rId4" Type="http://schemas.openxmlformats.org/officeDocument/2006/relationships/image" Target="../media/image3.jpeg"/><Relationship Id="rId9" Type="http://schemas.microsoft.com/office/2007/relationships/diagramDrawing" Target="../diagrams/drawing3.xml"/></Relationships>
</file>

<file path=ppt/slides/_rels/slide14.xml.rels><?xml version="1.0" encoding="UTF-8" standalone="yes"?>
<Relationships xmlns="http://schemas.openxmlformats.org/package/2006/relationships"><Relationship Id="rId8" Type="http://schemas.openxmlformats.org/officeDocument/2006/relationships/diagramColors" Target="../diagrams/colors4.xml"/><Relationship Id="rId3" Type="http://schemas.openxmlformats.org/officeDocument/2006/relationships/image" Target="../media/image14.jpeg"/><Relationship Id="rId7" Type="http://schemas.openxmlformats.org/officeDocument/2006/relationships/diagramQuickStyle" Target="../diagrams/quickStyle4.xml"/><Relationship Id="rId2" Type="http://schemas.openxmlformats.org/officeDocument/2006/relationships/notesSlide" Target="../notesSlides/notesSlide12.xml"/><Relationship Id="rId1" Type="http://schemas.openxmlformats.org/officeDocument/2006/relationships/slideLayout" Target="../slideLayouts/slideLayout3.xml"/><Relationship Id="rId6" Type="http://schemas.openxmlformats.org/officeDocument/2006/relationships/diagramLayout" Target="../diagrams/layout4.xml"/><Relationship Id="rId5" Type="http://schemas.openxmlformats.org/officeDocument/2006/relationships/diagramData" Target="../diagrams/data4.xml"/><Relationship Id="rId4" Type="http://schemas.openxmlformats.org/officeDocument/2006/relationships/image" Target="../media/image3.jpeg"/><Relationship Id="rId9" Type="http://schemas.microsoft.com/office/2007/relationships/diagramDrawing" Target="../diagrams/drawing4.xml"/></Relationships>
</file>

<file path=ppt/slides/_rels/slide1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3.xml"/><Relationship Id="rId1" Type="http://schemas.openxmlformats.org/officeDocument/2006/relationships/slideLayout" Target="../slideLayouts/slideLayout3.xml"/><Relationship Id="rId4" Type="http://schemas.openxmlformats.org/officeDocument/2006/relationships/image" Target="../media/image15.jpeg"/></Relationships>
</file>

<file path=ppt/slides/_rels/slide16.xml.rels><?xml version="1.0" encoding="UTF-8" standalone="yes"?>
<Relationships xmlns="http://schemas.openxmlformats.org/package/2006/relationships"><Relationship Id="rId8" Type="http://schemas.microsoft.com/office/2007/relationships/diagramDrawing" Target="../diagrams/drawing5.xml"/><Relationship Id="rId3" Type="http://schemas.openxmlformats.org/officeDocument/2006/relationships/image" Target="../media/image3.jpeg"/><Relationship Id="rId7" Type="http://schemas.openxmlformats.org/officeDocument/2006/relationships/diagramColors" Target="../diagrams/colors5.xml"/><Relationship Id="rId2" Type="http://schemas.openxmlformats.org/officeDocument/2006/relationships/notesSlide" Target="../notesSlides/notesSlide14.xml"/><Relationship Id="rId1" Type="http://schemas.openxmlformats.org/officeDocument/2006/relationships/slideLayout" Target="../slideLayouts/slideLayout3.xml"/><Relationship Id="rId6" Type="http://schemas.openxmlformats.org/officeDocument/2006/relationships/diagramQuickStyle" Target="../diagrams/quickStyle5.xml"/><Relationship Id="rId5" Type="http://schemas.openxmlformats.org/officeDocument/2006/relationships/diagramLayout" Target="../diagrams/layout5.xml"/><Relationship Id="rId4" Type="http://schemas.openxmlformats.org/officeDocument/2006/relationships/diagramData" Target="../diagrams/data5.xml"/></Relationships>
</file>

<file path=ppt/slides/_rels/slide17.xml.rels><?xml version="1.0" encoding="UTF-8" standalone="yes"?>
<Relationships xmlns="http://schemas.openxmlformats.org/package/2006/relationships"><Relationship Id="rId8" Type="http://schemas.microsoft.com/office/2007/relationships/diagramDrawing" Target="../diagrams/drawing6.xml"/><Relationship Id="rId3" Type="http://schemas.openxmlformats.org/officeDocument/2006/relationships/image" Target="../media/image3.jpeg"/><Relationship Id="rId7" Type="http://schemas.openxmlformats.org/officeDocument/2006/relationships/diagramColors" Target="../diagrams/colors6.xml"/><Relationship Id="rId2" Type="http://schemas.openxmlformats.org/officeDocument/2006/relationships/notesSlide" Target="../notesSlides/notesSlide15.xml"/><Relationship Id="rId1" Type="http://schemas.openxmlformats.org/officeDocument/2006/relationships/slideLayout" Target="../slideLayouts/slideLayout3.xml"/><Relationship Id="rId6" Type="http://schemas.openxmlformats.org/officeDocument/2006/relationships/diagramQuickStyle" Target="../diagrams/quickStyle6.xml"/><Relationship Id="rId5" Type="http://schemas.openxmlformats.org/officeDocument/2006/relationships/diagramLayout" Target="../diagrams/layout6.xml"/><Relationship Id="rId4" Type="http://schemas.openxmlformats.org/officeDocument/2006/relationships/diagramData" Target="../diagrams/data6.xml"/></Relationships>
</file>

<file path=ppt/slides/_rels/slide18.xml.rels><?xml version="1.0" encoding="UTF-8" standalone="yes"?>
<Relationships xmlns="http://schemas.openxmlformats.org/package/2006/relationships"><Relationship Id="rId8" Type="http://schemas.openxmlformats.org/officeDocument/2006/relationships/diagramColors" Target="../diagrams/colors7.xml"/><Relationship Id="rId3" Type="http://schemas.openxmlformats.org/officeDocument/2006/relationships/image" Target="../media/image14.jpeg"/><Relationship Id="rId7" Type="http://schemas.openxmlformats.org/officeDocument/2006/relationships/diagramQuickStyle" Target="../diagrams/quickStyle7.xml"/><Relationship Id="rId2" Type="http://schemas.openxmlformats.org/officeDocument/2006/relationships/notesSlide" Target="../notesSlides/notesSlide16.xml"/><Relationship Id="rId1" Type="http://schemas.openxmlformats.org/officeDocument/2006/relationships/slideLayout" Target="../slideLayouts/slideLayout3.xml"/><Relationship Id="rId6" Type="http://schemas.openxmlformats.org/officeDocument/2006/relationships/diagramLayout" Target="../diagrams/layout7.xml"/><Relationship Id="rId5" Type="http://schemas.openxmlformats.org/officeDocument/2006/relationships/diagramData" Target="../diagrams/data7.xml"/><Relationship Id="rId4" Type="http://schemas.openxmlformats.org/officeDocument/2006/relationships/image" Target="../media/image3.jpeg"/><Relationship Id="rId9" Type="http://schemas.microsoft.com/office/2007/relationships/diagramDrawing" Target="../diagrams/drawing7.xml"/></Relationships>
</file>

<file path=ppt/slides/_rels/slide19.xml.rels><?xml version="1.0" encoding="UTF-8" standalone="yes"?>
<Relationships xmlns="http://schemas.openxmlformats.org/package/2006/relationships"><Relationship Id="rId8" Type="http://schemas.openxmlformats.org/officeDocument/2006/relationships/diagramColors" Target="../diagrams/colors8.xml"/><Relationship Id="rId3" Type="http://schemas.openxmlformats.org/officeDocument/2006/relationships/image" Target="../media/image14.jpeg"/><Relationship Id="rId7" Type="http://schemas.openxmlformats.org/officeDocument/2006/relationships/diagramQuickStyle" Target="../diagrams/quickStyle8.xml"/><Relationship Id="rId2" Type="http://schemas.openxmlformats.org/officeDocument/2006/relationships/notesSlide" Target="../notesSlides/notesSlide17.xml"/><Relationship Id="rId1" Type="http://schemas.openxmlformats.org/officeDocument/2006/relationships/slideLayout" Target="../slideLayouts/slideLayout3.xml"/><Relationship Id="rId6" Type="http://schemas.openxmlformats.org/officeDocument/2006/relationships/diagramLayout" Target="../diagrams/layout8.xml"/><Relationship Id="rId5" Type="http://schemas.openxmlformats.org/officeDocument/2006/relationships/diagramData" Target="../diagrams/data8.xml"/><Relationship Id="rId4" Type="http://schemas.openxmlformats.org/officeDocument/2006/relationships/image" Target="../media/image3.jpeg"/><Relationship Id="rId9" Type="http://schemas.microsoft.com/office/2007/relationships/diagramDrawing" Target="../diagrams/drawing8.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8" Type="http://schemas.microsoft.com/office/2007/relationships/diagramDrawing" Target="../diagrams/drawing9.xml"/><Relationship Id="rId3" Type="http://schemas.openxmlformats.org/officeDocument/2006/relationships/image" Target="../media/image3.jpeg"/><Relationship Id="rId7" Type="http://schemas.openxmlformats.org/officeDocument/2006/relationships/diagramColors" Target="../diagrams/colors9.xml"/><Relationship Id="rId2" Type="http://schemas.openxmlformats.org/officeDocument/2006/relationships/notesSlide" Target="../notesSlides/notesSlide18.xml"/><Relationship Id="rId1" Type="http://schemas.openxmlformats.org/officeDocument/2006/relationships/slideLayout" Target="../slideLayouts/slideLayout3.xml"/><Relationship Id="rId6" Type="http://schemas.openxmlformats.org/officeDocument/2006/relationships/diagramQuickStyle" Target="../diagrams/quickStyle9.xml"/><Relationship Id="rId5" Type="http://schemas.openxmlformats.org/officeDocument/2006/relationships/diagramLayout" Target="../diagrams/layout9.xml"/><Relationship Id="rId4" Type="http://schemas.openxmlformats.org/officeDocument/2006/relationships/diagramData" Target="../diagrams/data9.xml"/></Relationships>
</file>

<file path=ppt/slides/_rels/slide2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8" Type="http://schemas.microsoft.com/office/2007/relationships/diagramDrawing" Target="../diagrams/drawing10.xml"/><Relationship Id="rId3" Type="http://schemas.openxmlformats.org/officeDocument/2006/relationships/image" Target="../media/image3.jpeg"/><Relationship Id="rId7" Type="http://schemas.openxmlformats.org/officeDocument/2006/relationships/diagramColors" Target="../diagrams/colors10.xml"/><Relationship Id="rId2" Type="http://schemas.openxmlformats.org/officeDocument/2006/relationships/notesSlide" Target="../notesSlides/notesSlide20.xml"/><Relationship Id="rId1" Type="http://schemas.openxmlformats.org/officeDocument/2006/relationships/slideLayout" Target="../slideLayouts/slideLayout3.xml"/><Relationship Id="rId6" Type="http://schemas.openxmlformats.org/officeDocument/2006/relationships/diagramQuickStyle" Target="../diagrams/quickStyle10.xml"/><Relationship Id="rId5" Type="http://schemas.openxmlformats.org/officeDocument/2006/relationships/diagramLayout" Target="../diagrams/layout10.xml"/><Relationship Id="rId4" Type="http://schemas.openxmlformats.org/officeDocument/2006/relationships/diagramData" Target="../diagrams/data10.xml"/></Relationships>
</file>

<file path=ppt/slides/_rels/slide2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1.xml"/><Relationship Id="rId1" Type="http://schemas.openxmlformats.org/officeDocument/2006/relationships/slideLayout" Target="../slideLayouts/slideLayout3.xml"/><Relationship Id="rId4" Type="http://schemas.openxmlformats.org/officeDocument/2006/relationships/image" Target="../media/image16.png"/></Relationships>
</file>

<file path=ppt/slides/_rels/slide2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4.xml"/><Relationship Id="rId1" Type="http://schemas.openxmlformats.org/officeDocument/2006/relationships/slideLayout" Target="../slideLayouts/slideLayout3.xml"/><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6.xml"/><Relationship Id="rId1" Type="http://schemas.openxmlformats.org/officeDocument/2006/relationships/slideLayout" Target="../slideLayouts/slideLayout3.xml"/><Relationship Id="rId4" Type="http://schemas.openxmlformats.org/officeDocument/2006/relationships/image" Target="../media/image5.jpeg"/></Relationships>
</file>

<file path=ppt/slides/_rels/slide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7.xml"/><Relationship Id="rId1" Type="http://schemas.openxmlformats.org/officeDocument/2006/relationships/slideLayout" Target="../slideLayouts/slideLayout3.xml"/><Relationship Id="rId4" Type="http://schemas.openxmlformats.org/officeDocument/2006/relationships/image" Target="../media/image6.png"/></Relationships>
</file>

<file path=ppt/slides/_rels/slide8.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3.jpeg"/><Relationship Id="rId7" Type="http://schemas.openxmlformats.org/officeDocument/2006/relationships/diagramColors" Target="../diagrams/colors1.xml"/><Relationship Id="rId2" Type="http://schemas.openxmlformats.org/officeDocument/2006/relationships/notesSlide" Target="../notesSlides/notesSlide8.xml"/><Relationship Id="rId1" Type="http://schemas.openxmlformats.org/officeDocument/2006/relationships/slideLayout" Target="../slideLayouts/slideLayout3.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9.xml.rels><?xml version="1.0" encoding="UTF-8" standalone="yes"?>
<Relationships xmlns="http://schemas.openxmlformats.org/package/2006/relationships"><Relationship Id="rId8" Type="http://schemas.microsoft.com/office/2007/relationships/diagramDrawing" Target="../diagrams/drawing2.xml"/><Relationship Id="rId3" Type="http://schemas.openxmlformats.org/officeDocument/2006/relationships/image" Target="../media/image3.jpeg"/><Relationship Id="rId7" Type="http://schemas.openxmlformats.org/officeDocument/2006/relationships/diagramColors" Target="../diagrams/colors2.xml"/><Relationship Id="rId2" Type="http://schemas.openxmlformats.org/officeDocument/2006/relationships/notesSlide" Target="../notesSlides/notesSlide9.xml"/><Relationship Id="rId1" Type="http://schemas.openxmlformats.org/officeDocument/2006/relationships/slideLayout" Target="../slideLayouts/slideLayout3.xml"/><Relationship Id="rId6" Type="http://schemas.openxmlformats.org/officeDocument/2006/relationships/diagramQuickStyle" Target="../diagrams/quickStyle2.xml"/><Relationship Id="rId5" Type="http://schemas.openxmlformats.org/officeDocument/2006/relationships/diagramLayout" Target="../diagrams/layout2.xml"/><Relationship Id="rId4" Type="http://schemas.openxmlformats.org/officeDocument/2006/relationships/diagramData" Target="../diagrams/data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4" name="Rectangle 23">
            <a:extLst>
              <a:ext uri="{FF2B5EF4-FFF2-40B4-BE49-F238E27FC236}">
                <a16:creationId xmlns:a16="http://schemas.microsoft.com/office/drawing/2014/main" id="{AB8C311F-7253-4AED-9701-7FC0708C41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E2384209-CB15-4CDF-9D31-C44FD9A3F20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1142713" y="-1142284"/>
            <a:ext cx="6858000" cy="9143425"/>
          </a:xfrm>
          <a:prstGeom prst="rect">
            <a:avLst/>
          </a:prstGeom>
          <a:gradFill>
            <a:gsLst>
              <a:gs pos="8000">
                <a:schemeClr val="accent1"/>
              </a:gs>
              <a:gs pos="100000">
                <a:schemeClr val="accent1">
                  <a:lumMod val="5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2633B3B5-CC90-43F0-8714-D31D1F3F02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1733" y="0"/>
            <a:ext cx="6803134" cy="6857572"/>
          </a:xfrm>
          <a:prstGeom prst="rect">
            <a:avLst/>
          </a:prstGeom>
          <a:gradFill>
            <a:gsLst>
              <a:gs pos="8000">
                <a:srgbClr val="000000">
                  <a:alpha val="52000"/>
                </a:srgbClr>
              </a:gs>
              <a:gs pos="100000">
                <a:schemeClr val="accent1"/>
              </a:gs>
            </a:gsLst>
            <a:lin ang="4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A8D57A06-A426-446D-B02C-A2DC6B62E45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2125298" y="-161647"/>
            <a:ext cx="4894564" cy="9145160"/>
          </a:xfrm>
          <a:prstGeom prst="rect">
            <a:avLst/>
          </a:prstGeom>
          <a:gradFill>
            <a:gsLst>
              <a:gs pos="0">
                <a:schemeClr val="accent5">
                  <a:lumMod val="60000"/>
                  <a:lumOff val="40000"/>
                  <a:alpha val="0"/>
                </a:schemeClr>
              </a:gs>
              <a:gs pos="100000">
                <a:srgbClr val="000000">
                  <a:alpha val="46000"/>
                </a:srgbClr>
              </a:gs>
            </a:gsLst>
            <a:lin ang="1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1" name="Rectangle 10">
            <a:extLst>
              <a:ext uri="{FF2B5EF4-FFF2-40B4-BE49-F238E27FC236}">
                <a16:creationId xmlns:a16="http://schemas.microsoft.com/office/drawing/2014/main" id="{B26EE4FD-480F-42A5-9FEB-DA630457CFB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10590" y="457200"/>
            <a:ext cx="7922819" cy="59436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5">
            <a:extLst>
              <a:ext uri="{FF2B5EF4-FFF2-40B4-BE49-F238E27FC236}">
                <a16:creationId xmlns:a16="http://schemas.microsoft.com/office/drawing/2014/main" id="{A187062F-BE14-42FC-B06A-607DB23849C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H="1">
            <a:off x="1158337" y="1988437"/>
            <a:ext cx="534620" cy="3668333"/>
          </a:xfrm>
          <a:custGeom>
            <a:avLst/>
            <a:gdLst>
              <a:gd name="T0" fmla="*/ 491 w 491"/>
              <a:gd name="T1" fmla="*/ 2247 h 2732"/>
              <a:gd name="T2" fmla="*/ 0 w 491"/>
              <a:gd name="T3" fmla="*/ 2732 h 2732"/>
              <a:gd name="T4" fmla="*/ 0 w 491"/>
              <a:gd name="T5" fmla="*/ 486 h 2732"/>
              <a:gd name="T6" fmla="*/ 491 w 491"/>
              <a:gd name="T7" fmla="*/ 0 h 2732"/>
              <a:gd name="T8" fmla="*/ 491 w 491"/>
              <a:gd name="T9" fmla="*/ 2247 h 2732"/>
            </a:gdLst>
            <a:ahLst/>
            <a:cxnLst>
              <a:cxn ang="0">
                <a:pos x="T0" y="T1"/>
              </a:cxn>
              <a:cxn ang="0">
                <a:pos x="T2" y="T3"/>
              </a:cxn>
              <a:cxn ang="0">
                <a:pos x="T4" y="T5"/>
              </a:cxn>
              <a:cxn ang="0">
                <a:pos x="T6" y="T7"/>
              </a:cxn>
              <a:cxn ang="0">
                <a:pos x="T8" y="T9"/>
              </a:cxn>
            </a:cxnLst>
            <a:rect l="0" t="0" r="r" b="b"/>
            <a:pathLst>
              <a:path w="491" h="2732">
                <a:moveTo>
                  <a:pt x="491" y="2247"/>
                </a:moveTo>
                <a:lnTo>
                  <a:pt x="0" y="2732"/>
                </a:lnTo>
                <a:lnTo>
                  <a:pt x="0" y="486"/>
                </a:lnTo>
                <a:lnTo>
                  <a:pt x="491" y="0"/>
                </a:lnTo>
                <a:lnTo>
                  <a:pt x="491" y="2247"/>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5" name="Freeform 6">
            <a:extLst>
              <a:ext uri="{FF2B5EF4-FFF2-40B4-BE49-F238E27FC236}">
                <a16:creationId xmlns:a16="http://schemas.microsoft.com/office/drawing/2014/main" id="{731FE21B-2A45-4BF5-8B03-E123419887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H="1">
            <a:off x="1158337" y="1691143"/>
            <a:ext cx="447041" cy="3310871"/>
          </a:xfrm>
          <a:custGeom>
            <a:avLst/>
            <a:gdLst>
              <a:gd name="T0" fmla="*/ 414 w 414"/>
              <a:gd name="T1" fmla="*/ 2447 h 2447"/>
              <a:gd name="T2" fmla="*/ 0 w 414"/>
              <a:gd name="T3" fmla="*/ 2247 h 2447"/>
              <a:gd name="T4" fmla="*/ 0 w 414"/>
              <a:gd name="T5" fmla="*/ 0 h 2447"/>
              <a:gd name="T6" fmla="*/ 414 w 414"/>
              <a:gd name="T7" fmla="*/ 200 h 2447"/>
              <a:gd name="T8" fmla="*/ 414 w 414"/>
              <a:gd name="T9" fmla="*/ 2447 h 2447"/>
            </a:gdLst>
            <a:ahLst/>
            <a:cxnLst>
              <a:cxn ang="0">
                <a:pos x="T0" y="T1"/>
              </a:cxn>
              <a:cxn ang="0">
                <a:pos x="T2" y="T3"/>
              </a:cxn>
              <a:cxn ang="0">
                <a:pos x="T4" y="T5"/>
              </a:cxn>
              <a:cxn ang="0">
                <a:pos x="T6" y="T7"/>
              </a:cxn>
              <a:cxn ang="0">
                <a:pos x="T8" y="T9"/>
              </a:cxn>
            </a:cxnLst>
            <a:rect l="0" t="0" r="r" b="b"/>
            <a:pathLst>
              <a:path w="414" h="2447">
                <a:moveTo>
                  <a:pt x="414" y="2447"/>
                </a:moveTo>
                <a:lnTo>
                  <a:pt x="0" y="2247"/>
                </a:lnTo>
                <a:lnTo>
                  <a:pt x="0" y="0"/>
                </a:lnTo>
                <a:lnTo>
                  <a:pt x="414" y="200"/>
                </a:lnTo>
                <a:lnTo>
                  <a:pt x="414" y="244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7" name="Freeform 7">
            <a:extLst>
              <a:ext uri="{FF2B5EF4-FFF2-40B4-BE49-F238E27FC236}">
                <a16:creationId xmlns:a16="http://schemas.microsoft.com/office/drawing/2014/main" id="{2DC5A94D-79ED-48F5-9DC5-96CBB507CEC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H="1">
            <a:off x="1379698" y="1531330"/>
            <a:ext cx="225680" cy="3206411"/>
          </a:xfrm>
          <a:custGeom>
            <a:avLst/>
            <a:gdLst>
              <a:gd name="T0" fmla="*/ 209 w 209"/>
              <a:gd name="T1" fmla="*/ 2246 h 2358"/>
              <a:gd name="T2" fmla="*/ 0 w 209"/>
              <a:gd name="T3" fmla="*/ 2358 h 2358"/>
              <a:gd name="T4" fmla="*/ 0 w 209"/>
              <a:gd name="T5" fmla="*/ 111 h 2358"/>
              <a:gd name="T6" fmla="*/ 209 w 209"/>
              <a:gd name="T7" fmla="*/ 0 h 2358"/>
              <a:gd name="T8" fmla="*/ 209 w 209"/>
              <a:gd name="T9" fmla="*/ 2246 h 2358"/>
            </a:gdLst>
            <a:ahLst/>
            <a:cxnLst>
              <a:cxn ang="0">
                <a:pos x="T0" y="T1"/>
              </a:cxn>
              <a:cxn ang="0">
                <a:pos x="T2" y="T3"/>
              </a:cxn>
              <a:cxn ang="0">
                <a:pos x="T4" y="T5"/>
              </a:cxn>
              <a:cxn ang="0">
                <a:pos x="T6" y="T7"/>
              </a:cxn>
              <a:cxn ang="0">
                <a:pos x="T8" y="T9"/>
              </a:cxn>
            </a:cxnLst>
            <a:rect l="0" t="0" r="r" b="b"/>
            <a:pathLst>
              <a:path w="209" h="2358">
                <a:moveTo>
                  <a:pt x="209" y="2246"/>
                </a:moveTo>
                <a:lnTo>
                  <a:pt x="0" y="2358"/>
                </a:lnTo>
                <a:lnTo>
                  <a:pt x="0" y="111"/>
                </a:lnTo>
                <a:lnTo>
                  <a:pt x="209" y="0"/>
                </a:lnTo>
                <a:lnTo>
                  <a:pt x="209" y="2246"/>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9" name="Rectangle 8">
            <a:extLst>
              <a:ext uri="{FF2B5EF4-FFF2-40B4-BE49-F238E27FC236}">
                <a16:creationId xmlns:a16="http://schemas.microsoft.com/office/drawing/2014/main" id="{93A3D4BE-AF25-4F9A-9C29-1145CCE24A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H="1">
            <a:off x="1379697" y="1523764"/>
            <a:ext cx="6635628" cy="3060263"/>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2" name="TextBox 1">
            <a:extLst>
              <a:ext uri="{FF2B5EF4-FFF2-40B4-BE49-F238E27FC236}">
                <a16:creationId xmlns:a16="http://schemas.microsoft.com/office/drawing/2014/main" id="{C5B3F801-908D-FE4F-9328-8BD52AC884B7}"/>
              </a:ext>
            </a:extLst>
          </p:cNvPr>
          <p:cNvSpPr txBox="1"/>
          <p:nvPr/>
        </p:nvSpPr>
        <p:spPr>
          <a:xfrm>
            <a:off x="1826737" y="1850634"/>
            <a:ext cx="6003417" cy="2493123"/>
          </a:xfrm>
          <a:prstGeom prst="rect">
            <a:avLst/>
          </a:prstGeom>
        </p:spPr>
        <p:txBody>
          <a:bodyPr vert="horz" lIns="91440" tIns="45720" rIns="91440" bIns="45720" rtlCol="0" anchor="b">
            <a:normAutofit/>
          </a:bodyPr>
          <a:lstStyle/>
          <a:p>
            <a:pPr algn="ctr" defTabSz="786384">
              <a:lnSpc>
                <a:spcPct val="90000"/>
              </a:lnSpc>
              <a:spcBef>
                <a:spcPct val="0"/>
              </a:spcBef>
              <a:spcAft>
                <a:spcPts val="516"/>
              </a:spcAft>
            </a:pPr>
            <a:r>
              <a:rPr lang="en-US" sz="4900">
                <a:solidFill>
                  <a:srgbClr val="FFFFFF"/>
                </a:solidFill>
                <a:latin typeface="+mj-lt"/>
                <a:ea typeface="Calibri Light"/>
                <a:cs typeface="Calibri Light"/>
              </a:rPr>
              <a:t>WCEDA HOUSING INITIATIVE</a:t>
            </a:r>
            <a:endParaRPr lang="en-US" sz="4900" kern="1200">
              <a:solidFill>
                <a:srgbClr val="FFFFFF"/>
              </a:solidFill>
              <a:latin typeface="+mj-lt"/>
              <a:ea typeface="Calibri Light"/>
              <a:cs typeface="Calibri Light"/>
            </a:endParaRPr>
          </a:p>
          <a:p>
            <a:pPr>
              <a:lnSpc>
                <a:spcPct val="90000"/>
              </a:lnSpc>
              <a:spcBef>
                <a:spcPct val="0"/>
              </a:spcBef>
              <a:spcAft>
                <a:spcPts val="600"/>
              </a:spcAft>
            </a:pPr>
            <a:endParaRPr lang="en-US" sz="5700">
              <a:solidFill>
                <a:srgbClr val="FFFFFF"/>
              </a:solidFill>
              <a:latin typeface="+mj-lt"/>
              <a:ea typeface="Calibri Light" panose="020F0302020204030204"/>
              <a:cs typeface="Calibri Light" panose="020F0302020204030204"/>
            </a:endParaRPr>
          </a:p>
        </p:txBody>
      </p:sp>
      <p:sp>
        <p:nvSpPr>
          <p:cNvPr id="6" name="Rectangle 5">
            <a:extLst>
              <a:ext uri="{FF2B5EF4-FFF2-40B4-BE49-F238E27FC236}">
                <a16:creationId xmlns:a16="http://schemas.microsoft.com/office/drawing/2014/main" id="{A6FDC2B6-477A-8D43-9B1D-1B2A5B835139}"/>
              </a:ext>
            </a:extLst>
          </p:cNvPr>
          <p:cNvSpPr/>
          <p:nvPr/>
        </p:nvSpPr>
        <p:spPr>
          <a:xfrm>
            <a:off x="6266016" y="5435417"/>
            <a:ext cx="2168514" cy="893341"/>
          </a:xfrm>
          <a:prstGeom prst="rect">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pic>
        <p:nvPicPr>
          <p:cNvPr id="3" name="Picture 3" descr="Logo, company name&#10;&#10;Description automatically generated">
            <a:extLst>
              <a:ext uri="{FF2B5EF4-FFF2-40B4-BE49-F238E27FC236}">
                <a16:creationId xmlns:a16="http://schemas.microsoft.com/office/drawing/2014/main" id="{6C08E8CC-77D8-4B92-84E8-6DD93D35C9E6}"/>
              </a:ext>
            </a:extLst>
          </p:cNvPr>
          <p:cNvPicPr>
            <a:picLocks noChangeAspect="1"/>
          </p:cNvPicPr>
          <p:nvPr/>
        </p:nvPicPr>
        <p:blipFill>
          <a:blip r:embed="rId3"/>
          <a:stretch>
            <a:fillRect/>
          </a:stretch>
        </p:blipFill>
        <p:spPr>
          <a:xfrm>
            <a:off x="7533576" y="5704345"/>
            <a:ext cx="807433" cy="470842"/>
          </a:xfrm>
          <a:prstGeom prst="rect">
            <a:avLst/>
          </a:prstGeom>
        </p:spPr>
      </p:pic>
    </p:spTree>
    <p:extLst>
      <p:ext uri="{BB962C8B-B14F-4D97-AF65-F5344CB8AC3E}">
        <p14:creationId xmlns:p14="http://schemas.microsoft.com/office/powerpoint/2010/main" val="49855029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3" name="Rectangle 22">
            <a:extLst>
              <a:ext uri="{FF2B5EF4-FFF2-40B4-BE49-F238E27FC236}">
                <a16:creationId xmlns:a16="http://schemas.microsoft.com/office/drawing/2014/main" id="{AB8C311F-7253-4AED-9701-7FC0708C41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E2384209-CB15-4CDF-9D31-C44FD9A3F20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1142713" y="-1142284"/>
            <a:ext cx="6858000" cy="9143425"/>
          </a:xfrm>
          <a:prstGeom prst="rect">
            <a:avLst/>
          </a:prstGeom>
          <a:gradFill>
            <a:gsLst>
              <a:gs pos="8000">
                <a:schemeClr val="accent1"/>
              </a:gs>
              <a:gs pos="100000">
                <a:schemeClr val="accent1">
                  <a:lumMod val="5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2633B3B5-CC90-43F0-8714-D31D1F3F02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1733" y="0"/>
            <a:ext cx="6803134" cy="6857572"/>
          </a:xfrm>
          <a:prstGeom prst="rect">
            <a:avLst/>
          </a:prstGeom>
          <a:gradFill>
            <a:gsLst>
              <a:gs pos="8000">
                <a:srgbClr val="000000">
                  <a:alpha val="52000"/>
                </a:srgbClr>
              </a:gs>
              <a:gs pos="100000">
                <a:schemeClr val="accent1"/>
              </a:gs>
            </a:gsLst>
            <a:lin ang="4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A8D57A06-A426-446D-B02C-A2DC6B62E45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2125298" y="-161647"/>
            <a:ext cx="4894564" cy="9145160"/>
          </a:xfrm>
          <a:prstGeom prst="rect">
            <a:avLst/>
          </a:prstGeom>
          <a:gradFill>
            <a:gsLst>
              <a:gs pos="0">
                <a:schemeClr val="accent5">
                  <a:lumMod val="60000"/>
                  <a:lumOff val="40000"/>
                  <a:alpha val="0"/>
                </a:schemeClr>
              </a:gs>
              <a:gs pos="100000">
                <a:srgbClr val="000000">
                  <a:alpha val="46000"/>
                </a:srgbClr>
              </a:gs>
            </a:gsLst>
            <a:lin ang="1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8" name="Rectangle 7">
            <a:extLst>
              <a:ext uri="{FF2B5EF4-FFF2-40B4-BE49-F238E27FC236}">
                <a16:creationId xmlns:a16="http://schemas.microsoft.com/office/drawing/2014/main" id="{827B839B-9ADE-406B-8590-F1CAEDED45A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10590" y="457200"/>
            <a:ext cx="7922819" cy="59436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45">
            <a:extLst>
              <a:ext uri="{FF2B5EF4-FFF2-40B4-BE49-F238E27FC236}">
                <a16:creationId xmlns:a16="http://schemas.microsoft.com/office/drawing/2014/main" id="{CFE45BF0-46DB-408C-B5F7-7B11716805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876901" y="1343237"/>
            <a:ext cx="461248" cy="1816101"/>
          </a:xfrm>
          <a:custGeom>
            <a:avLst/>
            <a:gdLst>
              <a:gd name="T0" fmla="*/ 447 w 447"/>
              <a:gd name="T1" fmla="*/ 1363 h 1363"/>
              <a:gd name="T2" fmla="*/ 0 w 447"/>
              <a:gd name="T3" fmla="*/ 987 h 1363"/>
              <a:gd name="T4" fmla="*/ 0 w 447"/>
              <a:gd name="T5" fmla="*/ 0 h 1363"/>
              <a:gd name="T6" fmla="*/ 447 w 447"/>
              <a:gd name="T7" fmla="*/ 376 h 1363"/>
              <a:gd name="T8" fmla="*/ 447 w 447"/>
              <a:gd name="T9" fmla="*/ 1363 h 1363"/>
            </a:gdLst>
            <a:ahLst/>
            <a:cxnLst>
              <a:cxn ang="0">
                <a:pos x="T0" y="T1"/>
              </a:cxn>
              <a:cxn ang="0">
                <a:pos x="T2" y="T3"/>
              </a:cxn>
              <a:cxn ang="0">
                <a:pos x="T4" y="T5"/>
              </a:cxn>
              <a:cxn ang="0">
                <a:pos x="T6" y="T7"/>
              </a:cxn>
              <a:cxn ang="0">
                <a:pos x="T8" y="T9"/>
              </a:cxn>
            </a:cxnLst>
            <a:rect l="0" t="0" r="r" b="b"/>
            <a:pathLst>
              <a:path w="447" h="1363">
                <a:moveTo>
                  <a:pt x="447" y="1363"/>
                </a:moveTo>
                <a:lnTo>
                  <a:pt x="0" y="987"/>
                </a:lnTo>
                <a:lnTo>
                  <a:pt x="0" y="0"/>
                </a:lnTo>
                <a:lnTo>
                  <a:pt x="447" y="376"/>
                </a:lnTo>
                <a:lnTo>
                  <a:pt x="447" y="1363"/>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2" name="Freeform 46">
            <a:extLst>
              <a:ext uri="{FF2B5EF4-FFF2-40B4-BE49-F238E27FC236}">
                <a16:creationId xmlns:a16="http://schemas.microsoft.com/office/drawing/2014/main" id="{2AEBC8F2-97B1-41B4-93F1-2D289E197F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876901" y="1183245"/>
            <a:ext cx="262096" cy="1478040"/>
          </a:xfrm>
          <a:custGeom>
            <a:avLst/>
            <a:gdLst>
              <a:gd name="T0" fmla="*/ 254 w 254"/>
              <a:gd name="T1" fmla="*/ 987 h 1109"/>
              <a:gd name="T2" fmla="*/ 0 w 254"/>
              <a:gd name="T3" fmla="*/ 1109 h 1109"/>
              <a:gd name="T4" fmla="*/ 0 w 254"/>
              <a:gd name="T5" fmla="*/ 119 h 1109"/>
              <a:gd name="T6" fmla="*/ 254 w 254"/>
              <a:gd name="T7" fmla="*/ 0 h 1109"/>
              <a:gd name="T8" fmla="*/ 254 w 254"/>
              <a:gd name="T9" fmla="*/ 987 h 1109"/>
            </a:gdLst>
            <a:ahLst/>
            <a:cxnLst>
              <a:cxn ang="0">
                <a:pos x="T0" y="T1"/>
              </a:cxn>
              <a:cxn ang="0">
                <a:pos x="T2" y="T3"/>
              </a:cxn>
              <a:cxn ang="0">
                <a:pos x="T4" y="T5"/>
              </a:cxn>
              <a:cxn ang="0">
                <a:pos x="T6" y="T7"/>
              </a:cxn>
              <a:cxn ang="0">
                <a:pos x="T8" y="T9"/>
              </a:cxn>
            </a:cxnLst>
            <a:rect l="0" t="0" r="r" b="b"/>
            <a:pathLst>
              <a:path w="254" h="1109">
                <a:moveTo>
                  <a:pt x="254" y="987"/>
                </a:moveTo>
                <a:lnTo>
                  <a:pt x="0" y="1109"/>
                </a:lnTo>
                <a:lnTo>
                  <a:pt x="0" y="119"/>
                </a:lnTo>
                <a:lnTo>
                  <a:pt x="254" y="0"/>
                </a:lnTo>
                <a:lnTo>
                  <a:pt x="254" y="98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4" name="Freeform 47">
            <a:extLst>
              <a:ext uri="{FF2B5EF4-FFF2-40B4-BE49-F238E27FC236}">
                <a16:creationId xmlns:a16="http://schemas.microsoft.com/office/drawing/2014/main" id="{472E3A19-F5D5-48FC-BB9C-48C2F68F598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029619" y="1012641"/>
            <a:ext cx="109379" cy="1484769"/>
          </a:xfrm>
          <a:custGeom>
            <a:avLst/>
            <a:gdLst>
              <a:gd name="T0" fmla="*/ 106 w 106"/>
              <a:gd name="T1" fmla="*/ 1114 h 1114"/>
              <a:gd name="T2" fmla="*/ 0 w 106"/>
              <a:gd name="T3" fmla="*/ 1005 h 1114"/>
              <a:gd name="T4" fmla="*/ 0 w 106"/>
              <a:gd name="T5" fmla="*/ 0 h 1114"/>
              <a:gd name="T6" fmla="*/ 106 w 106"/>
              <a:gd name="T7" fmla="*/ 110 h 1114"/>
              <a:gd name="T8" fmla="*/ 106 w 106"/>
              <a:gd name="T9" fmla="*/ 1114 h 1114"/>
            </a:gdLst>
            <a:ahLst/>
            <a:cxnLst>
              <a:cxn ang="0">
                <a:pos x="T0" y="T1"/>
              </a:cxn>
              <a:cxn ang="0">
                <a:pos x="T2" y="T3"/>
              </a:cxn>
              <a:cxn ang="0">
                <a:pos x="T4" y="T5"/>
              </a:cxn>
              <a:cxn ang="0">
                <a:pos x="T6" y="T7"/>
              </a:cxn>
              <a:cxn ang="0">
                <a:pos x="T8" y="T9"/>
              </a:cxn>
            </a:cxnLst>
            <a:rect l="0" t="0" r="r" b="b"/>
            <a:pathLst>
              <a:path w="106" h="1114">
                <a:moveTo>
                  <a:pt x="106" y="1114"/>
                </a:moveTo>
                <a:lnTo>
                  <a:pt x="0" y="1005"/>
                </a:lnTo>
                <a:lnTo>
                  <a:pt x="0" y="0"/>
                </a:lnTo>
                <a:lnTo>
                  <a:pt x="106" y="110"/>
                </a:lnTo>
                <a:lnTo>
                  <a:pt x="106" y="1114"/>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6" name="Freeform 44">
            <a:extLst>
              <a:ext uri="{FF2B5EF4-FFF2-40B4-BE49-F238E27FC236}">
                <a16:creationId xmlns:a16="http://schemas.microsoft.com/office/drawing/2014/main" id="{7A62E32F-BB65-43A8-8EB5-92346890E5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7905672" y="1008154"/>
            <a:ext cx="213598" cy="1510045"/>
          </a:xfrm>
          <a:custGeom>
            <a:avLst/>
            <a:gdLst>
              <a:gd name="T0" fmla="*/ 207 w 207"/>
              <a:gd name="T1" fmla="*/ 987 h 1114"/>
              <a:gd name="T2" fmla="*/ 0 w 207"/>
              <a:gd name="T3" fmla="*/ 1114 h 1114"/>
              <a:gd name="T4" fmla="*/ 0 w 207"/>
              <a:gd name="T5" fmla="*/ 127 h 1114"/>
              <a:gd name="T6" fmla="*/ 207 w 207"/>
              <a:gd name="T7" fmla="*/ 0 h 1114"/>
              <a:gd name="T8" fmla="*/ 207 w 207"/>
              <a:gd name="T9" fmla="*/ 987 h 1114"/>
            </a:gdLst>
            <a:ahLst/>
            <a:cxnLst>
              <a:cxn ang="0">
                <a:pos x="T0" y="T1"/>
              </a:cxn>
              <a:cxn ang="0">
                <a:pos x="T2" y="T3"/>
              </a:cxn>
              <a:cxn ang="0">
                <a:pos x="T4" y="T5"/>
              </a:cxn>
              <a:cxn ang="0">
                <a:pos x="T6" y="T7"/>
              </a:cxn>
              <a:cxn ang="0">
                <a:pos x="T8" y="T9"/>
              </a:cxn>
            </a:cxnLst>
            <a:rect l="0" t="0" r="r" b="b"/>
            <a:pathLst>
              <a:path w="207" h="1114">
                <a:moveTo>
                  <a:pt x="207" y="987"/>
                </a:moveTo>
                <a:lnTo>
                  <a:pt x="0" y="1114"/>
                </a:lnTo>
                <a:lnTo>
                  <a:pt x="0" y="127"/>
                </a:lnTo>
                <a:lnTo>
                  <a:pt x="207" y="0"/>
                </a:lnTo>
                <a:lnTo>
                  <a:pt x="207" y="987"/>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8" name="Rectangle 17">
            <a:extLst>
              <a:ext uri="{FF2B5EF4-FFF2-40B4-BE49-F238E27FC236}">
                <a16:creationId xmlns:a16="http://schemas.microsoft.com/office/drawing/2014/main" id="{14E91B64-9FCC-451E-AFB4-A827D63293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029226" y="1008153"/>
            <a:ext cx="7090111" cy="1335929"/>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2" name="Title 1">
            <a:extLst>
              <a:ext uri="{FF2B5EF4-FFF2-40B4-BE49-F238E27FC236}">
                <a16:creationId xmlns:a16="http://schemas.microsoft.com/office/drawing/2014/main" id="{A24B29F8-9041-0E4A-BF8C-DA3A10778121}"/>
              </a:ext>
            </a:extLst>
          </p:cNvPr>
          <p:cNvSpPr>
            <a:spLocks noGrp="1"/>
          </p:cNvSpPr>
          <p:nvPr>
            <p:ph type="title"/>
          </p:nvPr>
        </p:nvSpPr>
        <p:spPr>
          <a:xfrm>
            <a:off x="1233618" y="1150873"/>
            <a:ext cx="6672053" cy="1050488"/>
          </a:xfrm>
        </p:spPr>
        <p:txBody>
          <a:bodyPr>
            <a:normAutofit/>
          </a:bodyPr>
          <a:lstStyle/>
          <a:p>
            <a:pPr defTabSz="589788"/>
            <a:r>
              <a:rPr lang="en-US" sz="3000">
                <a:solidFill>
                  <a:srgbClr val="FFFFFF"/>
                </a:solidFill>
                <a:latin typeface="Calibri"/>
                <a:ea typeface="Calibri"/>
                <a:cs typeface="Calibri"/>
              </a:rPr>
              <a:t>ACTION     PLANNING</a:t>
            </a:r>
            <a:endParaRPr lang="en-US" sz="3000" b="1">
              <a:solidFill>
                <a:srgbClr val="FFFFFF"/>
              </a:solidFill>
              <a:latin typeface="Calibri"/>
              <a:ea typeface="Calibri"/>
              <a:cs typeface="Calibri"/>
            </a:endParaRPr>
          </a:p>
        </p:txBody>
      </p:sp>
      <p:sp>
        <p:nvSpPr>
          <p:cNvPr id="3" name="Content Placeholder 2">
            <a:extLst>
              <a:ext uri="{FF2B5EF4-FFF2-40B4-BE49-F238E27FC236}">
                <a16:creationId xmlns:a16="http://schemas.microsoft.com/office/drawing/2014/main" id="{21FC93FF-2479-DA4E-A8CB-ACF868E55565}"/>
              </a:ext>
            </a:extLst>
          </p:cNvPr>
          <p:cNvSpPr>
            <a:spLocks noGrp="1"/>
          </p:cNvSpPr>
          <p:nvPr>
            <p:ph idx="1"/>
          </p:nvPr>
        </p:nvSpPr>
        <p:spPr>
          <a:xfrm>
            <a:off x="1338028" y="2269802"/>
            <a:ext cx="6310847" cy="3652266"/>
          </a:xfrm>
        </p:spPr>
        <p:txBody>
          <a:bodyPr vert="horz" lIns="91440" tIns="45720" rIns="91440" bIns="45720" rtlCol="0" anchor="ctr">
            <a:normAutofit/>
          </a:bodyPr>
          <a:lstStyle/>
          <a:p>
            <a:pPr marL="0" indent="0" defTabSz="589788" fontAlgn="base">
              <a:spcBef>
                <a:spcPts val="0"/>
              </a:spcBef>
              <a:buNone/>
            </a:pPr>
            <a:endParaRPr lang="en-US" sz="1892" b="1" kern="1200">
              <a:solidFill>
                <a:schemeClr val="tx1"/>
              </a:solidFill>
              <a:latin typeface="Calibri" panose="020F0502020204030204" pitchFamily="34" charset="0"/>
              <a:ea typeface="+mn-ea"/>
              <a:cs typeface="Calibri" panose="020F0502020204030204" pitchFamily="34" charset="0"/>
            </a:endParaRPr>
          </a:p>
          <a:p>
            <a:pPr marL="147447" indent="-147447" defTabSz="589788">
              <a:spcBef>
                <a:spcPts val="0"/>
              </a:spcBef>
            </a:pPr>
            <a:endParaRPr lang="en-US" sz="1892" b="1" kern="1200">
              <a:solidFill>
                <a:schemeClr val="tx1"/>
              </a:solidFill>
              <a:latin typeface="Calibri"/>
              <a:ea typeface="+mn-ea"/>
              <a:cs typeface="Calibri"/>
            </a:endParaRPr>
          </a:p>
          <a:p>
            <a:pPr marL="147447" indent="-147447" defTabSz="589788">
              <a:spcBef>
                <a:spcPts val="0"/>
              </a:spcBef>
            </a:pPr>
            <a:endParaRPr lang="en-US" sz="1892" b="1" kern="1200">
              <a:solidFill>
                <a:schemeClr val="tx1"/>
              </a:solidFill>
              <a:latin typeface="Calibri"/>
              <a:ea typeface="+mn-ea"/>
              <a:cs typeface="Calibri"/>
            </a:endParaRPr>
          </a:p>
          <a:p>
            <a:pPr marL="0" indent="0" defTabSz="589788">
              <a:spcBef>
                <a:spcPts val="0"/>
              </a:spcBef>
              <a:buNone/>
            </a:pPr>
            <a:endParaRPr lang="en-US" sz="1892" b="1" kern="1200">
              <a:solidFill>
                <a:schemeClr val="tx1"/>
              </a:solidFill>
              <a:latin typeface="Calibri" panose="020F0502020204030204" pitchFamily="34" charset="0"/>
              <a:ea typeface="+mn-ea"/>
              <a:cs typeface="Calibri" panose="020F0502020204030204" pitchFamily="34" charset="0"/>
            </a:endParaRPr>
          </a:p>
          <a:p>
            <a:endParaRPr lang="en-US">
              <a:latin typeface="Calibri" panose="020F0502020204030204" pitchFamily="34" charset="0"/>
              <a:cs typeface="Calibri" panose="020F0502020204030204" pitchFamily="34" charset="0"/>
            </a:endParaRPr>
          </a:p>
        </p:txBody>
      </p:sp>
      <p:pic>
        <p:nvPicPr>
          <p:cNvPr id="4" name="Picture 4" descr="Logo, company name&#10;&#10;Description automatically generated">
            <a:extLst>
              <a:ext uri="{FF2B5EF4-FFF2-40B4-BE49-F238E27FC236}">
                <a16:creationId xmlns:a16="http://schemas.microsoft.com/office/drawing/2014/main" id="{7C31CC3C-CEF1-47A6-96B6-7DC897436514}"/>
              </a:ext>
            </a:extLst>
          </p:cNvPr>
          <p:cNvPicPr>
            <a:picLocks noChangeAspect="1"/>
          </p:cNvPicPr>
          <p:nvPr/>
        </p:nvPicPr>
        <p:blipFill>
          <a:blip r:embed="rId3"/>
          <a:stretch>
            <a:fillRect/>
          </a:stretch>
        </p:blipFill>
        <p:spPr>
          <a:xfrm>
            <a:off x="7508655" y="5828949"/>
            <a:ext cx="807433" cy="470843"/>
          </a:xfrm>
          <a:prstGeom prst="rect">
            <a:avLst/>
          </a:prstGeom>
        </p:spPr>
      </p:pic>
      <p:sp>
        <p:nvSpPr>
          <p:cNvPr id="6" name="TextBox 5">
            <a:extLst>
              <a:ext uri="{FF2B5EF4-FFF2-40B4-BE49-F238E27FC236}">
                <a16:creationId xmlns:a16="http://schemas.microsoft.com/office/drawing/2014/main" id="{0B6CCB14-4ED7-6762-1AF2-D8241A604A0B}"/>
              </a:ext>
            </a:extLst>
          </p:cNvPr>
          <p:cNvSpPr txBox="1"/>
          <p:nvPr/>
        </p:nvSpPr>
        <p:spPr>
          <a:xfrm>
            <a:off x="1601190" y="1935122"/>
            <a:ext cx="6034800" cy="35394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defTabSz="786384">
              <a:spcAft>
                <a:spcPts val="600"/>
              </a:spcAft>
            </a:pPr>
            <a:r>
              <a:rPr lang="en-US" sz="1700" b="1">
                <a:ea typeface="Calibri"/>
                <a:cs typeface="Calibri"/>
              </a:rPr>
              <a:t>4-5 MUNICIPALITIES       4-5 MUNICIPALITIES</a:t>
            </a:r>
          </a:p>
        </p:txBody>
      </p:sp>
      <p:sp>
        <p:nvSpPr>
          <p:cNvPr id="7" name="TextBox 6">
            <a:extLst>
              <a:ext uri="{FF2B5EF4-FFF2-40B4-BE49-F238E27FC236}">
                <a16:creationId xmlns:a16="http://schemas.microsoft.com/office/drawing/2014/main" id="{6314FD44-F048-8B6B-FC3B-6564258F9832}"/>
              </a:ext>
            </a:extLst>
          </p:cNvPr>
          <p:cNvSpPr txBox="1"/>
          <p:nvPr/>
        </p:nvSpPr>
        <p:spPr>
          <a:xfrm>
            <a:off x="1775503" y="2670372"/>
            <a:ext cx="6234230" cy="286232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285750" indent="-285750">
              <a:buFont typeface="Arial"/>
              <a:buChar char="•"/>
            </a:pPr>
            <a:r>
              <a:rPr lang="en-US" sz="2000">
                <a:ea typeface="Calibri"/>
                <a:cs typeface="Calibri"/>
              </a:rPr>
              <a:t>COMMUNICATION WITH BUILDERS/DEVELOPERS</a:t>
            </a:r>
          </a:p>
          <a:p>
            <a:pPr marL="285750" indent="-285750">
              <a:buFont typeface="Arial"/>
              <a:buChar char="•"/>
            </a:pPr>
            <a:r>
              <a:rPr lang="en-US" sz="2000">
                <a:ea typeface="Calibri"/>
                <a:cs typeface="Calibri"/>
              </a:rPr>
              <a:t>COMMUNICATION WITH COMPANIES</a:t>
            </a:r>
          </a:p>
          <a:p>
            <a:pPr marL="285750" indent="-285750">
              <a:buFont typeface="Arial"/>
              <a:buChar char="•"/>
            </a:pPr>
            <a:r>
              <a:rPr lang="en-US" sz="2000">
                <a:ea typeface="Calibri"/>
                <a:cs typeface="Calibri"/>
              </a:rPr>
              <a:t>COMMUNICATION WITH MUNICIPALITIES</a:t>
            </a:r>
          </a:p>
          <a:p>
            <a:pPr marL="285750" indent="-285750">
              <a:buFont typeface="Arial"/>
              <a:buChar char="•"/>
            </a:pPr>
            <a:r>
              <a:rPr lang="en-US" sz="2000">
                <a:ea typeface="Calibri"/>
                <a:cs typeface="Calibri"/>
              </a:rPr>
              <a:t>COMMUNICATION WITH MUNICIPALITIES OUTSIDE COUNTY</a:t>
            </a:r>
          </a:p>
          <a:p>
            <a:pPr marL="285750" indent="-285750">
              <a:buFont typeface="Arial"/>
              <a:buChar char="•"/>
            </a:pPr>
            <a:r>
              <a:rPr lang="en-US" sz="2000">
                <a:ea typeface="Calibri"/>
                <a:cs typeface="Calibri"/>
              </a:rPr>
              <a:t>COMMUNICATION WITH STATE ORGANIZATIONS</a:t>
            </a:r>
          </a:p>
          <a:p>
            <a:pPr marL="285750" indent="-285750">
              <a:buFont typeface="Arial"/>
              <a:buChar char="•"/>
            </a:pPr>
            <a:r>
              <a:rPr lang="en-US" sz="2000">
                <a:ea typeface="Calibri"/>
                <a:cs typeface="Calibri"/>
              </a:rPr>
              <a:t>COMMUNICATION WITH SURVEY/CONSULTING FIRMS</a:t>
            </a:r>
          </a:p>
          <a:p>
            <a:pPr marL="285750" indent="-285750">
              <a:buFont typeface="Arial"/>
              <a:buChar char="•"/>
            </a:pPr>
            <a:r>
              <a:rPr lang="en-US" sz="2000">
                <a:ea typeface="Calibri"/>
                <a:cs typeface="Calibri"/>
              </a:rPr>
              <a:t>MEETINGS ATTENDED</a:t>
            </a:r>
          </a:p>
          <a:p>
            <a:pPr marL="285750" indent="-285750">
              <a:buFont typeface="Arial"/>
              <a:buChar char="•"/>
            </a:pPr>
            <a:r>
              <a:rPr lang="en-US" sz="2000">
                <a:ea typeface="Calibri"/>
                <a:cs typeface="Calibri"/>
              </a:rPr>
              <a:t>PRESENTATION GIVEN</a:t>
            </a:r>
          </a:p>
        </p:txBody>
      </p:sp>
    </p:spTree>
    <p:extLst>
      <p:ext uri="{BB962C8B-B14F-4D97-AF65-F5344CB8AC3E}">
        <p14:creationId xmlns:p14="http://schemas.microsoft.com/office/powerpoint/2010/main" val="223954727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B2A819C1-89E2-8990-3917-92A59308427D}"/>
              </a:ext>
            </a:extLst>
          </p:cNvPr>
          <p:cNvPicPr>
            <a:picLocks noChangeAspect="1"/>
          </p:cNvPicPr>
          <p:nvPr/>
        </p:nvPicPr>
        <p:blipFill>
          <a:blip r:embed="rId2"/>
          <a:stretch>
            <a:fillRect/>
          </a:stretch>
        </p:blipFill>
        <p:spPr>
          <a:xfrm>
            <a:off x="266700" y="1540356"/>
            <a:ext cx="4305300" cy="1028700"/>
          </a:xfrm>
          <a:prstGeom prst="rect">
            <a:avLst/>
          </a:prstGeom>
        </p:spPr>
      </p:pic>
      <p:pic>
        <p:nvPicPr>
          <p:cNvPr id="7" name="Picture 6">
            <a:extLst>
              <a:ext uri="{FF2B5EF4-FFF2-40B4-BE49-F238E27FC236}">
                <a16:creationId xmlns:a16="http://schemas.microsoft.com/office/drawing/2014/main" id="{1BC2885C-EE0B-2F3B-8CAD-709AB229D4EF}"/>
              </a:ext>
            </a:extLst>
          </p:cNvPr>
          <p:cNvPicPr>
            <a:picLocks noChangeAspect="1"/>
          </p:cNvPicPr>
          <p:nvPr/>
        </p:nvPicPr>
        <p:blipFill>
          <a:blip r:embed="rId3"/>
          <a:stretch>
            <a:fillRect/>
          </a:stretch>
        </p:blipFill>
        <p:spPr>
          <a:xfrm>
            <a:off x="4727848" y="1545626"/>
            <a:ext cx="4149452" cy="1328344"/>
          </a:xfrm>
          <a:prstGeom prst="rect">
            <a:avLst/>
          </a:prstGeom>
        </p:spPr>
      </p:pic>
      <p:pic>
        <p:nvPicPr>
          <p:cNvPr id="13" name="Picture 12">
            <a:extLst>
              <a:ext uri="{FF2B5EF4-FFF2-40B4-BE49-F238E27FC236}">
                <a16:creationId xmlns:a16="http://schemas.microsoft.com/office/drawing/2014/main" id="{F27E4F67-BBB5-CE85-0A63-CC746DBA6476}"/>
              </a:ext>
            </a:extLst>
          </p:cNvPr>
          <p:cNvPicPr>
            <a:picLocks noChangeAspect="1"/>
          </p:cNvPicPr>
          <p:nvPr/>
        </p:nvPicPr>
        <p:blipFill>
          <a:blip r:embed="rId4"/>
          <a:stretch>
            <a:fillRect/>
          </a:stretch>
        </p:blipFill>
        <p:spPr>
          <a:xfrm>
            <a:off x="2110776" y="3109845"/>
            <a:ext cx="5238750" cy="2762250"/>
          </a:xfrm>
          <a:prstGeom prst="rect">
            <a:avLst/>
          </a:prstGeom>
        </p:spPr>
      </p:pic>
      <p:pic>
        <p:nvPicPr>
          <p:cNvPr id="3" name="Picture 2" descr="Logo, company name&#10;&#10;Description automatically generated">
            <a:extLst>
              <a:ext uri="{FF2B5EF4-FFF2-40B4-BE49-F238E27FC236}">
                <a16:creationId xmlns:a16="http://schemas.microsoft.com/office/drawing/2014/main" id="{A9D9AC68-C500-14FC-8F02-4AB2D19AAFF8}"/>
              </a:ext>
            </a:extLst>
          </p:cNvPr>
          <p:cNvPicPr>
            <a:picLocks noChangeAspect="1"/>
          </p:cNvPicPr>
          <p:nvPr/>
        </p:nvPicPr>
        <p:blipFill>
          <a:blip r:embed="rId5"/>
          <a:stretch>
            <a:fillRect/>
          </a:stretch>
        </p:blipFill>
        <p:spPr>
          <a:xfrm>
            <a:off x="7944929" y="6011266"/>
            <a:ext cx="931654" cy="543280"/>
          </a:xfrm>
          <a:prstGeom prst="rect">
            <a:avLst/>
          </a:prstGeom>
        </p:spPr>
      </p:pic>
      <p:sp>
        <p:nvSpPr>
          <p:cNvPr id="6" name="Title 1">
            <a:extLst>
              <a:ext uri="{FF2B5EF4-FFF2-40B4-BE49-F238E27FC236}">
                <a16:creationId xmlns:a16="http://schemas.microsoft.com/office/drawing/2014/main" id="{7B1F193F-A9D2-41D1-FB59-ABDE17AE3995}"/>
              </a:ext>
            </a:extLst>
          </p:cNvPr>
          <p:cNvSpPr>
            <a:spLocks noGrp="1"/>
          </p:cNvSpPr>
          <p:nvPr>
            <p:ph type="title"/>
          </p:nvPr>
        </p:nvSpPr>
        <p:spPr>
          <a:xfrm>
            <a:off x="221722" y="-2875"/>
            <a:ext cx="8345600" cy="1188720"/>
          </a:xfrm>
        </p:spPr>
        <p:txBody>
          <a:bodyPr>
            <a:normAutofit/>
          </a:bodyPr>
          <a:lstStyle/>
          <a:p>
            <a:pPr algn="ctr"/>
            <a:r>
              <a:rPr lang="en-US" sz="3500">
                <a:solidFill>
                  <a:schemeClr val="tx2"/>
                </a:solidFill>
                <a:latin typeface="Calibri"/>
                <a:ea typeface="Calibri"/>
                <a:cs typeface="Calibri"/>
              </a:rPr>
              <a:t>ACTIVITIES AND MEETINGS</a:t>
            </a:r>
          </a:p>
        </p:txBody>
      </p:sp>
    </p:spTree>
    <p:extLst>
      <p:ext uri="{BB962C8B-B14F-4D97-AF65-F5344CB8AC3E}">
        <p14:creationId xmlns:p14="http://schemas.microsoft.com/office/powerpoint/2010/main" val="390561692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F16CC42F-F64D-AFF0-FBDD-6AAE47943D30}"/>
              </a:ext>
            </a:extLst>
          </p:cNvPr>
          <p:cNvPicPr>
            <a:picLocks noChangeAspect="1"/>
          </p:cNvPicPr>
          <p:nvPr/>
        </p:nvPicPr>
        <p:blipFill>
          <a:blip r:embed="rId2"/>
          <a:stretch>
            <a:fillRect/>
          </a:stretch>
        </p:blipFill>
        <p:spPr>
          <a:xfrm>
            <a:off x="3291380" y="1047821"/>
            <a:ext cx="5210175" cy="1019175"/>
          </a:xfrm>
          <a:prstGeom prst="rect">
            <a:avLst/>
          </a:prstGeom>
        </p:spPr>
      </p:pic>
      <p:pic>
        <p:nvPicPr>
          <p:cNvPr id="11" name="Picture 10">
            <a:extLst>
              <a:ext uri="{FF2B5EF4-FFF2-40B4-BE49-F238E27FC236}">
                <a16:creationId xmlns:a16="http://schemas.microsoft.com/office/drawing/2014/main" id="{45CF13F2-3ED9-5DDA-76DD-7569A7E97171}"/>
              </a:ext>
            </a:extLst>
          </p:cNvPr>
          <p:cNvPicPr>
            <a:picLocks noChangeAspect="1"/>
          </p:cNvPicPr>
          <p:nvPr/>
        </p:nvPicPr>
        <p:blipFill>
          <a:blip r:embed="rId3"/>
          <a:srcRect l="14489" r="15530"/>
          <a:stretch/>
        </p:blipFill>
        <p:spPr>
          <a:xfrm>
            <a:off x="217105" y="3572368"/>
            <a:ext cx="3712779" cy="1333500"/>
          </a:xfrm>
          <a:prstGeom prst="rect">
            <a:avLst/>
          </a:prstGeom>
        </p:spPr>
      </p:pic>
      <p:pic>
        <p:nvPicPr>
          <p:cNvPr id="13" name="Picture 12">
            <a:extLst>
              <a:ext uri="{FF2B5EF4-FFF2-40B4-BE49-F238E27FC236}">
                <a16:creationId xmlns:a16="http://schemas.microsoft.com/office/drawing/2014/main" id="{45091ADE-9693-2806-33D7-C6C4F3565808}"/>
              </a:ext>
            </a:extLst>
          </p:cNvPr>
          <p:cNvPicPr>
            <a:picLocks noChangeAspect="1"/>
          </p:cNvPicPr>
          <p:nvPr/>
        </p:nvPicPr>
        <p:blipFill>
          <a:blip r:embed="rId4"/>
          <a:stretch>
            <a:fillRect/>
          </a:stretch>
        </p:blipFill>
        <p:spPr>
          <a:xfrm>
            <a:off x="752803" y="2240798"/>
            <a:ext cx="4390697" cy="765766"/>
          </a:xfrm>
          <a:prstGeom prst="rect">
            <a:avLst/>
          </a:prstGeom>
        </p:spPr>
      </p:pic>
      <p:pic>
        <p:nvPicPr>
          <p:cNvPr id="14" name="Picture 13">
            <a:extLst>
              <a:ext uri="{FF2B5EF4-FFF2-40B4-BE49-F238E27FC236}">
                <a16:creationId xmlns:a16="http://schemas.microsoft.com/office/drawing/2014/main" id="{61113261-0746-922A-5134-27E0F8651C75}"/>
              </a:ext>
            </a:extLst>
          </p:cNvPr>
          <p:cNvPicPr>
            <a:picLocks noChangeAspect="1"/>
          </p:cNvPicPr>
          <p:nvPr/>
        </p:nvPicPr>
        <p:blipFill>
          <a:blip r:embed="rId5"/>
          <a:stretch>
            <a:fillRect/>
          </a:stretch>
        </p:blipFill>
        <p:spPr>
          <a:xfrm>
            <a:off x="4168994" y="3180365"/>
            <a:ext cx="4829175" cy="2609850"/>
          </a:xfrm>
          <a:prstGeom prst="rect">
            <a:avLst/>
          </a:prstGeom>
        </p:spPr>
      </p:pic>
      <p:pic>
        <p:nvPicPr>
          <p:cNvPr id="3" name="Picture 2" descr="Logo, company name&#10;&#10;Description automatically generated">
            <a:extLst>
              <a:ext uri="{FF2B5EF4-FFF2-40B4-BE49-F238E27FC236}">
                <a16:creationId xmlns:a16="http://schemas.microsoft.com/office/drawing/2014/main" id="{19AFA9AB-4662-41B0-1065-6BBC06AAAEEB}"/>
              </a:ext>
            </a:extLst>
          </p:cNvPr>
          <p:cNvPicPr>
            <a:picLocks noChangeAspect="1"/>
          </p:cNvPicPr>
          <p:nvPr/>
        </p:nvPicPr>
        <p:blipFill>
          <a:blip r:embed="rId6"/>
          <a:stretch>
            <a:fillRect/>
          </a:stretch>
        </p:blipFill>
        <p:spPr>
          <a:xfrm>
            <a:off x="7944929" y="6011266"/>
            <a:ext cx="931654" cy="543280"/>
          </a:xfrm>
          <a:prstGeom prst="rect">
            <a:avLst/>
          </a:prstGeom>
        </p:spPr>
      </p:pic>
      <p:sp>
        <p:nvSpPr>
          <p:cNvPr id="6" name="Title 1">
            <a:extLst>
              <a:ext uri="{FF2B5EF4-FFF2-40B4-BE49-F238E27FC236}">
                <a16:creationId xmlns:a16="http://schemas.microsoft.com/office/drawing/2014/main" id="{CF389ED1-40FD-5755-7DE5-746CF702B391}"/>
              </a:ext>
            </a:extLst>
          </p:cNvPr>
          <p:cNvSpPr txBox="1">
            <a:spLocks/>
          </p:cNvSpPr>
          <p:nvPr/>
        </p:nvSpPr>
        <p:spPr>
          <a:xfrm>
            <a:off x="753613" y="155560"/>
            <a:ext cx="7723175" cy="769998"/>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4500" kern="1200">
                <a:solidFill>
                  <a:schemeClr val="tx1"/>
                </a:solidFill>
                <a:latin typeface="+mj-lt"/>
                <a:ea typeface="+mj-ea"/>
                <a:cs typeface="+mj-cs"/>
              </a:defRPr>
            </a:lvl1pPr>
          </a:lstStyle>
          <a:p>
            <a:r>
              <a:rPr lang="en-US" sz="3500">
                <a:solidFill>
                  <a:schemeClr val="tx2"/>
                </a:solidFill>
                <a:latin typeface="Calibri"/>
                <a:ea typeface="Calibri"/>
                <a:cs typeface="Calibri"/>
              </a:rPr>
              <a:t>ACTIVITIES AND MEETINGS</a:t>
            </a:r>
          </a:p>
        </p:txBody>
      </p:sp>
    </p:spTree>
    <p:extLst>
      <p:ext uri="{BB962C8B-B14F-4D97-AF65-F5344CB8AC3E}">
        <p14:creationId xmlns:p14="http://schemas.microsoft.com/office/powerpoint/2010/main" val="10852067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1" name="Picture 20">
            <a:extLst>
              <a:ext uri="{FF2B5EF4-FFF2-40B4-BE49-F238E27FC236}">
                <a16:creationId xmlns:a16="http://schemas.microsoft.com/office/drawing/2014/main" id="{585C6AC3-FA73-BD72-55A1-DC0DDEC28BD2}"/>
              </a:ext>
            </a:extLst>
          </p:cNvPr>
          <p:cNvPicPr>
            <a:picLocks noChangeAspect="1"/>
          </p:cNvPicPr>
          <p:nvPr/>
        </p:nvPicPr>
        <p:blipFill rotWithShape="1">
          <a:blip r:embed="rId3">
            <a:duotone>
              <a:schemeClr val="bg2">
                <a:shade val="45000"/>
                <a:satMod val="135000"/>
              </a:schemeClr>
              <a:prstClr val="white"/>
            </a:duotone>
          </a:blip>
          <a:srcRect l="25072" t="9091" r="352" b="-2"/>
          <a:stretch/>
        </p:blipFill>
        <p:spPr>
          <a:xfrm>
            <a:off x="20" y="10"/>
            <a:ext cx="9143980" cy="6857990"/>
          </a:xfrm>
          <a:prstGeom prst="rect">
            <a:avLst/>
          </a:prstGeom>
        </p:spPr>
      </p:pic>
      <p:sp>
        <p:nvSpPr>
          <p:cNvPr id="29" name="Rectangle 24">
            <a:extLst>
              <a:ext uri="{FF2B5EF4-FFF2-40B4-BE49-F238E27FC236}">
                <a16:creationId xmlns:a16="http://schemas.microsoft.com/office/drawing/2014/main" id="{B50AB553-2A96-4A92-96F2-93548E09695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gradFill>
            <a:gsLst>
              <a:gs pos="10000">
                <a:schemeClr val="bg2">
                  <a:alpha val="68000"/>
                </a:schemeClr>
              </a:gs>
              <a:gs pos="85000">
                <a:schemeClr val="bg2">
                  <a:alpha val="97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24B29F8-9041-0E4A-BF8C-DA3A10778121}"/>
              </a:ext>
            </a:extLst>
          </p:cNvPr>
          <p:cNvSpPr>
            <a:spLocks noGrp="1"/>
          </p:cNvSpPr>
          <p:nvPr>
            <p:ph type="title"/>
          </p:nvPr>
        </p:nvSpPr>
        <p:spPr>
          <a:xfrm>
            <a:off x="628650" y="365125"/>
            <a:ext cx="7886700" cy="1325563"/>
          </a:xfrm>
        </p:spPr>
        <p:txBody>
          <a:bodyPr>
            <a:normAutofit/>
          </a:bodyPr>
          <a:lstStyle/>
          <a:p>
            <a:r>
              <a:rPr lang="en-US">
                <a:solidFill>
                  <a:schemeClr val="tx1"/>
                </a:solidFill>
                <a:latin typeface="Calibri"/>
                <a:ea typeface="Calibri"/>
                <a:cs typeface="Calibri"/>
              </a:rPr>
              <a:t>ACTION</a:t>
            </a:r>
            <a:endParaRPr lang="en-US" b="1">
              <a:solidFill>
                <a:schemeClr val="tx1"/>
              </a:solidFill>
              <a:latin typeface="Calibri"/>
              <a:ea typeface="Calibri"/>
              <a:cs typeface="Calibri"/>
            </a:endParaRPr>
          </a:p>
        </p:txBody>
      </p:sp>
      <p:pic>
        <p:nvPicPr>
          <p:cNvPr id="4" name="Picture 4" descr="Logo, company name&#10;&#10;Description automatically generated">
            <a:extLst>
              <a:ext uri="{FF2B5EF4-FFF2-40B4-BE49-F238E27FC236}">
                <a16:creationId xmlns:a16="http://schemas.microsoft.com/office/drawing/2014/main" id="{120E7EE7-A59C-4337-A8F1-DD4A9FB6781F}"/>
              </a:ext>
            </a:extLst>
          </p:cNvPr>
          <p:cNvPicPr>
            <a:picLocks noChangeAspect="1"/>
          </p:cNvPicPr>
          <p:nvPr/>
        </p:nvPicPr>
        <p:blipFill>
          <a:blip r:embed="rId4"/>
          <a:stretch>
            <a:fillRect/>
          </a:stretch>
        </p:blipFill>
        <p:spPr>
          <a:xfrm>
            <a:off x="7959306" y="6198172"/>
            <a:ext cx="931654" cy="543280"/>
          </a:xfrm>
          <a:prstGeom prst="rect">
            <a:avLst/>
          </a:prstGeom>
        </p:spPr>
      </p:pic>
      <p:graphicFrame>
        <p:nvGraphicFramePr>
          <p:cNvPr id="20" name="Content Placeholder 2">
            <a:extLst>
              <a:ext uri="{FF2B5EF4-FFF2-40B4-BE49-F238E27FC236}">
                <a16:creationId xmlns:a16="http://schemas.microsoft.com/office/drawing/2014/main" id="{51F2E7F7-2F0A-AA3B-2783-3F559EF26EB6}"/>
              </a:ext>
            </a:extLst>
          </p:cNvPr>
          <p:cNvGraphicFramePr>
            <a:graphicFrameLocks noGrp="1"/>
          </p:cNvGraphicFramePr>
          <p:nvPr>
            <p:ph idx="1"/>
            <p:extLst>
              <p:ext uri="{D42A27DB-BD31-4B8C-83A1-F6EECF244321}">
                <p14:modId xmlns:p14="http://schemas.microsoft.com/office/powerpoint/2010/main" val="4121903567"/>
              </p:ext>
            </p:extLst>
          </p:nvPr>
        </p:nvGraphicFramePr>
        <p:xfrm>
          <a:off x="628650" y="1825625"/>
          <a:ext cx="7886700" cy="4351338"/>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Tree>
    <p:extLst>
      <p:ext uri="{BB962C8B-B14F-4D97-AF65-F5344CB8AC3E}">
        <p14:creationId xmlns:p14="http://schemas.microsoft.com/office/powerpoint/2010/main" val="50949179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1" name="Picture 20">
            <a:extLst>
              <a:ext uri="{FF2B5EF4-FFF2-40B4-BE49-F238E27FC236}">
                <a16:creationId xmlns:a16="http://schemas.microsoft.com/office/drawing/2014/main" id="{585C6AC3-FA73-BD72-55A1-DC0DDEC28BD2}"/>
              </a:ext>
            </a:extLst>
          </p:cNvPr>
          <p:cNvPicPr>
            <a:picLocks noChangeAspect="1"/>
          </p:cNvPicPr>
          <p:nvPr/>
        </p:nvPicPr>
        <p:blipFill rotWithShape="1">
          <a:blip r:embed="rId3">
            <a:duotone>
              <a:schemeClr val="bg2">
                <a:shade val="45000"/>
                <a:satMod val="135000"/>
              </a:schemeClr>
              <a:prstClr val="white"/>
            </a:duotone>
          </a:blip>
          <a:srcRect l="25072" t="9091" r="352" b="-2"/>
          <a:stretch/>
        </p:blipFill>
        <p:spPr>
          <a:xfrm>
            <a:off x="20" y="10"/>
            <a:ext cx="9143980" cy="6857990"/>
          </a:xfrm>
          <a:prstGeom prst="rect">
            <a:avLst/>
          </a:prstGeom>
        </p:spPr>
      </p:pic>
      <p:sp>
        <p:nvSpPr>
          <p:cNvPr id="29" name="Rectangle 24">
            <a:extLst>
              <a:ext uri="{FF2B5EF4-FFF2-40B4-BE49-F238E27FC236}">
                <a16:creationId xmlns:a16="http://schemas.microsoft.com/office/drawing/2014/main" id="{B50AB553-2A96-4A92-96F2-93548E09695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gradFill>
            <a:gsLst>
              <a:gs pos="10000">
                <a:schemeClr val="bg2">
                  <a:alpha val="68000"/>
                </a:schemeClr>
              </a:gs>
              <a:gs pos="85000">
                <a:schemeClr val="bg2">
                  <a:alpha val="97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24B29F8-9041-0E4A-BF8C-DA3A10778121}"/>
              </a:ext>
            </a:extLst>
          </p:cNvPr>
          <p:cNvSpPr>
            <a:spLocks noGrp="1"/>
          </p:cNvSpPr>
          <p:nvPr>
            <p:ph type="title"/>
          </p:nvPr>
        </p:nvSpPr>
        <p:spPr>
          <a:xfrm>
            <a:off x="628650" y="365125"/>
            <a:ext cx="8246133" cy="1339940"/>
          </a:xfrm>
        </p:spPr>
        <p:txBody>
          <a:bodyPr>
            <a:normAutofit/>
          </a:bodyPr>
          <a:lstStyle/>
          <a:p>
            <a:r>
              <a:rPr lang="en-US">
                <a:solidFill>
                  <a:schemeClr val="tx1"/>
                </a:solidFill>
                <a:latin typeface="Calibri"/>
                <a:ea typeface="Calibri"/>
                <a:cs typeface="Calibri"/>
              </a:rPr>
              <a:t>ACTION – PROJECTS UNDER CONSIDERATION</a:t>
            </a:r>
            <a:endParaRPr lang="en-US" b="1">
              <a:solidFill>
                <a:schemeClr val="tx1"/>
              </a:solidFill>
              <a:latin typeface="Calibri"/>
              <a:ea typeface="Calibri"/>
              <a:cs typeface="Calibri"/>
            </a:endParaRPr>
          </a:p>
        </p:txBody>
      </p:sp>
      <p:pic>
        <p:nvPicPr>
          <p:cNvPr id="4" name="Picture 4" descr="Logo, company name&#10;&#10;Description automatically generated">
            <a:extLst>
              <a:ext uri="{FF2B5EF4-FFF2-40B4-BE49-F238E27FC236}">
                <a16:creationId xmlns:a16="http://schemas.microsoft.com/office/drawing/2014/main" id="{120E7EE7-A59C-4337-A8F1-DD4A9FB6781F}"/>
              </a:ext>
            </a:extLst>
          </p:cNvPr>
          <p:cNvPicPr>
            <a:picLocks noChangeAspect="1"/>
          </p:cNvPicPr>
          <p:nvPr/>
        </p:nvPicPr>
        <p:blipFill>
          <a:blip r:embed="rId4"/>
          <a:stretch>
            <a:fillRect/>
          </a:stretch>
        </p:blipFill>
        <p:spPr>
          <a:xfrm>
            <a:off x="7959306" y="6198172"/>
            <a:ext cx="931654" cy="543280"/>
          </a:xfrm>
          <a:prstGeom prst="rect">
            <a:avLst/>
          </a:prstGeom>
        </p:spPr>
      </p:pic>
      <p:graphicFrame>
        <p:nvGraphicFramePr>
          <p:cNvPr id="20" name="Content Placeholder 2">
            <a:extLst>
              <a:ext uri="{FF2B5EF4-FFF2-40B4-BE49-F238E27FC236}">
                <a16:creationId xmlns:a16="http://schemas.microsoft.com/office/drawing/2014/main" id="{51F2E7F7-2F0A-AA3B-2783-3F559EF26EB6}"/>
              </a:ext>
            </a:extLst>
          </p:cNvPr>
          <p:cNvGraphicFramePr>
            <a:graphicFrameLocks noGrp="1"/>
          </p:cNvGraphicFramePr>
          <p:nvPr>
            <p:ph idx="1"/>
          </p:nvPr>
        </p:nvGraphicFramePr>
        <p:xfrm>
          <a:off x="628650" y="1825625"/>
          <a:ext cx="7886700" cy="4351338"/>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Tree>
    <p:extLst>
      <p:ext uri="{BB962C8B-B14F-4D97-AF65-F5344CB8AC3E}">
        <p14:creationId xmlns:p14="http://schemas.microsoft.com/office/powerpoint/2010/main" val="55884451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useBgFill="1">
        <p:nvSpPr>
          <p:cNvPr id="24" name="Rectangle 23">
            <a:extLst>
              <a:ext uri="{FF2B5EF4-FFF2-40B4-BE49-F238E27FC236}">
                <a16:creationId xmlns:a16="http://schemas.microsoft.com/office/drawing/2014/main" id="{345A976A-8DE3-4B67-B94B-2044FDD128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9143771"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6EAAA1B9-2DDB-49C9-A037-A523D2F13C1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28" y="0"/>
            <a:ext cx="9143772"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2" name="Title 1">
            <a:extLst>
              <a:ext uri="{FF2B5EF4-FFF2-40B4-BE49-F238E27FC236}">
                <a16:creationId xmlns:a16="http://schemas.microsoft.com/office/drawing/2014/main" id="{A24B29F8-9041-0E4A-BF8C-DA3A10778121}"/>
              </a:ext>
            </a:extLst>
          </p:cNvPr>
          <p:cNvSpPr>
            <a:spLocks noGrp="1"/>
          </p:cNvSpPr>
          <p:nvPr>
            <p:ph type="title"/>
          </p:nvPr>
        </p:nvSpPr>
        <p:spPr>
          <a:xfrm>
            <a:off x="2429429" y="529087"/>
            <a:ext cx="4282858" cy="1188720"/>
          </a:xfrm>
        </p:spPr>
        <p:txBody>
          <a:bodyPr>
            <a:normAutofit/>
          </a:bodyPr>
          <a:lstStyle/>
          <a:p>
            <a:r>
              <a:rPr lang="en-US" sz="3500">
                <a:solidFill>
                  <a:schemeClr val="tx2"/>
                </a:solidFill>
                <a:latin typeface="Calibri"/>
                <a:ea typeface="Calibri"/>
                <a:cs typeface="Calibri"/>
              </a:rPr>
              <a:t>HOUSING UNDERWAY</a:t>
            </a:r>
            <a:endParaRPr lang="en-US" sz="3500" b="1">
              <a:solidFill>
                <a:schemeClr val="tx2"/>
              </a:solidFill>
              <a:latin typeface="Calibri"/>
              <a:ea typeface="Calibri"/>
              <a:cs typeface="Calibri"/>
            </a:endParaRPr>
          </a:p>
        </p:txBody>
      </p:sp>
      <p:grpSp>
        <p:nvGrpSpPr>
          <p:cNvPr id="28" name="Group 27">
            <a:extLst>
              <a:ext uri="{FF2B5EF4-FFF2-40B4-BE49-F238E27FC236}">
                <a16:creationId xmlns:a16="http://schemas.microsoft.com/office/drawing/2014/main" id="{B441F8D5-EBCE-4FB9-91A9-3425971C1F9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5400000">
            <a:off x="6553998" y="473861"/>
            <a:ext cx="3142400" cy="2037604"/>
            <a:chOff x="-305" y="-4155"/>
            <a:chExt cx="2514948" cy="2174333"/>
          </a:xfrm>
        </p:grpSpPr>
        <p:sp>
          <p:nvSpPr>
            <p:cNvPr id="29" name="Freeform: Shape 28">
              <a:extLst>
                <a:ext uri="{FF2B5EF4-FFF2-40B4-BE49-F238E27FC236}">
                  <a16:creationId xmlns:a16="http://schemas.microsoft.com/office/drawing/2014/main" id="{9A5E80E2-35F9-41F3-A2B8-A2F17D956FC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0"/>
              <a:ext cx="2514948" cy="2170178"/>
            </a:xfrm>
            <a:custGeom>
              <a:avLst/>
              <a:gdLst>
                <a:gd name="connsiteX0" fmla="*/ 2466091 w 2514948"/>
                <a:gd name="connsiteY0" fmla="*/ 0 h 2170178"/>
                <a:gd name="connsiteX1" fmla="*/ 2514948 w 2514948"/>
                <a:gd name="connsiteY1" fmla="*/ 0 h 2170178"/>
                <a:gd name="connsiteX2" fmla="*/ 2512286 w 2514948"/>
                <a:gd name="connsiteY2" fmla="*/ 12375 h 2170178"/>
                <a:gd name="connsiteX3" fmla="*/ 2394961 w 2514948"/>
                <a:gd name="connsiteY3" fmla="*/ 368660 h 2170178"/>
                <a:gd name="connsiteX4" fmla="*/ 2289734 w 2514948"/>
                <a:gd name="connsiteY4" fmla="*/ 598078 h 2170178"/>
                <a:gd name="connsiteX5" fmla="*/ 2163747 w 2514948"/>
                <a:gd name="connsiteY5" fmla="*/ 819078 h 2170178"/>
                <a:gd name="connsiteX6" fmla="*/ 1852241 w 2514948"/>
                <a:gd name="connsiteY6" fmla="*/ 1228932 h 2170178"/>
                <a:gd name="connsiteX7" fmla="*/ 1668235 w 2514948"/>
                <a:gd name="connsiteY7" fmla="*/ 1413844 h 2170178"/>
                <a:gd name="connsiteX8" fmla="*/ 1619510 w 2514948"/>
                <a:gd name="connsiteY8" fmla="*/ 1457722 h 2170178"/>
                <a:gd name="connsiteX9" fmla="*/ 1569835 w 2514948"/>
                <a:gd name="connsiteY9" fmla="*/ 1500704 h 2170178"/>
                <a:gd name="connsiteX10" fmla="*/ 1467169 w 2514948"/>
                <a:gd name="connsiteY10" fmla="*/ 1583266 h 2170178"/>
                <a:gd name="connsiteX11" fmla="*/ 1018393 w 2514948"/>
                <a:gd name="connsiteY11" fmla="*/ 1867576 h 2170178"/>
                <a:gd name="connsiteX12" fmla="*/ 255857 w 2514948"/>
                <a:gd name="connsiteY12" fmla="*/ 2133049 h 2170178"/>
                <a:gd name="connsiteX13" fmla="*/ 0 w 2514948"/>
                <a:gd name="connsiteY13" fmla="*/ 2170178 h 2170178"/>
                <a:gd name="connsiteX14" fmla="*/ 0 w 2514948"/>
                <a:gd name="connsiteY14" fmla="*/ 1940056 h 2170178"/>
                <a:gd name="connsiteX15" fmla="*/ 201609 w 2514948"/>
                <a:gd name="connsiteY15" fmla="*/ 1902856 h 2170178"/>
                <a:gd name="connsiteX16" fmla="*/ 440974 w 2514948"/>
                <a:gd name="connsiteY16" fmla="*/ 1838472 h 2170178"/>
                <a:gd name="connsiteX17" fmla="*/ 674558 w 2514948"/>
                <a:gd name="connsiteY17" fmla="*/ 1756359 h 2170178"/>
                <a:gd name="connsiteX18" fmla="*/ 901222 w 2514948"/>
                <a:gd name="connsiteY18" fmla="*/ 1657142 h 2170178"/>
                <a:gd name="connsiteX19" fmla="*/ 1330943 w 2514948"/>
                <a:gd name="connsiteY19" fmla="*/ 1413396 h 2170178"/>
                <a:gd name="connsiteX20" fmla="*/ 1432566 w 2514948"/>
                <a:gd name="connsiteY20" fmla="*/ 1343193 h 2170178"/>
                <a:gd name="connsiteX21" fmla="*/ 1482527 w 2514948"/>
                <a:gd name="connsiteY21" fmla="*/ 1306926 h 2170178"/>
                <a:gd name="connsiteX22" fmla="*/ 1531821 w 2514948"/>
                <a:gd name="connsiteY22" fmla="*/ 1269765 h 2170178"/>
                <a:gd name="connsiteX23" fmla="*/ 1721986 w 2514948"/>
                <a:gd name="connsiteY23" fmla="*/ 1112073 h 2170178"/>
                <a:gd name="connsiteX24" fmla="*/ 2061460 w 2514948"/>
                <a:gd name="connsiteY24" fmla="*/ 754336 h 2170178"/>
                <a:gd name="connsiteX25" fmla="*/ 2206218 w 2514948"/>
                <a:gd name="connsiteY25" fmla="*/ 554827 h 2170178"/>
                <a:gd name="connsiteX26" fmla="*/ 2329455 w 2514948"/>
                <a:gd name="connsiteY26" fmla="*/ 341886 h 2170178"/>
                <a:gd name="connsiteX27" fmla="*/ 2356757 w 2514948"/>
                <a:gd name="connsiteY27" fmla="*/ 286815 h 2170178"/>
                <a:gd name="connsiteX28" fmla="*/ 2370030 w 2514948"/>
                <a:gd name="connsiteY28" fmla="*/ 259056 h 2170178"/>
                <a:gd name="connsiteX29" fmla="*/ 2382637 w 2514948"/>
                <a:gd name="connsiteY29" fmla="*/ 231028 h 2170178"/>
                <a:gd name="connsiteX30" fmla="*/ 2406716 w 2514948"/>
                <a:gd name="connsiteY30" fmla="*/ 174525 h 2170178"/>
                <a:gd name="connsiteX31" fmla="*/ 2429278 w 2514948"/>
                <a:gd name="connsiteY31" fmla="*/ 117393 h 21701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2514948" h="2170178">
                  <a:moveTo>
                    <a:pt x="2466091" y="0"/>
                  </a:moveTo>
                  <a:lnTo>
                    <a:pt x="2514948" y="0"/>
                  </a:lnTo>
                  <a:lnTo>
                    <a:pt x="2512286" y="12375"/>
                  </a:lnTo>
                  <a:cubicBezTo>
                    <a:pt x="2481760" y="133161"/>
                    <a:pt x="2442526" y="252239"/>
                    <a:pt x="2394961" y="368660"/>
                  </a:cubicBezTo>
                  <a:cubicBezTo>
                    <a:pt x="2363109" y="446208"/>
                    <a:pt x="2328603" y="523039"/>
                    <a:pt x="2289734" y="598078"/>
                  </a:cubicBezTo>
                  <a:cubicBezTo>
                    <a:pt x="2251436" y="673387"/>
                    <a:pt x="2209251" y="747083"/>
                    <a:pt x="2163747" y="819078"/>
                  </a:cubicBezTo>
                  <a:cubicBezTo>
                    <a:pt x="2072646" y="962979"/>
                    <a:pt x="1968652" y="1100611"/>
                    <a:pt x="1852241" y="1228932"/>
                  </a:cubicBezTo>
                  <a:cubicBezTo>
                    <a:pt x="1793748" y="1292868"/>
                    <a:pt x="1732698" y="1354923"/>
                    <a:pt x="1668235" y="1413844"/>
                  </a:cubicBezTo>
                  <a:cubicBezTo>
                    <a:pt x="1652214" y="1428709"/>
                    <a:pt x="1636100" y="1443395"/>
                    <a:pt x="1619510" y="1457722"/>
                  </a:cubicBezTo>
                  <a:cubicBezTo>
                    <a:pt x="1603015" y="1472140"/>
                    <a:pt x="1586805" y="1486825"/>
                    <a:pt x="1569835" y="1500704"/>
                  </a:cubicBezTo>
                  <a:cubicBezTo>
                    <a:pt x="1536276" y="1528911"/>
                    <a:pt x="1501865" y="1556223"/>
                    <a:pt x="1467169" y="1583266"/>
                  </a:cubicBezTo>
                  <a:cubicBezTo>
                    <a:pt x="1327719" y="1690722"/>
                    <a:pt x="1177085" y="1785910"/>
                    <a:pt x="1018393" y="1867576"/>
                  </a:cubicBezTo>
                  <a:cubicBezTo>
                    <a:pt x="780425" y="1990142"/>
                    <a:pt x="522567" y="2080875"/>
                    <a:pt x="255857" y="2133049"/>
                  </a:cubicBezTo>
                  <a:lnTo>
                    <a:pt x="0" y="2170178"/>
                  </a:lnTo>
                  <a:lnTo>
                    <a:pt x="0" y="1940056"/>
                  </a:lnTo>
                  <a:lnTo>
                    <a:pt x="201609" y="1902856"/>
                  </a:lnTo>
                  <a:cubicBezTo>
                    <a:pt x="282186" y="1884231"/>
                    <a:pt x="362102" y="1863008"/>
                    <a:pt x="440974" y="1838472"/>
                  </a:cubicBezTo>
                  <a:cubicBezTo>
                    <a:pt x="519848" y="1814027"/>
                    <a:pt x="597771" y="1786627"/>
                    <a:pt x="674558" y="1756359"/>
                  </a:cubicBezTo>
                  <a:cubicBezTo>
                    <a:pt x="751250" y="1726003"/>
                    <a:pt x="826900" y="1692870"/>
                    <a:pt x="901222" y="1657142"/>
                  </a:cubicBezTo>
                  <a:cubicBezTo>
                    <a:pt x="1049865" y="1585774"/>
                    <a:pt x="1193581" y="1504376"/>
                    <a:pt x="1330943" y="1413396"/>
                  </a:cubicBezTo>
                  <a:cubicBezTo>
                    <a:pt x="1365165" y="1390563"/>
                    <a:pt x="1399293" y="1367370"/>
                    <a:pt x="1432566" y="1343193"/>
                  </a:cubicBezTo>
                  <a:cubicBezTo>
                    <a:pt x="1449441" y="1331373"/>
                    <a:pt x="1465936" y="1319104"/>
                    <a:pt x="1482527" y="1306926"/>
                  </a:cubicBezTo>
                  <a:cubicBezTo>
                    <a:pt x="1499210" y="1294837"/>
                    <a:pt x="1515611" y="1282391"/>
                    <a:pt x="1531821" y="1269765"/>
                  </a:cubicBezTo>
                  <a:cubicBezTo>
                    <a:pt x="1596947" y="1219350"/>
                    <a:pt x="1660652" y="1167055"/>
                    <a:pt x="1721986" y="1112073"/>
                  </a:cubicBezTo>
                  <a:cubicBezTo>
                    <a:pt x="1844940" y="1002469"/>
                    <a:pt x="1958983" y="882926"/>
                    <a:pt x="2061460" y="754336"/>
                  </a:cubicBezTo>
                  <a:cubicBezTo>
                    <a:pt x="2112652" y="690042"/>
                    <a:pt x="2161094" y="623510"/>
                    <a:pt x="2206218" y="554827"/>
                  </a:cubicBezTo>
                  <a:cubicBezTo>
                    <a:pt x="2250583" y="485787"/>
                    <a:pt x="2292484" y="415046"/>
                    <a:pt x="2329455" y="341886"/>
                  </a:cubicBezTo>
                  <a:cubicBezTo>
                    <a:pt x="2339030" y="323709"/>
                    <a:pt x="2347941" y="305261"/>
                    <a:pt x="2356757" y="286815"/>
                  </a:cubicBezTo>
                  <a:lnTo>
                    <a:pt x="2370030" y="259056"/>
                  </a:lnTo>
                  <a:lnTo>
                    <a:pt x="2382637" y="231028"/>
                  </a:lnTo>
                  <a:cubicBezTo>
                    <a:pt x="2390885" y="212312"/>
                    <a:pt x="2399227" y="193598"/>
                    <a:pt x="2406716" y="174525"/>
                  </a:cubicBezTo>
                  <a:cubicBezTo>
                    <a:pt x="2414206" y="155452"/>
                    <a:pt x="2422453" y="136646"/>
                    <a:pt x="2429278" y="117393"/>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988BDEEE-0C30-49F3-8D05-B062EF890C9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4155"/>
              <a:ext cx="2493062" cy="1947896"/>
            </a:xfrm>
            <a:custGeom>
              <a:avLst/>
              <a:gdLst>
                <a:gd name="connsiteX0" fmla="*/ 1896911 w 2493062"/>
                <a:gd name="connsiteY0" fmla="*/ 0 h 1947896"/>
                <a:gd name="connsiteX1" fmla="*/ 2493062 w 2493062"/>
                <a:gd name="connsiteY1" fmla="*/ 0 h 1947896"/>
                <a:gd name="connsiteX2" fmla="*/ 2435315 w 2493062"/>
                <a:gd name="connsiteY2" fmla="*/ 178165 h 1947896"/>
                <a:gd name="connsiteX3" fmla="*/ 93066 w 2493062"/>
                <a:gd name="connsiteY3" fmla="*/ 1935859 h 1947896"/>
                <a:gd name="connsiteX4" fmla="*/ 0 w 2493062"/>
                <a:gd name="connsiteY4" fmla="*/ 1947896 h 1947896"/>
                <a:gd name="connsiteX5" fmla="*/ 0 w 2493062"/>
                <a:gd name="connsiteY5" fmla="*/ 1404756 h 1947896"/>
                <a:gd name="connsiteX6" fmla="*/ 17392 w 2493062"/>
                <a:gd name="connsiteY6" fmla="*/ 1402364 h 1947896"/>
                <a:gd name="connsiteX7" fmla="*/ 464249 w 2493062"/>
                <a:gd name="connsiteY7" fmla="*/ 1281208 h 1947896"/>
                <a:gd name="connsiteX8" fmla="*/ 1260556 w 2493062"/>
                <a:gd name="connsiteY8" fmla="*/ 833835 h 1947896"/>
                <a:gd name="connsiteX9" fmla="*/ 1807924 w 2493062"/>
                <a:gd name="connsiteY9" fmla="*/ 193222 h 1947896"/>
                <a:gd name="connsiteX10" fmla="*/ 1874357 w 2493062"/>
                <a:gd name="connsiteY10" fmla="*/ 58333 h 19478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93062" h="1947896">
                  <a:moveTo>
                    <a:pt x="1896911" y="0"/>
                  </a:moveTo>
                  <a:lnTo>
                    <a:pt x="2493062" y="0"/>
                  </a:lnTo>
                  <a:lnTo>
                    <a:pt x="2435315" y="178165"/>
                  </a:lnTo>
                  <a:cubicBezTo>
                    <a:pt x="2088122" y="1071812"/>
                    <a:pt x="1129732" y="1758033"/>
                    <a:pt x="93066" y="1935859"/>
                  </a:cubicBezTo>
                  <a:lnTo>
                    <a:pt x="0" y="1947896"/>
                  </a:lnTo>
                  <a:lnTo>
                    <a:pt x="0" y="1404756"/>
                  </a:lnTo>
                  <a:lnTo>
                    <a:pt x="17392" y="1402364"/>
                  </a:lnTo>
                  <a:cubicBezTo>
                    <a:pt x="167719" y="1375030"/>
                    <a:pt x="318070" y="1334398"/>
                    <a:pt x="464249" y="1281208"/>
                  </a:cubicBezTo>
                  <a:cubicBezTo>
                    <a:pt x="753480" y="1176081"/>
                    <a:pt x="1028869" y="1021346"/>
                    <a:pt x="1260556" y="833835"/>
                  </a:cubicBezTo>
                  <a:cubicBezTo>
                    <a:pt x="1491960" y="646594"/>
                    <a:pt x="1681177" y="425056"/>
                    <a:pt x="1807924" y="193222"/>
                  </a:cubicBezTo>
                  <a:cubicBezTo>
                    <a:pt x="1832328" y="148578"/>
                    <a:pt x="1854477" y="103599"/>
                    <a:pt x="1874357" y="58333"/>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F21E0C27-19E6-45DC-B154-4934802074D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0"/>
              <a:ext cx="2501089" cy="1972702"/>
            </a:xfrm>
            <a:custGeom>
              <a:avLst/>
              <a:gdLst>
                <a:gd name="connsiteX0" fmla="*/ 2318728 w 2501089"/>
                <a:gd name="connsiteY0" fmla="*/ 0 h 1972702"/>
                <a:gd name="connsiteX1" fmla="*/ 2501089 w 2501089"/>
                <a:gd name="connsiteY1" fmla="*/ 0 h 1972702"/>
                <a:gd name="connsiteX2" fmla="*/ 2453909 w 2501089"/>
                <a:gd name="connsiteY2" fmla="*/ 167837 h 1972702"/>
                <a:gd name="connsiteX3" fmla="*/ 2361125 w 2501089"/>
                <a:gd name="connsiteY3" fmla="*/ 392084 h 1972702"/>
                <a:gd name="connsiteX4" fmla="*/ 1768255 w 2501089"/>
                <a:gd name="connsiteY4" fmla="*/ 1167644 h 1972702"/>
                <a:gd name="connsiteX5" fmla="*/ 1375125 w 2501089"/>
                <a:gd name="connsiteY5" fmla="*/ 1471474 h 1972702"/>
                <a:gd name="connsiteX6" fmla="*/ 935735 w 2501089"/>
                <a:gd name="connsiteY6" fmla="*/ 1712713 h 1972702"/>
                <a:gd name="connsiteX7" fmla="*/ 212353 w 2501089"/>
                <a:gd name="connsiteY7" fmla="*/ 1940294 h 1972702"/>
                <a:gd name="connsiteX8" fmla="*/ 0 w 2501089"/>
                <a:gd name="connsiteY8" fmla="*/ 1972702 h 1972702"/>
                <a:gd name="connsiteX9" fmla="*/ 0 w 2501089"/>
                <a:gd name="connsiteY9" fmla="*/ 1732181 h 1972702"/>
                <a:gd name="connsiteX10" fmla="*/ 161195 w 2501089"/>
                <a:gd name="connsiteY10" fmla="*/ 1706590 h 1972702"/>
                <a:gd name="connsiteX11" fmla="*/ 388463 w 2501089"/>
                <a:gd name="connsiteY11" fmla="*/ 1652268 h 1972702"/>
                <a:gd name="connsiteX12" fmla="*/ 826716 w 2501089"/>
                <a:gd name="connsiteY12" fmla="*/ 1493950 h 1972702"/>
                <a:gd name="connsiteX13" fmla="*/ 1609847 w 2501089"/>
                <a:gd name="connsiteY13" fmla="*/ 1007535 h 1972702"/>
                <a:gd name="connsiteX14" fmla="*/ 1929982 w 2501089"/>
                <a:gd name="connsiteY14" fmla="*/ 682930 h 1972702"/>
                <a:gd name="connsiteX15" fmla="*/ 2183093 w 2501089"/>
                <a:gd name="connsiteY15" fmla="*/ 310149 h 1972702"/>
                <a:gd name="connsiteX16" fmla="*/ 2280286 w 2501089"/>
                <a:gd name="connsiteY16" fmla="*/ 108435 h 19727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01089" h="1972702">
                  <a:moveTo>
                    <a:pt x="2318728" y="0"/>
                  </a:moveTo>
                  <a:lnTo>
                    <a:pt x="2501089" y="0"/>
                  </a:lnTo>
                  <a:lnTo>
                    <a:pt x="2453909" y="167837"/>
                  </a:lnTo>
                  <a:cubicBezTo>
                    <a:pt x="2427555" y="244153"/>
                    <a:pt x="2396627" y="319103"/>
                    <a:pt x="2361125" y="392084"/>
                  </a:cubicBezTo>
                  <a:cubicBezTo>
                    <a:pt x="2218453" y="684005"/>
                    <a:pt x="2011698" y="945211"/>
                    <a:pt x="1768255" y="1167644"/>
                  </a:cubicBezTo>
                  <a:cubicBezTo>
                    <a:pt x="1646250" y="1278860"/>
                    <a:pt x="1514385" y="1380316"/>
                    <a:pt x="1375125" y="1471474"/>
                  </a:cubicBezTo>
                  <a:cubicBezTo>
                    <a:pt x="1235677" y="1562542"/>
                    <a:pt x="1088928" y="1643672"/>
                    <a:pt x="935735" y="1712713"/>
                  </a:cubicBezTo>
                  <a:cubicBezTo>
                    <a:pt x="705659" y="1815533"/>
                    <a:pt x="462359" y="1892212"/>
                    <a:pt x="212353" y="1940294"/>
                  </a:cubicBezTo>
                  <a:lnTo>
                    <a:pt x="0" y="1972702"/>
                  </a:lnTo>
                  <a:lnTo>
                    <a:pt x="0" y="1732181"/>
                  </a:lnTo>
                  <a:lnTo>
                    <a:pt x="161195" y="1706590"/>
                  </a:lnTo>
                  <a:cubicBezTo>
                    <a:pt x="237638" y="1691378"/>
                    <a:pt x="313477" y="1673222"/>
                    <a:pt x="388463" y="1652268"/>
                  </a:cubicBezTo>
                  <a:cubicBezTo>
                    <a:pt x="538529" y="1610539"/>
                    <a:pt x="684898" y="1556543"/>
                    <a:pt x="826716" y="1493950"/>
                  </a:cubicBezTo>
                  <a:cubicBezTo>
                    <a:pt x="1111207" y="1370107"/>
                    <a:pt x="1376832" y="1205881"/>
                    <a:pt x="1609847" y="1007535"/>
                  </a:cubicBezTo>
                  <a:cubicBezTo>
                    <a:pt x="1725975" y="908049"/>
                    <a:pt x="1833571" y="799519"/>
                    <a:pt x="1929982" y="682930"/>
                  </a:cubicBezTo>
                  <a:cubicBezTo>
                    <a:pt x="2026581" y="566520"/>
                    <a:pt x="2111806" y="441692"/>
                    <a:pt x="2183093" y="310149"/>
                  </a:cubicBezTo>
                  <a:cubicBezTo>
                    <a:pt x="2218738" y="244422"/>
                    <a:pt x="2251396" y="177150"/>
                    <a:pt x="2280286" y="108435"/>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800"/>
            </a:p>
          </p:txBody>
        </p:sp>
        <p:sp>
          <p:nvSpPr>
            <p:cNvPr id="32" name="Freeform: Shape 31">
              <a:extLst>
                <a:ext uri="{FF2B5EF4-FFF2-40B4-BE49-F238E27FC236}">
                  <a16:creationId xmlns:a16="http://schemas.microsoft.com/office/drawing/2014/main" id="{A3A55340-18E0-4A23-B406-BD1221643D8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2491105" cy="1943661"/>
            </a:xfrm>
            <a:custGeom>
              <a:avLst/>
              <a:gdLst>
                <a:gd name="connsiteX0" fmla="*/ 1995408 w 2491105"/>
                <a:gd name="connsiteY0" fmla="*/ 0 h 1943661"/>
                <a:gd name="connsiteX1" fmla="*/ 2491105 w 2491105"/>
                <a:gd name="connsiteY1" fmla="*/ 0 h 1943661"/>
                <a:gd name="connsiteX2" fmla="*/ 2434705 w 2491105"/>
                <a:gd name="connsiteY2" fmla="*/ 174009 h 1943661"/>
                <a:gd name="connsiteX3" fmla="*/ 92457 w 2491105"/>
                <a:gd name="connsiteY3" fmla="*/ 1931703 h 1943661"/>
                <a:gd name="connsiteX4" fmla="*/ 0 w 2491105"/>
                <a:gd name="connsiteY4" fmla="*/ 1943661 h 1943661"/>
                <a:gd name="connsiteX5" fmla="*/ 0 w 2491105"/>
                <a:gd name="connsiteY5" fmla="*/ 1491489 h 1943661"/>
                <a:gd name="connsiteX6" fmla="*/ 34107 w 2491105"/>
                <a:gd name="connsiteY6" fmla="*/ 1486836 h 1943661"/>
                <a:gd name="connsiteX7" fmla="*/ 497577 w 2491105"/>
                <a:gd name="connsiteY7" fmla="*/ 1360598 h 1943661"/>
                <a:gd name="connsiteX8" fmla="*/ 1321566 w 2491105"/>
                <a:gd name="connsiteY8" fmla="*/ 897645 h 1943661"/>
                <a:gd name="connsiteX9" fmla="*/ 1891495 w 2491105"/>
                <a:gd name="connsiteY9" fmla="*/ 230078 h 1943661"/>
                <a:gd name="connsiteX10" fmla="*/ 1961469 w 2491105"/>
                <a:gd name="connsiteY10" fmla="*/ 87885 h 19436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91105" h="1943661">
                  <a:moveTo>
                    <a:pt x="1995408" y="0"/>
                  </a:moveTo>
                  <a:lnTo>
                    <a:pt x="2491105" y="0"/>
                  </a:lnTo>
                  <a:lnTo>
                    <a:pt x="2434705" y="174009"/>
                  </a:lnTo>
                  <a:cubicBezTo>
                    <a:pt x="2087512" y="1067655"/>
                    <a:pt x="1129122" y="1753877"/>
                    <a:pt x="92457" y="1931703"/>
                  </a:cubicBezTo>
                  <a:lnTo>
                    <a:pt x="0" y="1943661"/>
                  </a:lnTo>
                  <a:lnTo>
                    <a:pt x="0" y="1491489"/>
                  </a:lnTo>
                  <a:lnTo>
                    <a:pt x="34107" y="1486836"/>
                  </a:lnTo>
                  <a:cubicBezTo>
                    <a:pt x="189055" y="1458696"/>
                    <a:pt x="343908" y="1416565"/>
                    <a:pt x="497577" y="1360598"/>
                  </a:cubicBezTo>
                  <a:cubicBezTo>
                    <a:pt x="796856" y="1251889"/>
                    <a:pt x="1081725" y="1091781"/>
                    <a:pt x="1321566" y="897645"/>
                  </a:cubicBezTo>
                  <a:cubicBezTo>
                    <a:pt x="1565577" y="700195"/>
                    <a:pt x="1757355" y="475523"/>
                    <a:pt x="1891495" y="230078"/>
                  </a:cubicBezTo>
                  <a:cubicBezTo>
                    <a:pt x="1917197" y="183033"/>
                    <a:pt x="1940526" y="135619"/>
                    <a:pt x="1961469" y="87885"/>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4" name="Group 33">
            <a:extLst>
              <a:ext uri="{FF2B5EF4-FFF2-40B4-BE49-F238E27FC236}">
                <a16:creationId xmlns:a16="http://schemas.microsoft.com/office/drawing/2014/main" id="{08701F99-7E4C-4B92-A4B5-307CDFB7A4DE}"/>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10800000" flipH="1">
            <a:off x="0" y="5047906"/>
            <a:ext cx="1809166" cy="1810094"/>
            <a:chOff x="-305" y="-1"/>
            <a:chExt cx="3832880" cy="2876136"/>
          </a:xfrm>
        </p:grpSpPr>
        <p:sp>
          <p:nvSpPr>
            <p:cNvPr id="35" name="Freeform: Shape 34">
              <a:extLst>
                <a:ext uri="{FF2B5EF4-FFF2-40B4-BE49-F238E27FC236}">
                  <a16:creationId xmlns:a16="http://schemas.microsoft.com/office/drawing/2014/main" id="{441E616B-C319-43C1-9A9C-A2074B2E8AD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424" cy="2653659"/>
            </a:xfrm>
            <a:custGeom>
              <a:avLst/>
              <a:gdLst>
                <a:gd name="connsiteX0" fmla="*/ 3203055 w 3815424"/>
                <a:gd name="connsiteY0" fmla="*/ 0 h 2653659"/>
                <a:gd name="connsiteX1" fmla="*/ 3815424 w 3815424"/>
                <a:gd name="connsiteY1" fmla="*/ 0 h 2653659"/>
                <a:gd name="connsiteX2" fmla="*/ 3801025 w 3815424"/>
                <a:gd name="connsiteY2" fmla="*/ 214243 h 2653659"/>
                <a:gd name="connsiteX3" fmla="*/ 587142 w 3815424"/>
                <a:gd name="connsiteY3" fmla="*/ 2653659 h 2653659"/>
                <a:gd name="connsiteX4" fmla="*/ 53389 w 3815424"/>
                <a:gd name="connsiteY4" fmla="*/ 2605041 h 2653659"/>
                <a:gd name="connsiteX5" fmla="*/ 0 w 3815424"/>
                <a:gd name="connsiteY5" fmla="*/ 2593136 h 2653659"/>
                <a:gd name="connsiteX6" fmla="*/ 0 w 3815424"/>
                <a:gd name="connsiteY6" fmla="*/ 1994836 h 2653659"/>
                <a:gd name="connsiteX7" fmla="*/ 159710 w 3815424"/>
                <a:gd name="connsiteY7" fmla="*/ 2035054 h 2653659"/>
                <a:gd name="connsiteX8" fmla="*/ 587142 w 3815424"/>
                <a:gd name="connsiteY8" fmla="*/ 2075152 h 2653659"/>
                <a:gd name="connsiteX9" fmla="*/ 1549283 w 3815424"/>
                <a:gd name="connsiteY9" fmla="*/ 1900153 h 2653659"/>
                <a:gd name="connsiteX10" fmla="*/ 2406698 w 3815424"/>
                <a:gd name="connsiteY10" fmla="*/ 1418450 h 2653659"/>
                <a:gd name="connsiteX11" fmla="*/ 2996069 w 3815424"/>
                <a:gd name="connsiteY11" fmla="*/ 728678 h 2653659"/>
                <a:gd name="connsiteX12" fmla="*/ 3193967 w 3815424"/>
                <a:gd name="connsiteY12" fmla="*/ 137719 h 26536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815424" h="2653659">
                  <a:moveTo>
                    <a:pt x="3203055" y="0"/>
                  </a:moveTo>
                  <a:lnTo>
                    <a:pt x="3815424" y="0"/>
                  </a:lnTo>
                  <a:lnTo>
                    <a:pt x="3801025" y="214243"/>
                  </a:lnTo>
                  <a:cubicBezTo>
                    <a:pt x="3616317" y="1584467"/>
                    <a:pt x="2091637" y="2653659"/>
                    <a:pt x="587142" y="2653659"/>
                  </a:cubicBezTo>
                  <a:cubicBezTo>
                    <a:pt x="400192" y="2653659"/>
                    <a:pt x="222112" y="2636953"/>
                    <a:pt x="53389" y="2605041"/>
                  </a:cubicBezTo>
                  <a:lnTo>
                    <a:pt x="0" y="2593136"/>
                  </a:lnTo>
                  <a:lnTo>
                    <a:pt x="0" y="1994836"/>
                  </a:lnTo>
                  <a:lnTo>
                    <a:pt x="159710" y="2035054"/>
                  </a:lnTo>
                  <a:cubicBezTo>
                    <a:pt x="295467" y="2061726"/>
                    <a:pt x="438268" y="2075152"/>
                    <a:pt x="587142" y="2075152"/>
                  </a:cubicBezTo>
                  <a:cubicBezTo>
                    <a:pt x="901731" y="2075152"/>
                    <a:pt x="1234490" y="2014697"/>
                    <a:pt x="1549283" y="1900153"/>
                  </a:cubicBezTo>
                  <a:cubicBezTo>
                    <a:pt x="1860709" y="1786959"/>
                    <a:pt x="2157231" y="1620350"/>
                    <a:pt x="2406698" y="1418450"/>
                  </a:cubicBezTo>
                  <a:cubicBezTo>
                    <a:pt x="2655859" y="1216840"/>
                    <a:pt x="2859596" y="978302"/>
                    <a:pt x="2996069" y="728678"/>
                  </a:cubicBezTo>
                  <a:cubicBezTo>
                    <a:pt x="3101178" y="536396"/>
                    <a:pt x="3167417" y="338366"/>
                    <a:pt x="3193967" y="13771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CC86BD2B-CA73-48DF-9CC8-0152EA6B1BA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424" cy="2653660"/>
            </a:xfrm>
            <a:custGeom>
              <a:avLst/>
              <a:gdLst>
                <a:gd name="connsiteX0" fmla="*/ 3305038 w 3815424"/>
                <a:gd name="connsiteY0" fmla="*/ 0 h 2653660"/>
                <a:gd name="connsiteX1" fmla="*/ 3815424 w 3815424"/>
                <a:gd name="connsiteY1" fmla="*/ 0 h 2653660"/>
                <a:gd name="connsiteX2" fmla="*/ 3801025 w 3815424"/>
                <a:gd name="connsiteY2" fmla="*/ 214244 h 2653660"/>
                <a:gd name="connsiteX3" fmla="*/ 587142 w 3815424"/>
                <a:gd name="connsiteY3" fmla="*/ 2653660 h 2653660"/>
                <a:gd name="connsiteX4" fmla="*/ 53389 w 3815424"/>
                <a:gd name="connsiteY4" fmla="*/ 2605042 h 2653660"/>
                <a:gd name="connsiteX5" fmla="*/ 0 w 3815424"/>
                <a:gd name="connsiteY5" fmla="*/ 2593137 h 2653660"/>
                <a:gd name="connsiteX6" fmla="*/ 0 w 3815424"/>
                <a:gd name="connsiteY6" fmla="*/ 2094444 h 2653660"/>
                <a:gd name="connsiteX7" fmla="*/ 137675 w 3815424"/>
                <a:gd name="connsiteY7" fmla="*/ 2129195 h 2653660"/>
                <a:gd name="connsiteX8" fmla="*/ 587142 w 3815424"/>
                <a:gd name="connsiteY8" fmla="*/ 2171571 h 2653660"/>
                <a:gd name="connsiteX9" fmla="*/ 1585826 w 3815424"/>
                <a:gd name="connsiteY9" fmla="*/ 1990112 h 2653660"/>
                <a:gd name="connsiteX10" fmla="*/ 2473046 w 3815424"/>
                <a:gd name="connsiteY10" fmla="*/ 1491633 h 2653660"/>
                <a:gd name="connsiteX11" fmla="*/ 3086710 w 3815424"/>
                <a:gd name="connsiteY11" fmla="*/ 772838 h 2653660"/>
                <a:gd name="connsiteX12" fmla="*/ 3295217 w 3815424"/>
                <a:gd name="connsiteY12" fmla="*/ 149229 h 2653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815424" h="2653660">
                  <a:moveTo>
                    <a:pt x="3305038" y="0"/>
                  </a:moveTo>
                  <a:lnTo>
                    <a:pt x="3815424" y="0"/>
                  </a:lnTo>
                  <a:lnTo>
                    <a:pt x="3801025" y="214244"/>
                  </a:lnTo>
                  <a:cubicBezTo>
                    <a:pt x="3616317" y="1584467"/>
                    <a:pt x="2091637" y="2653660"/>
                    <a:pt x="587142" y="2653660"/>
                  </a:cubicBezTo>
                  <a:cubicBezTo>
                    <a:pt x="400192" y="2653660"/>
                    <a:pt x="222112" y="2636954"/>
                    <a:pt x="53389" y="2605042"/>
                  </a:cubicBezTo>
                  <a:lnTo>
                    <a:pt x="0" y="2593137"/>
                  </a:lnTo>
                  <a:lnTo>
                    <a:pt x="0" y="2094444"/>
                  </a:lnTo>
                  <a:lnTo>
                    <a:pt x="137675" y="2129195"/>
                  </a:lnTo>
                  <a:cubicBezTo>
                    <a:pt x="280616" y="2157374"/>
                    <a:pt x="430766" y="2171571"/>
                    <a:pt x="587142" y="2171571"/>
                  </a:cubicBezTo>
                  <a:cubicBezTo>
                    <a:pt x="918879" y="2171571"/>
                    <a:pt x="1254904" y="2110634"/>
                    <a:pt x="1585826" y="1990112"/>
                  </a:cubicBezTo>
                  <a:cubicBezTo>
                    <a:pt x="1908071" y="1873061"/>
                    <a:pt x="2214800" y="1700666"/>
                    <a:pt x="2473046" y="1491633"/>
                  </a:cubicBezTo>
                  <a:cubicBezTo>
                    <a:pt x="2735782" y="1279031"/>
                    <a:pt x="2942276" y="1037118"/>
                    <a:pt x="3086710" y="772838"/>
                  </a:cubicBezTo>
                  <a:cubicBezTo>
                    <a:pt x="3197408" y="570216"/>
                    <a:pt x="3267226" y="361248"/>
                    <a:pt x="3295217" y="14922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59C1AA9D-3FCF-4B84-94D1-51F0E151711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986" cy="2675935"/>
            </a:xfrm>
            <a:custGeom>
              <a:avLst/>
              <a:gdLst>
                <a:gd name="connsiteX0" fmla="*/ 3648768 w 3815986"/>
                <a:gd name="connsiteY0" fmla="*/ 0 h 2675935"/>
                <a:gd name="connsiteX1" fmla="*/ 3815986 w 3815986"/>
                <a:gd name="connsiteY1" fmla="*/ 0 h 2675935"/>
                <a:gd name="connsiteX2" fmla="*/ 3804695 w 3815986"/>
                <a:gd name="connsiteY2" fmla="*/ 200084 h 2675935"/>
                <a:gd name="connsiteX3" fmla="*/ 3762590 w 3815986"/>
                <a:gd name="connsiteY3" fmla="*/ 455543 h 2675935"/>
                <a:gd name="connsiteX4" fmla="*/ 3592332 w 3815986"/>
                <a:gd name="connsiteY4" fmla="*/ 947274 h 2675935"/>
                <a:gd name="connsiteX5" fmla="*/ 2953967 w 3815986"/>
                <a:gd name="connsiteY5" fmla="*/ 1782349 h 2675935"/>
                <a:gd name="connsiteX6" fmla="*/ 2530669 w 3815986"/>
                <a:gd name="connsiteY6" fmla="*/ 2109494 h 2675935"/>
                <a:gd name="connsiteX7" fmla="*/ 2057561 w 3815986"/>
                <a:gd name="connsiteY7" fmla="*/ 2369245 h 2675935"/>
                <a:gd name="connsiteX8" fmla="*/ 1007330 w 3815986"/>
                <a:gd name="connsiteY8" fmla="*/ 2655701 h 2675935"/>
                <a:gd name="connsiteX9" fmla="*/ 732765 w 3815986"/>
                <a:gd name="connsiteY9" fmla="*/ 2674696 h 2675935"/>
                <a:gd name="connsiteX10" fmla="*/ 457666 w 3815986"/>
                <a:gd name="connsiteY10" fmla="*/ 2670839 h 2675935"/>
                <a:gd name="connsiteX11" fmla="*/ 183574 w 3815986"/>
                <a:gd name="connsiteY11" fmla="*/ 2643312 h 2675935"/>
                <a:gd name="connsiteX12" fmla="*/ 0 w 3815986"/>
                <a:gd name="connsiteY12" fmla="*/ 2607798 h 2675935"/>
                <a:gd name="connsiteX13" fmla="*/ 0 w 3815986"/>
                <a:gd name="connsiteY13" fmla="*/ 2356652 h 2675935"/>
                <a:gd name="connsiteX14" fmla="*/ 222195 w 3815986"/>
                <a:gd name="connsiteY14" fmla="*/ 2396940 h 2675935"/>
                <a:gd name="connsiteX15" fmla="*/ 472364 w 3815986"/>
                <a:gd name="connsiteY15" fmla="*/ 2419092 h 2675935"/>
                <a:gd name="connsiteX16" fmla="*/ 974972 w 3815986"/>
                <a:gd name="connsiteY16" fmla="*/ 2402122 h 2675935"/>
                <a:gd name="connsiteX17" fmla="*/ 1468292 w 3815986"/>
                <a:gd name="connsiteY17" fmla="*/ 2304162 h 2675935"/>
                <a:gd name="connsiteX18" fmla="*/ 1940176 w 3815986"/>
                <a:gd name="connsiteY18" fmla="*/ 2133695 h 2675935"/>
                <a:gd name="connsiteX19" fmla="*/ 2783403 w 3815986"/>
                <a:gd name="connsiteY19" fmla="*/ 1609954 h 2675935"/>
                <a:gd name="connsiteX20" fmla="*/ 3128104 w 3815986"/>
                <a:gd name="connsiteY20" fmla="*/ 1260439 h 2675935"/>
                <a:gd name="connsiteX21" fmla="*/ 3400639 w 3815986"/>
                <a:gd name="connsiteY21" fmla="*/ 859052 h 2675935"/>
                <a:gd name="connsiteX22" fmla="*/ 3585595 w 3815986"/>
                <a:gd name="connsiteY22" fmla="*/ 415336 h 2675935"/>
                <a:gd name="connsiteX23" fmla="*/ 3635918 w 3815986"/>
                <a:gd name="connsiteY23" fmla="*/ 181137 h 26759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815986" h="2675935">
                  <a:moveTo>
                    <a:pt x="3648768" y="0"/>
                  </a:moveTo>
                  <a:lnTo>
                    <a:pt x="3815986" y="0"/>
                  </a:lnTo>
                  <a:lnTo>
                    <a:pt x="3804695" y="200084"/>
                  </a:lnTo>
                  <a:cubicBezTo>
                    <a:pt x="3795228" y="285751"/>
                    <a:pt x="3781167" y="371032"/>
                    <a:pt x="3762590" y="455543"/>
                  </a:cubicBezTo>
                  <a:cubicBezTo>
                    <a:pt x="3725537" y="624467"/>
                    <a:pt x="3668784" y="790112"/>
                    <a:pt x="3592332" y="947274"/>
                  </a:cubicBezTo>
                  <a:cubicBezTo>
                    <a:pt x="3438712" y="1261596"/>
                    <a:pt x="3216091" y="1542847"/>
                    <a:pt x="2953967" y="1782349"/>
                  </a:cubicBezTo>
                  <a:cubicBezTo>
                    <a:pt x="2822599" y="1902099"/>
                    <a:pt x="2680615" y="2011341"/>
                    <a:pt x="2530669" y="2109494"/>
                  </a:cubicBezTo>
                  <a:cubicBezTo>
                    <a:pt x="2380520" y="2207551"/>
                    <a:pt x="2222510" y="2294906"/>
                    <a:pt x="2057561" y="2369245"/>
                  </a:cubicBezTo>
                  <a:cubicBezTo>
                    <a:pt x="1727252" y="2516859"/>
                    <a:pt x="1371629" y="2614434"/>
                    <a:pt x="1007330" y="2655701"/>
                  </a:cubicBezTo>
                  <a:cubicBezTo>
                    <a:pt x="916281" y="2665873"/>
                    <a:pt x="824568" y="2672188"/>
                    <a:pt x="732765" y="2674696"/>
                  </a:cubicBezTo>
                  <a:cubicBezTo>
                    <a:pt x="640963" y="2677203"/>
                    <a:pt x="549072" y="2675901"/>
                    <a:pt x="457666" y="2670839"/>
                  </a:cubicBezTo>
                  <a:cubicBezTo>
                    <a:pt x="366106" y="2665584"/>
                    <a:pt x="274572" y="2656521"/>
                    <a:pt x="183574" y="2643312"/>
                  </a:cubicBezTo>
                  <a:lnTo>
                    <a:pt x="0" y="2607798"/>
                  </a:lnTo>
                  <a:lnTo>
                    <a:pt x="0" y="2356652"/>
                  </a:lnTo>
                  <a:lnTo>
                    <a:pt x="222195" y="2396940"/>
                  </a:lnTo>
                  <a:cubicBezTo>
                    <a:pt x="304990" y="2407980"/>
                    <a:pt x="388511" y="2415283"/>
                    <a:pt x="472364" y="2419092"/>
                  </a:cubicBezTo>
                  <a:cubicBezTo>
                    <a:pt x="640376" y="2427095"/>
                    <a:pt x="808184" y="2421791"/>
                    <a:pt x="974972" y="2402122"/>
                  </a:cubicBezTo>
                  <a:cubicBezTo>
                    <a:pt x="1141658" y="2382358"/>
                    <a:pt x="1306812" y="2349286"/>
                    <a:pt x="1468292" y="2304162"/>
                  </a:cubicBezTo>
                  <a:cubicBezTo>
                    <a:pt x="1629874" y="2259231"/>
                    <a:pt x="1787475" y="2201091"/>
                    <a:pt x="1940176" y="2133695"/>
                  </a:cubicBezTo>
                  <a:cubicBezTo>
                    <a:pt x="2246498" y="2000349"/>
                    <a:pt x="2532507" y="1823520"/>
                    <a:pt x="2783403" y="1609954"/>
                  </a:cubicBezTo>
                  <a:cubicBezTo>
                    <a:pt x="2908442" y="1502833"/>
                    <a:pt x="3024295" y="1385975"/>
                    <a:pt x="3128104" y="1260439"/>
                  </a:cubicBezTo>
                  <a:cubicBezTo>
                    <a:pt x="3232116" y="1135096"/>
                    <a:pt x="3323881" y="1000689"/>
                    <a:pt x="3400639" y="859052"/>
                  </a:cubicBezTo>
                  <a:cubicBezTo>
                    <a:pt x="3477399" y="717510"/>
                    <a:pt x="3541296" y="569316"/>
                    <a:pt x="3585595" y="415336"/>
                  </a:cubicBezTo>
                  <a:cubicBezTo>
                    <a:pt x="3607796" y="338540"/>
                    <a:pt x="3624638" y="260224"/>
                    <a:pt x="3635918" y="181137"/>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Shape 37">
              <a:extLst>
                <a:ext uri="{FF2B5EF4-FFF2-40B4-BE49-F238E27FC236}">
                  <a16:creationId xmlns:a16="http://schemas.microsoft.com/office/drawing/2014/main" id="{1D7CE92F-1DE7-4252-A62C-77ACF8CF268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32270" cy="2876136"/>
            </a:xfrm>
            <a:custGeom>
              <a:avLst/>
              <a:gdLst>
                <a:gd name="connsiteX0" fmla="*/ 3800718 w 3832270"/>
                <a:gd name="connsiteY0" fmla="*/ 0 h 2876136"/>
                <a:gd name="connsiteX1" fmla="*/ 3832270 w 3832270"/>
                <a:gd name="connsiteY1" fmla="*/ 0 h 2876136"/>
                <a:gd name="connsiteX2" fmla="*/ 3824562 w 3832270"/>
                <a:gd name="connsiteY2" fmla="*/ 143769 h 2876136"/>
                <a:gd name="connsiteX3" fmla="*/ 3628155 w 3832270"/>
                <a:gd name="connsiteY3" fmla="*/ 922055 h 2876136"/>
                <a:gd name="connsiteX4" fmla="*/ 3514853 w 3832270"/>
                <a:gd name="connsiteY4" fmla="*/ 1169078 h 2876136"/>
                <a:gd name="connsiteX5" fmla="*/ 3379198 w 3832270"/>
                <a:gd name="connsiteY5" fmla="*/ 1407037 h 2876136"/>
                <a:gd name="connsiteX6" fmla="*/ 3043787 w 3832270"/>
                <a:gd name="connsiteY6" fmla="*/ 1848342 h 2876136"/>
                <a:gd name="connsiteX7" fmla="*/ 2845661 w 3832270"/>
                <a:gd name="connsiteY7" fmla="*/ 2047444 h 2876136"/>
                <a:gd name="connsiteX8" fmla="*/ 2793197 w 3832270"/>
                <a:gd name="connsiteY8" fmla="*/ 2094689 h 2876136"/>
                <a:gd name="connsiteX9" fmla="*/ 2739710 w 3832270"/>
                <a:gd name="connsiteY9" fmla="*/ 2140969 h 2876136"/>
                <a:gd name="connsiteX10" fmla="*/ 2629166 w 3832270"/>
                <a:gd name="connsiteY10" fmla="*/ 2229867 h 2876136"/>
                <a:gd name="connsiteX11" fmla="*/ 2145952 w 3832270"/>
                <a:gd name="connsiteY11" fmla="*/ 2535994 h 2876136"/>
                <a:gd name="connsiteX12" fmla="*/ 1034987 w 3832270"/>
                <a:gd name="connsiteY12" fmla="*/ 2863910 h 2876136"/>
                <a:gd name="connsiteX13" fmla="*/ 741909 w 3832270"/>
                <a:gd name="connsiteY13" fmla="*/ 2875939 h 2876136"/>
                <a:gd name="connsiteX14" fmla="*/ 450208 w 3832270"/>
                <a:gd name="connsiteY14" fmla="*/ 2857451 h 2876136"/>
                <a:gd name="connsiteX15" fmla="*/ 22215 w 3832270"/>
                <a:gd name="connsiteY15" fmla="*/ 2775923 h 2876136"/>
                <a:gd name="connsiteX16" fmla="*/ 0 w 3832270"/>
                <a:gd name="connsiteY16" fmla="*/ 2769256 h 2876136"/>
                <a:gd name="connsiteX17" fmla="*/ 0 w 3832270"/>
                <a:gd name="connsiteY17" fmla="*/ 2590612 h 2876136"/>
                <a:gd name="connsiteX18" fmla="*/ 199046 w 3832270"/>
                <a:gd name="connsiteY18" fmla="*/ 2627410 h 2876136"/>
                <a:gd name="connsiteX19" fmla="*/ 468174 w 3832270"/>
                <a:gd name="connsiteY19" fmla="*/ 2649670 h 2876136"/>
                <a:gd name="connsiteX20" fmla="*/ 1003650 w 3832270"/>
                <a:gd name="connsiteY20" fmla="*/ 2622480 h 2876136"/>
                <a:gd name="connsiteX21" fmla="*/ 1266489 w 3832270"/>
                <a:gd name="connsiteY21" fmla="*/ 2573982 h 2876136"/>
                <a:gd name="connsiteX22" fmla="*/ 1524223 w 3832270"/>
                <a:gd name="connsiteY22" fmla="*/ 2504657 h 2876136"/>
                <a:gd name="connsiteX23" fmla="*/ 1775731 w 3832270"/>
                <a:gd name="connsiteY23" fmla="*/ 2416243 h 2876136"/>
                <a:gd name="connsiteX24" fmla="*/ 2019789 w 3832270"/>
                <a:gd name="connsiteY24" fmla="*/ 2309412 h 2876136"/>
                <a:gd name="connsiteX25" fmla="*/ 2482486 w 3832270"/>
                <a:gd name="connsiteY25" fmla="*/ 2046962 h 2876136"/>
                <a:gd name="connsiteX26" fmla="*/ 2591908 w 3832270"/>
                <a:gd name="connsiteY26" fmla="*/ 1971371 h 2876136"/>
                <a:gd name="connsiteX27" fmla="*/ 2645702 w 3832270"/>
                <a:gd name="connsiteY27" fmla="*/ 1932321 h 2876136"/>
                <a:gd name="connsiteX28" fmla="*/ 2698779 w 3832270"/>
                <a:gd name="connsiteY28" fmla="*/ 1892309 h 2876136"/>
                <a:gd name="connsiteX29" fmla="*/ 2903537 w 3832270"/>
                <a:gd name="connsiteY29" fmla="*/ 1722516 h 2876136"/>
                <a:gd name="connsiteX30" fmla="*/ 3269061 w 3832270"/>
                <a:gd name="connsiteY30" fmla="*/ 1337327 h 2876136"/>
                <a:gd name="connsiteX31" fmla="*/ 3424928 w 3832270"/>
                <a:gd name="connsiteY31" fmla="*/ 1122508 h 2876136"/>
                <a:gd name="connsiteX32" fmla="*/ 3557622 w 3832270"/>
                <a:gd name="connsiteY32" fmla="*/ 893226 h 2876136"/>
                <a:gd name="connsiteX33" fmla="*/ 3587019 w 3832270"/>
                <a:gd name="connsiteY33" fmla="*/ 833929 h 2876136"/>
                <a:gd name="connsiteX34" fmla="*/ 3601310 w 3832270"/>
                <a:gd name="connsiteY34" fmla="*/ 804040 h 2876136"/>
                <a:gd name="connsiteX35" fmla="*/ 3614885 w 3832270"/>
                <a:gd name="connsiteY35" fmla="*/ 773861 h 2876136"/>
                <a:gd name="connsiteX36" fmla="*/ 3640812 w 3832270"/>
                <a:gd name="connsiteY36" fmla="*/ 713022 h 2876136"/>
                <a:gd name="connsiteX37" fmla="*/ 3665105 w 3832270"/>
                <a:gd name="connsiteY37" fmla="*/ 651506 h 2876136"/>
                <a:gd name="connsiteX38" fmla="*/ 3744110 w 3832270"/>
                <a:gd name="connsiteY38" fmla="*/ 399567 h 2876136"/>
                <a:gd name="connsiteX39" fmla="*/ 3792123 w 3832270"/>
                <a:gd name="connsiteY39" fmla="*/ 140444 h 28761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3832270" h="2876136">
                  <a:moveTo>
                    <a:pt x="3800718" y="0"/>
                  </a:moveTo>
                  <a:lnTo>
                    <a:pt x="3832270" y="0"/>
                  </a:lnTo>
                  <a:lnTo>
                    <a:pt x="3824562" y="143769"/>
                  </a:lnTo>
                  <a:cubicBezTo>
                    <a:pt x="3797131" y="409191"/>
                    <a:pt x="3730585" y="671345"/>
                    <a:pt x="3628155" y="922055"/>
                  </a:cubicBezTo>
                  <a:cubicBezTo>
                    <a:pt x="3593858" y="1005553"/>
                    <a:pt x="3556704" y="1088280"/>
                    <a:pt x="3514853" y="1169078"/>
                  </a:cubicBezTo>
                  <a:cubicBezTo>
                    <a:pt x="3473616" y="1250166"/>
                    <a:pt x="3428194" y="1329517"/>
                    <a:pt x="3379198" y="1407037"/>
                  </a:cubicBezTo>
                  <a:cubicBezTo>
                    <a:pt x="3281106" y="1561980"/>
                    <a:pt x="3169132" y="1710174"/>
                    <a:pt x="3043787" y="1848342"/>
                  </a:cubicBezTo>
                  <a:cubicBezTo>
                    <a:pt x="2980806" y="1917184"/>
                    <a:pt x="2915071" y="1984001"/>
                    <a:pt x="2845661" y="2047444"/>
                  </a:cubicBezTo>
                  <a:cubicBezTo>
                    <a:pt x="2828411" y="2063450"/>
                    <a:pt x="2811060" y="2079263"/>
                    <a:pt x="2793197" y="2094689"/>
                  </a:cubicBezTo>
                  <a:cubicBezTo>
                    <a:pt x="2775436" y="2110213"/>
                    <a:pt x="2757982" y="2126025"/>
                    <a:pt x="2739710" y="2140969"/>
                  </a:cubicBezTo>
                  <a:cubicBezTo>
                    <a:pt x="2703576" y="2171341"/>
                    <a:pt x="2666524" y="2200749"/>
                    <a:pt x="2629166" y="2229867"/>
                  </a:cubicBezTo>
                  <a:cubicBezTo>
                    <a:pt x="2479015" y="2345569"/>
                    <a:pt x="2316821" y="2448061"/>
                    <a:pt x="2145952" y="2535994"/>
                  </a:cubicBezTo>
                  <a:cubicBezTo>
                    <a:pt x="1804312" y="2711957"/>
                    <a:pt x="1424600" y="2826982"/>
                    <a:pt x="1034987" y="2863910"/>
                  </a:cubicBezTo>
                  <a:cubicBezTo>
                    <a:pt x="937762" y="2873167"/>
                    <a:pt x="839720" y="2877096"/>
                    <a:pt x="741909" y="2875939"/>
                  </a:cubicBezTo>
                  <a:cubicBezTo>
                    <a:pt x="644097" y="2874782"/>
                    <a:pt x="546515" y="2868539"/>
                    <a:pt x="450208" y="2857451"/>
                  </a:cubicBezTo>
                  <a:cubicBezTo>
                    <a:pt x="305520" y="2840674"/>
                    <a:pt x="162095" y="2813810"/>
                    <a:pt x="22215" y="2775923"/>
                  </a:cubicBezTo>
                  <a:lnTo>
                    <a:pt x="0" y="2769256"/>
                  </a:lnTo>
                  <a:lnTo>
                    <a:pt x="0" y="2590612"/>
                  </a:lnTo>
                  <a:lnTo>
                    <a:pt x="199046" y="2627410"/>
                  </a:lnTo>
                  <a:cubicBezTo>
                    <a:pt x="288321" y="2639209"/>
                    <a:pt x="378197" y="2646537"/>
                    <a:pt x="468174" y="2649670"/>
                  </a:cubicBezTo>
                  <a:cubicBezTo>
                    <a:pt x="648333" y="2656805"/>
                    <a:pt x="826655" y="2647163"/>
                    <a:pt x="1003650" y="2622480"/>
                  </a:cubicBezTo>
                  <a:cubicBezTo>
                    <a:pt x="1091943" y="2609658"/>
                    <a:pt x="1179725" y="2593747"/>
                    <a:pt x="1266489" y="2573982"/>
                  </a:cubicBezTo>
                  <a:cubicBezTo>
                    <a:pt x="1353250" y="2553927"/>
                    <a:pt x="1439298" y="2531076"/>
                    <a:pt x="1524223" y="2504657"/>
                  </a:cubicBezTo>
                  <a:cubicBezTo>
                    <a:pt x="1609149" y="2478336"/>
                    <a:pt x="1693052" y="2448833"/>
                    <a:pt x="1775731" y="2416243"/>
                  </a:cubicBezTo>
                  <a:cubicBezTo>
                    <a:pt x="1858309" y="2383557"/>
                    <a:pt x="1939764" y="2347882"/>
                    <a:pt x="2019789" y="2309412"/>
                  </a:cubicBezTo>
                  <a:cubicBezTo>
                    <a:pt x="2179839" y="2232567"/>
                    <a:pt x="2334583" y="2144923"/>
                    <a:pt x="2482486" y="2046962"/>
                  </a:cubicBezTo>
                  <a:cubicBezTo>
                    <a:pt x="2519334" y="2022376"/>
                    <a:pt x="2556081" y="1997403"/>
                    <a:pt x="2591908" y="1971371"/>
                  </a:cubicBezTo>
                  <a:cubicBezTo>
                    <a:pt x="2610077" y="1958644"/>
                    <a:pt x="2627838" y="1945434"/>
                    <a:pt x="2645702" y="1932321"/>
                  </a:cubicBezTo>
                  <a:cubicBezTo>
                    <a:pt x="2663666" y="1919305"/>
                    <a:pt x="2681325" y="1905903"/>
                    <a:pt x="2698779" y="1892309"/>
                  </a:cubicBezTo>
                  <a:cubicBezTo>
                    <a:pt x="2768903" y="1838025"/>
                    <a:pt x="2837496" y="1781717"/>
                    <a:pt x="2903537" y="1722516"/>
                  </a:cubicBezTo>
                  <a:cubicBezTo>
                    <a:pt x="3035926" y="1604501"/>
                    <a:pt x="3158720" y="1475784"/>
                    <a:pt x="3269061" y="1337327"/>
                  </a:cubicBezTo>
                  <a:cubicBezTo>
                    <a:pt x="3324182" y="1268099"/>
                    <a:pt x="3376341" y="1196461"/>
                    <a:pt x="3424928" y="1122508"/>
                  </a:cubicBezTo>
                  <a:cubicBezTo>
                    <a:pt x="3472697" y="1048170"/>
                    <a:pt x="3517814" y="972000"/>
                    <a:pt x="3557622" y="893226"/>
                  </a:cubicBezTo>
                  <a:cubicBezTo>
                    <a:pt x="3567931" y="873654"/>
                    <a:pt x="3577526" y="853791"/>
                    <a:pt x="3587019" y="833929"/>
                  </a:cubicBezTo>
                  <a:lnTo>
                    <a:pt x="3601310" y="804040"/>
                  </a:lnTo>
                  <a:lnTo>
                    <a:pt x="3614885" y="773861"/>
                  </a:lnTo>
                  <a:cubicBezTo>
                    <a:pt x="3623766" y="753709"/>
                    <a:pt x="3632748" y="733559"/>
                    <a:pt x="3640812" y="713022"/>
                  </a:cubicBezTo>
                  <a:cubicBezTo>
                    <a:pt x="3648876" y="692485"/>
                    <a:pt x="3657756" y="672236"/>
                    <a:pt x="3665105" y="651506"/>
                  </a:cubicBezTo>
                  <a:cubicBezTo>
                    <a:pt x="3696544" y="569166"/>
                    <a:pt x="3723185" y="485089"/>
                    <a:pt x="3744110" y="399567"/>
                  </a:cubicBezTo>
                  <a:cubicBezTo>
                    <a:pt x="3765341" y="314238"/>
                    <a:pt x="3781392" y="227654"/>
                    <a:pt x="3792123" y="140444"/>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4" name="Picture 3" descr="Logo, company name&#10;&#10;Description automatically generated">
            <a:extLst>
              <a:ext uri="{FF2B5EF4-FFF2-40B4-BE49-F238E27FC236}">
                <a16:creationId xmlns:a16="http://schemas.microsoft.com/office/drawing/2014/main" id="{B2BA66B5-07F0-4F9F-A3B3-B88DC4CD81E9}"/>
              </a:ext>
            </a:extLst>
          </p:cNvPr>
          <p:cNvPicPr>
            <a:picLocks noChangeAspect="1"/>
          </p:cNvPicPr>
          <p:nvPr/>
        </p:nvPicPr>
        <p:blipFill>
          <a:blip r:embed="rId3"/>
          <a:stretch>
            <a:fillRect/>
          </a:stretch>
        </p:blipFill>
        <p:spPr>
          <a:xfrm>
            <a:off x="7959306" y="6198172"/>
            <a:ext cx="931654" cy="543280"/>
          </a:xfrm>
          <a:prstGeom prst="rect">
            <a:avLst/>
          </a:prstGeom>
        </p:spPr>
      </p:pic>
      <p:pic>
        <p:nvPicPr>
          <p:cNvPr id="44" name="Content Placeholder 43" descr="A close-up of a price list&#10;&#10;AI-generated content may be incorrect.">
            <a:extLst>
              <a:ext uri="{FF2B5EF4-FFF2-40B4-BE49-F238E27FC236}">
                <a16:creationId xmlns:a16="http://schemas.microsoft.com/office/drawing/2014/main" id="{D35C33BD-22AD-004B-D98D-A9A9E885B0C2}"/>
              </a:ext>
            </a:extLst>
          </p:cNvPr>
          <p:cNvPicPr>
            <a:picLocks noGrp="1" noChangeAspect="1"/>
          </p:cNvPicPr>
          <p:nvPr>
            <p:ph idx="1"/>
          </p:nvPr>
        </p:nvPicPr>
        <p:blipFill>
          <a:blip r:embed="rId4"/>
          <a:stretch>
            <a:fillRect/>
          </a:stretch>
        </p:blipFill>
        <p:spPr>
          <a:xfrm>
            <a:off x="671291" y="1710483"/>
            <a:ext cx="7758286" cy="4365839"/>
          </a:xfrm>
        </p:spPr>
      </p:pic>
    </p:spTree>
    <p:extLst>
      <p:ext uri="{BB962C8B-B14F-4D97-AF65-F5344CB8AC3E}">
        <p14:creationId xmlns:p14="http://schemas.microsoft.com/office/powerpoint/2010/main" val="63332894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E207842D-A67F-AD61-4FB5-0B217025DFDD}"/>
            </a:ext>
          </a:extLst>
        </p:cNvPr>
        <p:cNvGrpSpPr/>
        <p:nvPr/>
      </p:nvGrpSpPr>
      <p:grpSpPr>
        <a:xfrm>
          <a:off x="0" y="0"/>
          <a:ext cx="0" cy="0"/>
          <a:chOff x="0" y="0"/>
          <a:chExt cx="0" cy="0"/>
        </a:xfrm>
      </p:grpSpPr>
      <p:sp useBgFill="1">
        <p:nvSpPr>
          <p:cNvPr id="76" name="Rectangle 75">
            <a:extLst>
              <a:ext uri="{FF2B5EF4-FFF2-40B4-BE49-F238E27FC236}">
                <a16:creationId xmlns:a16="http://schemas.microsoft.com/office/drawing/2014/main" id="{BACC6370-2D7E-4714-9D71-7542949D7D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Rectangle 77">
            <a:extLst>
              <a:ext uri="{FF2B5EF4-FFF2-40B4-BE49-F238E27FC236}">
                <a16:creationId xmlns:a16="http://schemas.microsoft.com/office/drawing/2014/main" id="{F68B3F68-107C-434F-AA38-110D5EA91B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0"/>
            <a:ext cx="9143999" cy="2170031"/>
          </a:xfrm>
          <a:prstGeom prst="rect">
            <a:avLst/>
          </a:prstGeom>
          <a:gradFill>
            <a:gsLst>
              <a:gs pos="0">
                <a:srgbClr val="000000">
                  <a:alpha val="96000"/>
                </a:srgbClr>
              </a:gs>
              <a:gs pos="100000">
                <a:schemeClr val="accent1">
                  <a:lumMod val="75000"/>
                </a:schemeClr>
              </a:gs>
            </a:gsLst>
            <a:lin ang="19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Rectangle 79">
            <a:extLst>
              <a:ext uri="{FF2B5EF4-FFF2-40B4-BE49-F238E27FC236}">
                <a16:creationId xmlns:a16="http://schemas.microsoft.com/office/drawing/2014/main" id="{AAD0DBB9-1A4B-4391-81D4-CB19F9AB91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062114" y="0"/>
            <a:ext cx="3072908" cy="2170661"/>
          </a:xfrm>
          <a:prstGeom prst="rect">
            <a:avLst/>
          </a:prstGeom>
          <a:gradFill>
            <a:gsLst>
              <a:gs pos="19000">
                <a:schemeClr val="accent1">
                  <a:lumMod val="50000"/>
                  <a:alpha val="68000"/>
                </a:schemeClr>
              </a:gs>
              <a:gs pos="100000">
                <a:schemeClr val="accent1">
                  <a:alpha val="48000"/>
                </a:schemeClr>
              </a:gs>
            </a:gsLst>
            <a:lin ang="19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Rectangle 81">
            <a:extLst>
              <a:ext uri="{FF2B5EF4-FFF2-40B4-BE49-F238E27FC236}">
                <a16:creationId xmlns:a16="http://schemas.microsoft.com/office/drawing/2014/main" id="{063BBA22-50EA-4C4D-BE05-F1CE4E63AA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3486646" y="-3486043"/>
            <a:ext cx="2170709" cy="9144000"/>
          </a:xfrm>
          <a:prstGeom prst="rect">
            <a:avLst/>
          </a:prstGeom>
          <a:gradFill>
            <a:gsLst>
              <a:gs pos="23000">
                <a:schemeClr val="accent1">
                  <a:lumMod val="75000"/>
                  <a:alpha val="16000"/>
                </a:schemeClr>
              </a:gs>
              <a:gs pos="99000">
                <a:srgbClr val="000000">
                  <a:alpha val="45000"/>
                </a:srgbClr>
              </a:gs>
            </a:gsLst>
            <a:lin ang="21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91C2439-7F46-C364-54AB-DD01B20E5990}"/>
              </a:ext>
            </a:extLst>
          </p:cNvPr>
          <p:cNvSpPr>
            <a:spLocks noGrp="1"/>
          </p:cNvSpPr>
          <p:nvPr>
            <p:ph type="title"/>
          </p:nvPr>
        </p:nvSpPr>
        <p:spPr>
          <a:xfrm>
            <a:off x="1037673" y="348865"/>
            <a:ext cx="7288583" cy="1576446"/>
          </a:xfrm>
        </p:spPr>
        <p:txBody>
          <a:bodyPr anchor="ctr">
            <a:normAutofit/>
          </a:bodyPr>
          <a:lstStyle/>
          <a:p>
            <a:r>
              <a:rPr lang="en-US" sz="3500">
                <a:solidFill>
                  <a:srgbClr val="FFFFFF"/>
                </a:solidFill>
                <a:latin typeface="Calibri"/>
                <a:ea typeface="Calibri"/>
                <a:cs typeface="Calibri"/>
              </a:rPr>
              <a:t>NAME OF EFFORT – NIMBY-ISM</a:t>
            </a:r>
            <a:endParaRPr lang="en-US" sz="3500" b="1">
              <a:solidFill>
                <a:srgbClr val="FFFFFF"/>
              </a:solidFill>
              <a:latin typeface="Calibri"/>
              <a:ea typeface="Calibri"/>
              <a:cs typeface="Calibri"/>
            </a:endParaRPr>
          </a:p>
        </p:txBody>
      </p:sp>
      <p:pic>
        <p:nvPicPr>
          <p:cNvPr id="4" name="Picture 3" descr="Logo, company name&#10;&#10;Description automatically generated">
            <a:extLst>
              <a:ext uri="{FF2B5EF4-FFF2-40B4-BE49-F238E27FC236}">
                <a16:creationId xmlns:a16="http://schemas.microsoft.com/office/drawing/2014/main" id="{38806C34-E84B-3619-259E-4601D351A9CF}"/>
              </a:ext>
            </a:extLst>
          </p:cNvPr>
          <p:cNvPicPr>
            <a:picLocks noChangeAspect="1"/>
          </p:cNvPicPr>
          <p:nvPr/>
        </p:nvPicPr>
        <p:blipFill>
          <a:blip r:embed="rId3"/>
          <a:stretch>
            <a:fillRect/>
          </a:stretch>
        </p:blipFill>
        <p:spPr>
          <a:xfrm>
            <a:off x="7959306" y="6198172"/>
            <a:ext cx="931654" cy="543280"/>
          </a:xfrm>
          <a:prstGeom prst="rect">
            <a:avLst/>
          </a:prstGeom>
        </p:spPr>
      </p:pic>
      <p:graphicFrame>
        <p:nvGraphicFramePr>
          <p:cNvPr id="20" name="Content Placeholder 2">
            <a:extLst>
              <a:ext uri="{FF2B5EF4-FFF2-40B4-BE49-F238E27FC236}">
                <a16:creationId xmlns:a16="http://schemas.microsoft.com/office/drawing/2014/main" id="{D88D3C1B-A160-7F91-DD8B-091EAF1300B1}"/>
              </a:ext>
            </a:extLst>
          </p:cNvPr>
          <p:cNvGraphicFramePr>
            <a:graphicFrameLocks noGrp="1"/>
          </p:cNvGraphicFramePr>
          <p:nvPr>
            <p:ph idx="1"/>
          </p:nvPr>
        </p:nvGraphicFramePr>
        <p:xfrm>
          <a:off x="483042" y="2615979"/>
          <a:ext cx="8195871" cy="3689405"/>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67043475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E207842D-A67F-AD61-4FB5-0B217025DFDD}"/>
            </a:ext>
          </a:extLst>
        </p:cNvPr>
        <p:cNvGrpSpPr/>
        <p:nvPr/>
      </p:nvGrpSpPr>
      <p:grpSpPr>
        <a:xfrm>
          <a:off x="0" y="0"/>
          <a:ext cx="0" cy="0"/>
          <a:chOff x="0" y="0"/>
          <a:chExt cx="0" cy="0"/>
        </a:xfrm>
      </p:grpSpPr>
      <p:sp useBgFill="1">
        <p:nvSpPr>
          <p:cNvPr id="76" name="Rectangle 75">
            <a:extLst>
              <a:ext uri="{FF2B5EF4-FFF2-40B4-BE49-F238E27FC236}">
                <a16:creationId xmlns:a16="http://schemas.microsoft.com/office/drawing/2014/main" id="{BACC6370-2D7E-4714-9D71-7542949D7D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Rectangle 77">
            <a:extLst>
              <a:ext uri="{FF2B5EF4-FFF2-40B4-BE49-F238E27FC236}">
                <a16:creationId xmlns:a16="http://schemas.microsoft.com/office/drawing/2014/main" id="{F68B3F68-107C-434F-AA38-110D5EA91B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0"/>
            <a:ext cx="9143999" cy="2170031"/>
          </a:xfrm>
          <a:prstGeom prst="rect">
            <a:avLst/>
          </a:prstGeom>
          <a:gradFill>
            <a:gsLst>
              <a:gs pos="0">
                <a:srgbClr val="000000">
                  <a:alpha val="96000"/>
                </a:srgbClr>
              </a:gs>
              <a:gs pos="100000">
                <a:schemeClr val="accent1">
                  <a:lumMod val="75000"/>
                </a:schemeClr>
              </a:gs>
            </a:gsLst>
            <a:lin ang="19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Rectangle 79">
            <a:extLst>
              <a:ext uri="{FF2B5EF4-FFF2-40B4-BE49-F238E27FC236}">
                <a16:creationId xmlns:a16="http://schemas.microsoft.com/office/drawing/2014/main" id="{AAD0DBB9-1A4B-4391-81D4-CB19F9AB91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062114" y="0"/>
            <a:ext cx="3072908" cy="2170661"/>
          </a:xfrm>
          <a:prstGeom prst="rect">
            <a:avLst/>
          </a:prstGeom>
          <a:gradFill>
            <a:gsLst>
              <a:gs pos="19000">
                <a:schemeClr val="accent1">
                  <a:lumMod val="50000"/>
                  <a:alpha val="68000"/>
                </a:schemeClr>
              </a:gs>
              <a:gs pos="100000">
                <a:schemeClr val="accent1">
                  <a:alpha val="48000"/>
                </a:schemeClr>
              </a:gs>
            </a:gsLst>
            <a:lin ang="19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Rectangle 81">
            <a:extLst>
              <a:ext uri="{FF2B5EF4-FFF2-40B4-BE49-F238E27FC236}">
                <a16:creationId xmlns:a16="http://schemas.microsoft.com/office/drawing/2014/main" id="{063BBA22-50EA-4C4D-BE05-F1CE4E63AA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3486646" y="-3486043"/>
            <a:ext cx="2170709" cy="9144000"/>
          </a:xfrm>
          <a:prstGeom prst="rect">
            <a:avLst/>
          </a:prstGeom>
          <a:gradFill>
            <a:gsLst>
              <a:gs pos="23000">
                <a:schemeClr val="accent1">
                  <a:lumMod val="75000"/>
                  <a:alpha val="16000"/>
                </a:schemeClr>
              </a:gs>
              <a:gs pos="99000">
                <a:srgbClr val="000000">
                  <a:alpha val="45000"/>
                </a:srgbClr>
              </a:gs>
            </a:gsLst>
            <a:lin ang="21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91C2439-7F46-C364-54AB-DD01B20E5990}"/>
              </a:ext>
            </a:extLst>
          </p:cNvPr>
          <p:cNvSpPr>
            <a:spLocks noGrp="1"/>
          </p:cNvSpPr>
          <p:nvPr>
            <p:ph type="title"/>
          </p:nvPr>
        </p:nvSpPr>
        <p:spPr>
          <a:xfrm>
            <a:off x="1472836" y="302673"/>
            <a:ext cx="6205300" cy="1576446"/>
          </a:xfrm>
        </p:spPr>
        <p:txBody>
          <a:bodyPr anchor="ctr">
            <a:normAutofit/>
          </a:bodyPr>
          <a:lstStyle/>
          <a:p>
            <a:r>
              <a:rPr lang="en-US" sz="3500">
                <a:solidFill>
                  <a:srgbClr val="FFFFFF"/>
                </a:solidFill>
                <a:latin typeface="Calibri"/>
                <a:ea typeface="Calibri"/>
                <a:cs typeface="Calibri"/>
              </a:rPr>
              <a:t>HOUSING DEVELOPMENT TOOLS</a:t>
            </a:r>
            <a:endParaRPr lang="en-US" sz="3500" b="1">
              <a:solidFill>
                <a:srgbClr val="FFFFFF"/>
              </a:solidFill>
              <a:latin typeface="Calibri"/>
              <a:ea typeface="Calibri"/>
              <a:cs typeface="Calibri"/>
            </a:endParaRPr>
          </a:p>
        </p:txBody>
      </p:sp>
      <p:pic>
        <p:nvPicPr>
          <p:cNvPr id="4" name="Picture 3" descr="Logo, company name&#10;&#10;Description automatically generated">
            <a:extLst>
              <a:ext uri="{FF2B5EF4-FFF2-40B4-BE49-F238E27FC236}">
                <a16:creationId xmlns:a16="http://schemas.microsoft.com/office/drawing/2014/main" id="{38806C34-E84B-3619-259E-4601D351A9CF}"/>
              </a:ext>
            </a:extLst>
          </p:cNvPr>
          <p:cNvPicPr>
            <a:picLocks noChangeAspect="1"/>
          </p:cNvPicPr>
          <p:nvPr/>
        </p:nvPicPr>
        <p:blipFill>
          <a:blip r:embed="rId3"/>
          <a:stretch>
            <a:fillRect/>
          </a:stretch>
        </p:blipFill>
        <p:spPr>
          <a:xfrm>
            <a:off x="7959306" y="6198172"/>
            <a:ext cx="931654" cy="543280"/>
          </a:xfrm>
          <a:prstGeom prst="rect">
            <a:avLst/>
          </a:prstGeom>
        </p:spPr>
      </p:pic>
      <p:graphicFrame>
        <p:nvGraphicFramePr>
          <p:cNvPr id="20" name="Content Placeholder 2">
            <a:extLst>
              <a:ext uri="{FF2B5EF4-FFF2-40B4-BE49-F238E27FC236}">
                <a16:creationId xmlns:a16="http://schemas.microsoft.com/office/drawing/2014/main" id="{D88D3C1B-A160-7F91-DD8B-091EAF1300B1}"/>
              </a:ext>
            </a:extLst>
          </p:cNvPr>
          <p:cNvGraphicFramePr>
            <a:graphicFrameLocks noGrp="1"/>
          </p:cNvGraphicFramePr>
          <p:nvPr>
            <p:ph idx="1"/>
          </p:nvPr>
        </p:nvGraphicFramePr>
        <p:xfrm>
          <a:off x="483042" y="2615979"/>
          <a:ext cx="8195871" cy="3689405"/>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233115072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1" name="Picture 20">
            <a:extLst>
              <a:ext uri="{FF2B5EF4-FFF2-40B4-BE49-F238E27FC236}">
                <a16:creationId xmlns:a16="http://schemas.microsoft.com/office/drawing/2014/main" id="{585C6AC3-FA73-BD72-55A1-DC0DDEC28BD2}"/>
              </a:ext>
            </a:extLst>
          </p:cNvPr>
          <p:cNvPicPr>
            <a:picLocks noChangeAspect="1"/>
          </p:cNvPicPr>
          <p:nvPr/>
        </p:nvPicPr>
        <p:blipFill rotWithShape="1">
          <a:blip r:embed="rId3">
            <a:duotone>
              <a:schemeClr val="bg2">
                <a:shade val="45000"/>
                <a:satMod val="135000"/>
              </a:schemeClr>
              <a:prstClr val="white"/>
            </a:duotone>
          </a:blip>
          <a:srcRect l="25072" t="9091" r="352" b="-2"/>
          <a:stretch/>
        </p:blipFill>
        <p:spPr>
          <a:xfrm>
            <a:off x="20" y="10"/>
            <a:ext cx="9143980" cy="6857990"/>
          </a:xfrm>
          <a:prstGeom prst="rect">
            <a:avLst/>
          </a:prstGeom>
        </p:spPr>
      </p:pic>
      <p:sp>
        <p:nvSpPr>
          <p:cNvPr id="29" name="Rectangle 24">
            <a:extLst>
              <a:ext uri="{FF2B5EF4-FFF2-40B4-BE49-F238E27FC236}">
                <a16:creationId xmlns:a16="http://schemas.microsoft.com/office/drawing/2014/main" id="{B50AB553-2A96-4A92-96F2-93548E09695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gradFill>
            <a:gsLst>
              <a:gs pos="10000">
                <a:schemeClr val="bg2">
                  <a:alpha val="68000"/>
                </a:schemeClr>
              </a:gs>
              <a:gs pos="85000">
                <a:schemeClr val="bg2">
                  <a:alpha val="97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24B29F8-9041-0E4A-BF8C-DA3A10778121}"/>
              </a:ext>
            </a:extLst>
          </p:cNvPr>
          <p:cNvSpPr>
            <a:spLocks noGrp="1"/>
          </p:cNvSpPr>
          <p:nvPr>
            <p:ph type="title"/>
          </p:nvPr>
        </p:nvSpPr>
        <p:spPr>
          <a:xfrm>
            <a:off x="628650" y="365125"/>
            <a:ext cx="8246133" cy="1339940"/>
          </a:xfrm>
        </p:spPr>
        <p:txBody>
          <a:bodyPr>
            <a:normAutofit/>
          </a:bodyPr>
          <a:lstStyle/>
          <a:p>
            <a:r>
              <a:rPr lang="en-US">
                <a:solidFill>
                  <a:schemeClr val="tx1"/>
                </a:solidFill>
                <a:latin typeface="Calibri"/>
                <a:ea typeface="Calibri"/>
                <a:cs typeface="Calibri"/>
              </a:rPr>
              <a:t>FOCUS AREAS</a:t>
            </a:r>
            <a:endParaRPr lang="en-US" b="1">
              <a:solidFill>
                <a:schemeClr val="tx1"/>
              </a:solidFill>
              <a:latin typeface="Calibri"/>
              <a:ea typeface="Calibri"/>
              <a:cs typeface="Calibri"/>
            </a:endParaRPr>
          </a:p>
        </p:txBody>
      </p:sp>
      <p:pic>
        <p:nvPicPr>
          <p:cNvPr id="4" name="Picture 4" descr="Logo, company name&#10;&#10;Description automatically generated">
            <a:extLst>
              <a:ext uri="{FF2B5EF4-FFF2-40B4-BE49-F238E27FC236}">
                <a16:creationId xmlns:a16="http://schemas.microsoft.com/office/drawing/2014/main" id="{120E7EE7-A59C-4337-A8F1-DD4A9FB6781F}"/>
              </a:ext>
            </a:extLst>
          </p:cNvPr>
          <p:cNvPicPr>
            <a:picLocks noChangeAspect="1"/>
          </p:cNvPicPr>
          <p:nvPr/>
        </p:nvPicPr>
        <p:blipFill>
          <a:blip r:embed="rId4"/>
          <a:stretch>
            <a:fillRect/>
          </a:stretch>
        </p:blipFill>
        <p:spPr>
          <a:xfrm>
            <a:off x="7959306" y="6198172"/>
            <a:ext cx="931654" cy="543280"/>
          </a:xfrm>
          <a:prstGeom prst="rect">
            <a:avLst/>
          </a:prstGeom>
        </p:spPr>
      </p:pic>
      <p:graphicFrame>
        <p:nvGraphicFramePr>
          <p:cNvPr id="20" name="Content Placeholder 2">
            <a:extLst>
              <a:ext uri="{FF2B5EF4-FFF2-40B4-BE49-F238E27FC236}">
                <a16:creationId xmlns:a16="http://schemas.microsoft.com/office/drawing/2014/main" id="{51F2E7F7-2F0A-AA3B-2783-3F559EF26EB6}"/>
              </a:ext>
            </a:extLst>
          </p:cNvPr>
          <p:cNvGraphicFramePr>
            <a:graphicFrameLocks noGrp="1"/>
          </p:cNvGraphicFramePr>
          <p:nvPr>
            <p:ph idx="1"/>
          </p:nvPr>
        </p:nvGraphicFramePr>
        <p:xfrm>
          <a:off x="628650" y="1825625"/>
          <a:ext cx="7886700" cy="4351338"/>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Tree>
    <p:extLst>
      <p:ext uri="{BB962C8B-B14F-4D97-AF65-F5344CB8AC3E}">
        <p14:creationId xmlns:p14="http://schemas.microsoft.com/office/powerpoint/2010/main" val="165286497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1" name="Picture 20">
            <a:extLst>
              <a:ext uri="{FF2B5EF4-FFF2-40B4-BE49-F238E27FC236}">
                <a16:creationId xmlns:a16="http://schemas.microsoft.com/office/drawing/2014/main" id="{585C6AC3-FA73-BD72-55A1-DC0DDEC28BD2}"/>
              </a:ext>
            </a:extLst>
          </p:cNvPr>
          <p:cNvPicPr>
            <a:picLocks noChangeAspect="1"/>
          </p:cNvPicPr>
          <p:nvPr/>
        </p:nvPicPr>
        <p:blipFill rotWithShape="1">
          <a:blip r:embed="rId3">
            <a:duotone>
              <a:schemeClr val="bg2">
                <a:shade val="45000"/>
                <a:satMod val="135000"/>
              </a:schemeClr>
              <a:prstClr val="white"/>
            </a:duotone>
          </a:blip>
          <a:srcRect l="25072" t="9091" r="352" b="-2"/>
          <a:stretch/>
        </p:blipFill>
        <p:spPr>
          <a:xfrm>
            <a:off x="20" y="10"/>
            <a:ext cx="9143980" cy="6857990"/>
          </a:xfrm>
          <a:prstGeom prst="rect">
            <a:avLst/>
          </a:prstGeom>
        </p:spPr>
      </p:pic>
      <p:sp>
        <p:nvSpPr>
          <p:cNvPr id="29" name="Rectangle 24">
            <a:extLst>
              <a:ext uri="{FF2B5EF4-FFF2-40B4-BE49-F238E27FC236}">
                <a16:creationId xmlns:a16="http://schemas.microsoft.com/office/drawing/2014/main" id="{B50AB553-2A96-4A92-96F2-93548E09695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gradFill>
            <a:gsLst>
              <a:gs pos="10000">
                <a:schemeClr val="bg2">
                  <a:alpha val="68000"/>
                </a:schemeClr>
              </a:gs>
              <a:gs pos="85000">
                <a:schemeClr val="bg2">
                  <a:alpha val="97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24B29F8-9041-0E4A-BF8C-DA3A10778121}"/>
              </a:ext>
            </a:extLst>
          </p:cNvPr>
          <p:cNvSpPr>
            <a:spLocks noGrp="1"/>
          </p:cNvSpPr>
          <p:nvPr>
            <p:ph type="title"/>
          </p:nvPr>
        </p:nvSpPr>
        <p:spPr>
          <a:xfrm>
            <a:off x="3196486" y="156358"/>
            <a:ext cx="2740591" cy="1346439"/>
          </a:xfrm>
        </p:spPr>
        <p:txBody>
          <a:bodyPr>
            <a:normAutofit/>
          </a:bodyPr>
          <a:lstStyle/>
          <a:p>
            <a:r>
              <a:rPr lang="en-US">
                <a:solidFill>
                  <a:schemeClr val="tx1"/>
                </a:solidFill>
                <a:latin typeface="Calibri"/>
                <a:ea typeface="Calibri"/>
                <a:cs typeface="Calibri"/>
              </a:rPr>
              <a:t>DELIVERABLES</a:t>
            </a:r>
            <a:endParaRPr lang="en-US" b="1">
              <a:solidFill>
                <a:schemeClr val="tx1"/>
              </a:solidFill>
              <a:latin typeface="Calibri"/>
              <a:ea typeface="Calibri"/>
              <a:cs typeface="Calibri"/>
            </a:endParaRPr>
          </a:p>
        </p:txBody>
      </p:sp>
      <p:pic>
        <p:nvPicPr>
          <p:cNvPr id="4" name="Picture 4" descr="Logo, company name&#10;&#10;Description automatically generated">
            <a:extLst>
              <a:ext uri="{FF2B5EF4-FFF2-40B4-BE49-F238E27FC236}">
                <a16:creationId xmlns:a16="http://schemas.microsoft.com/office/drawing/2014/main" id="{120E7EE7-A59C-4337-A8F1-DD4A9FB6781F}"/>
              </a:ext>
            </a:extLst>
          </p:cNvPr>
          <p:cNvPicPr>
            <a:picLocks noChangeAspect="1"/>
          </p:cNvPicPr>
          <p:nvPr/>
        </p:nvPicPr>
        <p:blipFill>
          <a:blip r:embed="rId4"/>
          <a:stretch>
            <a:fillRect/>
          </a:stretch>
        </p:blipFill>
        <p:spPr>
          <a:xfrm>
            <a:off x="7959306" y="6198172"/>
            <a:ext cx="931654" cy="543280"/>
          </a:xfrm>
          <a:prstGeom prst="rect">
            <a:avLst/>
          </a:prstGeom>
        </p:spPr>
      </p:pic>
      <p:graphicFrame>
        <p:nvGraphicFramePr>
          <p:cNvPr id="20" name="Content Placeholder 2">
            <a:extLst>
              <a:ext uri="{FF2B5EF4-FFF2-40B4-BE49-F238E27FC236}">
                <a16:creationId xmlns:a16="http://schemas.microsoft.com/office/drawing/2014/main" id="{51F2E7F7-2F0A-AA3B-2783-3F559EF26EB6}"/>
              </a:ext>
            </a:extLst>
          </p:cNvPr>
          <p:cNvGraphicFramePr>
            <a:graphicFrameLocks noGrp="1"/>
          </p:cNvGraphicFramePr>
          <p:nvPr>
            <p:ph idx="1"/>
          </p:nvPr>
        </p:nvGraphicFramePr>
        <p:xfrm>
          <a:off x="628650" y="1825625"/>
          <a:ext cx="7886700" cy="4351338"/>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Tree>
    <p:extLst>
      <p:ext uri="{BB962C8B-B14F-4D97-AF65-F5344CB8AC3E}">
        <p14:creationId xmlns:p14="http://schemas.microsoft.com/office/powerpoint/2010/main" val="375885631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97E92636-90C3-32D0-1F96-2FB35400C229}"/>
            </a:ext>
          </a:extLst>
        </p:cNvPr>
        <p:cNvGrpSpPr/>
        <p:nvPr/>
      </p:nvGrpSpPr>
      <p:grpSpPr>
        <a:xfrm>
          <a:off x="0" y="0"/>
          <a:ext cx="0" cy="0"/>
          <a:chOff x="0" y="0"/>
          <a:chExt cx="0" cy="0"/>
        </a:xfrm>
      </p:grpSpPr>
      <p:sp useBgFill="1">
        <p:nvSpPr>
          <p:cNvPr id="23" name="Rectangle 22">
            <a:extLst>
              <a:ext uri="{FF2B5EF4-FFF2-40B4-BE49-F238E27FC236}">
                <a16:creationId xmlns:a16="http://schemas.microsoft.com/office/drawing/2014/main" id="{E615137D-2F12-261F-6751-FC99BF9E629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E6B19E5A-0A96-FF32-D253-0119D31986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1142713" y="-1142284"/>
            <a:ext cx="6858000" cy="9143425"/>
          </a:xfrm>
          <a:prstGeom prst="rect">
            <a:avLst/>
          </a:prstGeom>
          <a:gradFill>
            <a:gsLst>
              <a:gs pos="8000">
                <a:schemeClr val="accent1"/>
              </a:gs>
              <a:gs pos="100000">
                <a:schemeClr val="accent1">
                  <a:lumMod val="5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D41E23B9-CA77-E8FB-20A8-03A124A3193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1733" y="0"/>
            <a:ext cx="6803134" cy="6857572"/>
          </a:xfrm>
          <a:prstGeom prst="rect">
            <a:avLst/>
          </a:prstGeom>
          <a:gradFill>
            <a:gsLst>
              <a:gs pos="8000">
                <a:srgbClr val="000000">
                  <a:alpha val="52000"/>
                </a:srgbClr>
              </a:gs>
              <a:gs pos="100000">
                <a:schemeClr val="accent1"/>
              </a:gs>
            </a:gsLst>
            <a:lin ang="4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D55721DC-3536-E02F-5ECD-58F252DC617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2125298" y="-161647"/>
            <a:ext cx="4894564" cy="9145160"/>
          </a:xfrm>
          <a:prstGeom prst="rect">
            <a:avLst/>
          </a:prstGeom>
          <a:gradFill>
            <a:gsLst>
              <a:gs pos="0">
                <a:schemeClr val="accent5">
                  <a:lumMod val="60000"/>
                  <a:lumOff val="40000"/>
                  <a:alpha val="0"/>
                </a:schemeClr>
              </a:gs>
              <a:gs pos="100000">
                <a:srgbClr val="000000">
                  <a:alpha val="46000"/>
                </a:srgbClr>
              </a:gs>
            </a:gsLst>
            <a:lin ang="1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8" name="Rectangle 7">
            <a:extLst>
              <a:ext uri="{FF2B5EF4-FFF2-40B4-BE49-F238E27FC236}">
                <a16:creationId xmlns:a16="http://schemas.microsoft.com/office/drawing/2014/main" id="{ED7E7ADA-2440-010E-30DB-08BF8082C8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10590" y="457200"/>
            <a:ext cx="7922819" cy="59436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45">
            <a:extLst>
              <a:ext uri="{FF2B5EF4-FFF2-40B4-BE49-F238E27FC236}">
                <a16:creationId xmlns:a16="http://schemas.microsoft.com/office/drawing/2014/main" id="{C70A7D37-6BDB-1196-4736-541352A9E93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876901" y="1343237"/>
            <a:ext cx="461248" cy="1816101"/>
          </a:xfrm>
          <a:custGeom>
            <a:avLst/>
            <a:gdLst>
              <a:gd name="T0" fmla="*/ 447 w 447"/>
              <a:gd name="T1" fmla="*/ 1363 h 1363"/>
              <a:gd name="T2" fmla="*/ 0 w 447"/>
              <a:gd name="T3" fmla="*/ 987 h 1363"/>
              <a:gd name="T4" fmla="*/ 0 w 447"/>
              <a:gd name="T5" fmla="*/ 0 h 1363"/>
              <a:gd name="T6" fmla="*/ 447 w 447"/>
              <a:gd name="T7" fmla="*/ 376 h 1363"/>
              <a:gd name="T8" fmla="*/ 447 w 447"/>
              <a:gd name="T9" fmla="*/ 1363 h 1363"/>
            </a:gdLst>
            <a:ahLst/>
            <a:cxnLst>
              <a:cxn ang="0">
                <a:pos x="T0" y="T1"/>
              </a:cxn>
              <a:cxn ang="0">
                <a:pos x="T2" y="T3"/>
              </a:cxn>
              <a:cxn ang="0">
                <a:pos x="T4" y="T5"/>
              </a:cxn>
              <a:cxn ang="0">
                <a:pos x="T6" y="T7"/>
              </a:cxn>
              <a:cxn ang="0">
                <a:pos x="T8" y="T9"/>
              </a:cxn>
            </a:cxnLst>
            <a:rect l="0" t="0" r="r" b="b"/>
            <a:pathLst>
              <a:path w="447" h="1363">
                <a:moveTo>
                  <a:pt x="447" y="1363"/>
                </a:moveTo>
                <a:lnTo>
                  <a:pt x="0" y="987"/>
                </a:lnTo>
                <a:lnTo>
                  <a:pt x="0" y="0"/>
                </a:lnTo>
                <a:lnTo>
                  <a:pt x="447" y="376"/>
                </a:lnTo>
                <a:lnTo>
                  <a:pt x="447" y="1363"/>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2" name="Freeform 46">
            <a:extLst>
              <a:ext uri="{FF2B5EF4-FFF2-40B4-BE49-F238E27FC236}">
                <a16:creationId xmlns:a16="http://schemas.microsoft.com/office/drawing/2014/main" id="{A42A75DF-77BD-036E-7EB9-3E7DF63637E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876901" y="1183245"/>
            <a:ext cx="262096" cy="1478040"/>
          </a:xfrm>
          <a:custGeom>
            <a:avLst/>
            <a:gdLst>
              <a:gd name="T0" fmla="*/ 254 w 254"/>
              <a:gd name="T1" fmla="*/ 987 h 1109"/>
              <a:gd name="T2" fmla="*/ 0 w 254"/>
              <a:gd name="T3" fmla="*/ 1109 h 1109"/>
              <a:gd name="T4" fmla="*/ 0 w 254"/>
              <a:gd name="T5" fmla="*/ 119 h 1109"/>
              <a:gd name="T6" fmla="*/ 254 w 254"/>
              <a:gd name="T7" fmla="*/ 0 h 1109"/>
              <a:gd name="T8" fmla="*/ 254 w 254"/>
              <a:gd name="T9" fmla="*/ 987 h 1109"/>
            </a:gdLst>
            <a:ahLst/>
            <a:cxnLst>
              <a:cxn ang="0">
                <a:pos x="T0" y="T1"/>
              </a:cxn>
              <a:cxn ang="0">
                <a:pos x="T2" y="T3"/>
              </a:cxn>
              <a:cxn ang="0">
                <a:pos x="T4" y="T5"/>
              </a:cxn>
              <a:cxn ang="0">
                <a:pos x="T6" y="T7"/>
              </a:cxn>
              <a:cxn ang="0">
                <a:pos x="T8" y="T9"/>
              </a:cxn>
            </a:cxnLst>
            <a:rect l="0" t="0" r="r" b="b"/>
            <a:pathLst>
              <a:path w="254" h="1109">
                <a:moveTo>
                  <a:pt x="254" y="987"/>
                </a:moveTo>
                <a:lnTo>
                  <a:pt x="0" y="1109"/>
                </a:lnTo>
                <a:lnTo>
                  <a:pt x="0" y="119"/>
                </a:lnTo>
                <a:lnTo>
                  <a:pt x="254" y="0"/>
                </a:lnTo>
                <a:lnTo>
                  <a:pt x="254" y="98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4" name="Freeform 47">
            <a:extLst>
              <a:ext uri="{FF2B5EF4-FFF2-40B4-BE49-F238E27FC236}">
                <a16:creationId xmlns:a16="http://schemas.microsoft.com/office/drawing/2014/main" id="{129609F4-BD95-3AF6-8918-A66D4518F05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029619" y="1012641"/>
            <a:ext cx="109379" cy="1484769"/>
          </a:xfrm>
          <a:custGeom>
            <a:avLst/>
            <a:gdLst>
              <a:gd name="T0" fmla="*/ 106 w 106"/>
              <a:gd name="T1" fmla="*/ 1114 h 1114"/>
              <a:gd name="T2" fmla="*/ 0 w 106"/>
              <a:gd name="T3" fmla="*/ 1005 h 1114"/>
              <a:gd name="T4" fmla="*/ 0 w 106"/>
              <a:gd name="T5" fmla="*/ 0 h 1114"/>
              <a:gd name="T6" fmla="*/ 106 w 106"/>
              <a:gd name="T7" fmla="*/ 110 h 1114"/>
              <a:gd name="T8" fmla="*/ 106 w 106"/>
              <a:gd name="T9" fmla="*/ 1114 h 1114"/>
            </a:gdLst>
            <a:ahLst/>
            <a:cxnLst>
              <a:cxn ang="0">
                <a:pos x="T0" y="T1"/>
              </a:cxn>
              <a:cxn ang="0">
                <a:pos x="T2" y="T3"/>
              </a:cxn>
              <a:cxn ang="0">
                <a:pos x="T4" y="T5"/>
              </a:cxn>
              <a:cxn ang="0">
                <a:pos x="T6" y="T7"/>
              </a:cxn>
              <a:cxn ang="0">
                <a:pos x="T8" y="T9"/>
              </a:cxn>
            </a:cxnLst>
            <a:rect l="0" t="0" r="r" b="b"/>
            <a:pathLst>
              <a:path w="106" h="1114">
                <a:moveTo>
                  <a:pt x="106" y="1114"/>
                </a:moveTo>
                <a:lnTo>
                  <a:pt x="0" y="1005"/>
                </a:lnTo>
                <a:lnTo>
                  <a:pt x="0" y="0"/>
                </a:lnTo>
                <a:lnTo>
                  <a:pt x="106" y="110"/>
                </a:lnTo>
                <a:lnTo>
                  <a:pt x="106" y="1114"/>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6" name="Freeform 44">
            <a:extLst>
              <a:ext uri="{FF2B5EF4-FFF2-40B4-BE49-F238E27FC236}">
                <a16:creationId xmlns:a16="http://schemas.microsoft.com/office/drawing/2014/main" id="{FF89D2C6-DDEB-01CE-E829-9BBAED35304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7905672" y="1008154"/>
            <a:ext cx="213598" cy="1510045"/>
          </a:xfrm>
          <a:custGeom>
            <a:avLst/>
            <a:gdLst>
              <a:gd name="T0" fmla="*/ 207 w 207"/>
              <a:gd name="T1" fmla="*/ 987 h 1114"/>
              <a:gd name="T2" fmla="*/ 0 w 207"/>
              <a:gd name="T3" fmla="*/ 1114 h 1114"/>
              <a:gd name="T4" fmla="*/ 0 w 207"/>
              <a:gd name="T5" fmla="*/ 127 h 1114"/>
              <a:gd name="T6" fmla="*/ 207 w 207"/>
              <a:gd name="T7" fmla="*/ 0 h 1114"/>
              <a:gd name="T8" fmla="*/ 207 w 207"/>
              <a:gd name="T9" fmla="*/ 987 h 1114"/>
            </a:gdLst>
            <a:ahLst/>
            <a:cxnLst>
              <a:cxn ang="0">
                <a:pos x="T0" y="T1"/>
              </a:cxn>
              <a:cxn ang="0">
                <a:pos x="T2" y="T3"/>
              </a:cxn>
              <a:cxn ang="0">
                <a:pos x="T4" y="T5"/>
              </a:cxn>
              <a:cxn ang="0">
                <a:pos x="T6" y="T7"/>
              </a:cxn>
              <a:cxn ang="0">
                <a:pos x="T8" y="T9"/>
              </a:cxn>
            </a:cxnLst>
            <a:rect l="0" t="0" r="r" b="b"/>
            <a:pathLst>
              <a:path w="207" h="1114">
                <a:moveTo>
                  <a:pt x="207" y="987"/>
                </a:moveTo>
                <a:lnTo>
                  <a:pt x="0" y="1114"/>
                </a:lnTo>
                <a:lnTo>
                  <a:pt x="0" y="127"/>
                </a:lnTo>
                <a:lnTo>
                  <a:pt x="207" y="0"/>
                </a:lnTo>
                <a:lnTo>
                  <a:pt x="207" y="987"/>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8" name="Rectangle 17">
            <a:extLst>
              <a:ext uri="{FF2B5EF4-FFF2-40B4-BE49-F238E27FC236}">
                <a16:creationId xmlns:a16="http://schemas.microsoft.com/office/drawing/2014/main" id="{089A878D-C666-8BBA-AB58-FAB40ED61CE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029226" y="1008153"/>
            <a:ext cx="7090111" cy="1335929"/>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2" name="Title 1">
            <a:extLst>
              <a:ext uri="{FF2B5EF4-FFF2-40B4-BE49-F238E27FC236}">
                <a16:creationId xmlns:a16="http://schemas.microsoft.com/office/drawing/2014/main" id="{9FAF9032-67BE-4929-8A83-810F7846FD33}"/>
              </a:ext>
            </a:extLst>
          </p:cNvPr>
          <p:cNvSpPr>
            <a:spLocks noGrp="1"/>
          </p:cNvSpPr>
          <p:nvPr>
            <p:ph type="title"/>
          </p:nvPr>
        </p:nvSpPr>
        <p:spPr>
          <a:xfrm>
            <a:off x="1233618" y="1150873"/>
            <a:ext cx="6672053" cy="1050488"/>
          </a:xfrm>
        </p:spPr>
        <p:txBody>
          <a:bodyPr>
            <a:normAutofit/>
          </a:bodyPr>
          <a:lstStyle/>
          <a:p>
            <a:pPr defTabSz="589788"/>
            <a:r>
              <a:rPr lang="en-US" sz="3000">
                <a:solidFill>
                  <a:srgbClr val="FFFFFF"/>
                </a:solidFill>
                <a:latin typeface="Calibri"/>
                <a:ea typeface="Calibri"/>
                <a:cs typeface="Calibri"/>
              </a:rPr>
              <a:t>HOW DID WE GET HERE?</a:t>
            </a:r>
            <a:endParaRPr lang="en-US" sz="3000" b="1">
              <a:solidFill>
                <a:srgbClr val="FFFFFF"/>
              </a:solidFill>
              <a:latin typeface="Calibri"/>
              <a:ea typeface="Calibri"/>
              <a:cs typeface="Calibri"/>
            </a:endParaRPr>
          </a:p>
        </p:txBody>
      </p:sp>
      <p:sp>
        <p:nvSpPr>
          <p:cNvPr id="3" name="Content Placeholder 2">
            <a:extLst>
              <a:ext uri="{FF2B5EF4-FFF2-40B4-BE49-F238E27FC236}">
                <a16:creationId xmlns:a16="http://schemas.microsoft.com/office/drawing/2014/main" id="{56A7E4D0-00F5-7D8D-5336-919AA7B91075}"/>
              </a:ext>
            </a:extLst>
          </p:cNvPr>
          <p:cNvSpPr>
            <a:spLocks noGrp="1"/>
          </p:cNvSpPr>
          <p:nvPr>
            <p:ph idx="1"/>
          </p:nvPr>
        </p:nvSpPr>
        <p:spPr>
          <a:xfrm>
            <a:off x="1338028" y="2269802"/>
            <a:ext cx="6310847" cy="3652266"/>
          </a:xfrm>
        </p:spPr>
        <p:txBody>
          <a:bodyPr vert="horz" lIns="91440" tIns="45720" rIns="91440" bIns="45720" rtlCol="0" anchor="ctr">
            <a:normAutofit/>
          </a:bodyPr>
          <a:lstStyle/>
          <a:p>
            <a:pPr marL="0" indent="0" defTabSz="589788" fontAlgn="base">
              <a:spcBef>
                <a:spcPts val="0"/>
              </a:spcBef>
              <a:buNone/>
            </a:pPr>
            <a:endParaRPr lang="en-US" sz="1892" b="1" kern="1200">
              <a:solidFill>
                <a:schemeClr val="tx1"/>
              </a:solidFill>
              <a:latin typeface="Calibri" panose="020F0502020204030204" pitchFamily="34" charset="0"/>
              <a:ea typeface="+mn-ea"/>
              <a:cs typeface="Calibri" panose="020F0502020204030204" pitchFamily="34" charset="0"/>
            </a:endParaRPr>
          </a:p>
          <a:p>
            <a:pPr marL="147447" indent="-147447" defTabSz="589788">
              <a:spcBef>
                <a:spcPts val="0"/>
              </a:spcBef>
            </a:pPr>
            <a:endParaRPr lang="en-US" sz="1892" b="1" kern="1200">
              <a:solidFill>
                <a:schemeClr val="tx1"/>
              </a:solidFill>
              <a:latin typeface="Calibri"/>
              <a:ea typeface="+mn-ea"/>
              <a:cs typeface="Calibri"/>
            </a:endParaRPr>
          </a:p>
          <a:p>
            <a:pPr marL="147447" indent="-147447" defTabSz="589788">
              <a:spcBef>
                <a:spcPts val="0"/>
              </a:spcBef>
            </a:pPr>
            <a:endParaRPr lang="en-US" sz="1892" b="1" kern="1200">
              <a:solidFill>
                <a:schemeClr val="tx1"/>
              </a:solidFill>
              <a:latin typeface="Calibri"/>
              <a:ea typeface="+mn-ea"/>
              <a:cs typeface="Calibri"/>
            </a:endParaRPr>
          </a:p>
          <a:p>
            <a:pPr marL="0" indent="0" defTabSz="589788">
              <a:spcBef>
                <a:spcPts val="0"/>
              </a:spcBef>
              <a:buNone/>
            </a:pPr>
            <a:endParaRPr lang="en-US" sz="1892" b="1" kern="1200">
              <a:solidFill>
                <a:schemeClr val="tx1"/>
              </a:solidFill>
              <a:latin typeface="Calibri" panose="020F0502020204030204" pitchFamily="34" charset="0"/>
              <a:ea typeface="+mn-ea"/>
              <a:cs typeface="Calibri" panose="020F0502020204030204" pitchFamily="34" charset="0"/>
            </a:endParaRPr>
          </a:p>
          <a:p>
            <a:endParaRPr lang="en-US">
              <a:latin typeface="Calibri" panose="020F0502020204030204" pitchFamily="34" charset="0"/>
              <a:cs typeface="Calibri" panose="020F0502020204030204" pitchFamily="34" charset="0"/>
            </a:endParaRPr>
          </a:p>
        </p:txBody>
      </p:sp>
      <p:pic>
        <p:nvPicPr>
          <p:cNvPr id="4" name="Picture 4" descr="Logo, company name&#10;&#10;Description automatically generated">
            <a:extLst>
              <a:ext uri="{FF2B5EF4-FFF2-40B4-BE49-F238E27FC236}">
                <a16:creationId xmlns:a16="http://schemas.microsoft.com/office/drawing/2014/main" id="{6AC604AF-23B2-5B70-D56A-5357454F5C10}"/>
              </a:ext>
            </a:extLst>
          </p:cNvPr>
          <p:cNvPicPr>
            <a:picLocks noChangeAspect="1"/>
          </p:cNvPicPr>
          <p:nvPr/>
        </p:nvPicPr>
        <p:blipFill>
          <a:blip r:embed="rId3"/>
          <a:stretch>
            <a:fillRect/>
          </a:stretch>
        </p:blipFill>
        <p:spPr>
          <a:xfrm>
            <a:off x="7508655" y="5828949"/>
            <a:ext cx="807433" cy="470843"/>
          </a:xfrm>
          <a:prstGeom prst="rect">
            <a:avLst/>
          </a:prstGeom>
        </p:spPr>
      </p:pic>
      <p:sp>
        <p:nvSpPr>
          <p:cNvPr id="6" name="TextBox 5">
            <a:extLst>
              <a:ext uri="{FF2B5EF4-FFF2-40B4-BE49-F238E27FC236}">
                <a16:creationId xmlns:a16="http://schemas.microsoft.com/office/drawing/2014/main" id="{1BB7C161-8B49-B2B9-8AAD-3E7047CEA1F4}"/>
              </a:ext>
            </a:extLst>
          </p:cNvPr>
          <p:cNvSpPr txBox="1"/>
          <p:nvPr/>
        </p:nvSpPr>
        <p:spPr>
          <a:xfrm>
            <a:off x="1601190" y="1935122"/>
            <a:ext cx="6034800" cy="35394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defTabSz="786384">
              <a:spcAft>
                <a:spcPts val="600"/>
              </a:spcAft>
            </a:pPr>
            <a:r>
              <a:rPr lang="en-US" sz="1700" b="1">
                <a:ea typeface="Calibri"/>
                <a:cs typeface="Calibri"/>
              </a:rPr>
              <a:t>2018 - PRESENT</a:t>
            </a:r>
          </a:p>
        </p:txBody>
      </p:sp>
      <p:sp>
        <p:nvSpPr>
          <p:cNvPr id="7" name="TextBox 6">
            <a:extLst>
              <a:ext uri="{FF2B5EF4-FFF2-40B4-BE49-F238E27FC236}">
                <a16:creationId xmlns:a16="http://schemas.microsoft.com/office/drawing/2014/main" id="{391860CE-4242-3997-FD47-ADC8134D92B2}"/>
              </a:ext>
            </a:extLst>
          </p:cNvPr>
          <p:cNvSpPr txBox="1"/>
          <p:nvPr/>
        </p:nvSpPr>
        <p:spPr>
          <a:xfrm>
            <a:off x="1602975" y="2664464"/>
            <a:ext cx="6300208" cy="304698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342900" indent="-342900">
              <a:buFont typeface="Arial,Sans-Serif"/>
              <a:buChar char="•"/>
            </a:pPr>
            <a:r>
              <a:rPr lang="en-US" sz="2400">
                <a:ea typeface="Calibri"/>
                <a:cs typeface="Calibri"/>
              </a:rPr>
              <a:t>2018 - FOXCONN/WISCONN VALLEY</a:t>
            </a:r>
          </a:p>
          <a:p>
            <a:pPr marL="342900" indent="-342900">
              <a:buFont typeface="Arial,Sans-Serif"/>
              <a:buChar char="•"/>
            </a:pPr>
            <a:r>
              <a:rPr lang="en-US" sz="2400">
                <a:ea typeface="Calibri"/>
                <a:cs typeface="Calibri"/>
              </a:rPr>
              <a:t>2022 – STATE OF WALWORTH COUNTY</a:t>
            </a:r>
          </a:p>
          <a:p>
            <a:pPr marL="342900" indent="-342900">
              <a:buFont typeface="Arial,Sans-Serif"/>
              <a:buChar char="•"/>
            </a:pPr>
            <a:r>
              <a:rPr lang="en-US" sz="2400">
                <a:ea typeface="Calibri"/>
                <a:cs typeface="Calibri"/>
              </a:rPr>
              <a:t>2022-2023 COMMUNITY HEALTH IMPROVEMENT PLAN (CHIP)</a:t>
            </a:r>
          </a:p>
          <a:p>
            <a:pPr marL="342900" indent="-342900">
              <a:buFont typeface="Arial,Sans-Serif"/>
              <a:buChar char="•"/>
            </a:pPr>
            <a:r>
              <a:rPr lang="en-US" sz="2400">
                <a:ea typeface="Calibri"/>
                <a:cs typeface="Calibri"/>
              </a:rPr>
              <a:t>2023 – WCEDA BOARD DISCUSSION (MAR)</a:t>
            </a:r>
          </a:p>
          <a:p>
            <a:pPr marL="342900" indent="-342900">
              <a:buFont typeface="Arial,Sans-Serif"/>
              <a:buChar char="•"/>
            </a:pPr>
            <a:r>
              <a:rPr lang="en-US" sz="2400">
                <a:ea typeface="Calibri"/>
                <a:cs typeface="Calibri"/>
              </a:rPr>
              <a:t>2023 – PROPOSAL TO COUNTY (JULY)</a:t>
            </a:r>
          </a:p>
          <a:p>
            <a:pPr marL="342900" indent="-342900">
              <a:buFont typeface="Arial,Sans-Serif"/>
              <a:buChar char="•"/>
            </a:pPr>
            <a:r>
              <a:rPr lang="en-US" sz="2400">
                <a:ea typeface="Calibri"/>
                <a:cs typeface="Calibri"/>
              </a:rPr>
              <a:t>2023 – WORKFORCE HOUSING SUMMIT (OCT)</a:t>
            </a:r>
          </a:p>
          <a:p>
            <a:pPr marL="342900" indent="-342900">
              <a:buFont typeface="Arial,Sans-Serif"/>
              <a:buChar char="•"/>
            </a:pPr>
            <a:r>
              <a:rPr lang="en-US" sz="2400">
                <a:ea typeface="Calibri"/>
                <a:cs typeface="Calibri"/>
              </a:rPr>
              <a:t>2024 – EXTENSION OF PROGRAM (NOV)</a:t>
            </a:r>
          </a:p>
        </p:txBody>
      </p:sp>
    </p:spTree>
    <p:extLst>
      <p:ext uri="{BB962C8B-B14F-4D97-AF65-F5344CB8AC3E}">
        <p14:creationId xmlns:p14="http://schemas.microsoft.com/office/powerpoint/2010/main" val="80342147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E207842D-A67F-AD61-4FB5-0B217025DFDD}"/>
            </a:ext>
          </a:extLst>
        </p:cNvPr>
        <p:cNvGrpSpPr/>
        <p:nvPr/>
      </p:nvGrpSpPr>
      <p:grpSpPr>
        <a:xfrm>
          <a:off x="0" y="0"/>
          <a:ext cx="0" cy="0"/>
          <a:chOff x="0" y="0"/>
          <a:chExt cx="0" cy="0"/>
        </a:xfrm>
      </p:grpSpPr>
      <p:sp useBgFill="1">
        <p:nvSpPr>
          <p:cNvPr id="76" name="Rectangle 75">
            <a:extLst>
              <a:ext uri="{FF2B5EF4-FFF2-40B4-BE49-F238E27FC236}">
                <a16:creationId xmlns:a16="http://schemas.microsoft.com/office/drawing/2014/main" id="{BACC6370-2D7E-4714-9D71-7542949D7D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Rectangle 77">
            <a:extLst>
              <a:ext uri="{FF2B5EF4-FFF2-40B4-BE49-F238E27FC236}">
                <a16:creationId xmlns:a16="http://schemas.microsoft.com/office/drawing/2014/main" id="{F68B3F68-107C-434F-AA38-110D5EA91B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0"/>
            <a:ext cx="9143999" cy="2170031"/>
          </a:xfrm>
          <a:prstGeom prst="rect">
            <a:avLst/>
          </a:prstGeom>
          <a:gradFill>
            <a:gsLst>
              <a:gs pos="0">
                <a:srgbClr val="000000">
                  <a:alpha val="96000"/>
                </a:srgbClr>
              </a:gs>
              <a:gs pos="100000">
                <a:schemeClr val="accent1">
                  <a:lumMod val="75000"/>
                </a:schemeClr>
              </a:gs>
            </a:gsLst>
            <a:lin ang="19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Rectangle 79">
            <a:extLst>
              <a:ext uri="{FF2B5EF4-FFF2-40B4-BE49-F238E27FC236}">
                <a16:creationId xmlns:a16="http://schemas.microsoft.com/office/drawing/2014/main" id="{AAD0DBB9-1A4B-4391-81D4-CB19F9AB91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062114" y="0"/>
            <a:ext cx="3072908" cy="2170661"/>
          </a:xfrm>
          <a:prstGeom prst="rect">
            <a:avLst/>
          </a:prstGeom>
          <a:gradFill>
            <a:gsLst>
              <a:gs pos="19000">
                <a:schemeClr val="accent1">
                  <a:lumMod val="50000"/>
                  <a:alpha val="68000"/>
                </a:schemeClr>
              </a:gs>
              <a:gs pos="100000">
                <a:schemeClr val="accent1">
                  <a:alpha val="48000"/>
                </a:schemeClr>
              </a:gs>
            </a:gsLst>
            <a:lin ang="19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Rectangle 81">
            <a:extLst>
              <a:ext uri="{FF2B5EF4-FFF2-40B4-BE49-F238E27FC236}">
                <a16:creationId xmlns:a16="http://schemas.microsoft.com/office/drawing/2014/main" id="{063BBA22-50EA-4C4D-BE05-F1CE4E63AA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3486646" y="-3486043"/>
            <a:ext cx="2170709" cy="9144000"/>
          </a:xfrm>
          <a:prstGeom prst="rect">
            <a:avLst/>
          </a:prstGeom>
          <a:gradFill>
            <a:gsLst>
              <a:gs pos="23000">
                <a:schemeClr val="accent1">
                  <a:lumMod val="75000"/>
                  <a:alpha val="16000"/>
                </a:schemeClr>
              </a:gs>
              <a:gs pos="99000">
                <a:srgbClr val="000000">
                  <a:alpha val="45000"/>
                </a:srgbClr>
              </a:gs>
            </a:gsLst>
            <a:lin ang="21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91C2439-7F46-C364-54AB-DD01B20E5990}"/>
              </a:ext>
            </a:extLst>
          </p:cNvPr>
          <p:cNvSpPr>
            <a:spLocks noGrp="1"/>
          </p:cNvSpPr>
          <p:nvPr>
            <p:ph type="title"/>
          </p:nvPr>
        </p:nvSpPr>
        <p:spPr>
          <a:xfrm>
            <a:off x="1863802" y="303598"/>
            <a:ext cx="5432623" cy="1576446"/>
          </a:xfrm>
        </p:spPr>
        <p:txBody>
          <a:bodyPr anchor="ctr">
            <a:normAutofit/>
          </a:bodyPr>
          <a:lstStyle/>
          <a:p>
            <a:r>
              <a:rPr lang="en-US" sz="3500">
                <a:solidFill>
                  <a:srgbClr val="FFFFFF"/>
                </a:solidFill>
                <a:latin typeface="Calibri"/>
                <a:ea typeface="Calibri"/>
                <a:cs typeface="Calibri"/>
              </a:rPr>
              <a:t>EMPLOYER SURVEY RESULTS</a:t>
            </a:r>
            <a:endParaRPr lang="en-US" sz="3500" b="1">
              <a:solidFill>
                <a:srgbClr val="FFFFFF"/>
              </a:solidFill>
              <a:latin typeface="Calibri"/>
              <a:ea typeface="Calibri"/>
              <a:cs typeface="Calibri"/>
            </a:endParaRPr>
          </a:p>
        </p:txBody>
      </p:sp>
      <p:pic>
        <p:nvPicPr>
          <p:cNvPr id="4" name="Picture 3" descr="Logo, company name&#10;&#10;Description automatically generated">
            <a:extLst>
              <a:ext uri="{FF2B5EF4-FFF2-40B4-BE49-F238E27FC236}">
                <a16:creationId xmlns:a16="http://schemas.microsoft.com/office/drawing/2014/main" id="{38806C34-E84B-3619-259E-4601D351A9CF}"/>
              </a:ext>
            </a:extLst>
          </p:cNvPr>
          <p:cNvPicPr>
            <a:picLocks noChangeAspect="1"/>
          </p:cNvPicPr>
          <p:nvPr/>
        </p:nvPicPr>
        <p:blipFill>
          <a:blip r:embed="rId3"/>
          <a:stretch>
            <a:fillRect/>
          </a:stretch>
        </p:blipFill>
        <p:spPr>
          <a:xfrm>
            <a:off x="7959306" y="6198172"/>
            <a:ext cx="931654" cy="543280"/>
          </a:xfrm>
          <a:prstGeom prst="rect">
            <a:avLst/>
          </a:prstGeom>
        </p:spPr>
      </p:pic>
      <p:graphicFrame>
        <p:nvGraphicFramePr>
          <p:cNvPr id="20" name="Content Placeholder 2">
            <a:extLst>
              <a:ext uri="{FF2B5EF4-FFF2-40B4-BE49-F238E27FC236}">
                <a16:creationId xmlns:a16="http://schemas.microsoft.com/office/drawing/2014/main" id="{D88D3C1B-A160-7F91-DD8B-091EAF1300B1}"/>
              </a:ext>
            </a:extLst>
          </p:cNvPr>
          <p:cNvGraphicFramePr>
            <a:graphicFrameLocks noGrp="1"/>
          </p:cNvGraphicFramePr>
          <p:nvPr>
            <p:ph idx="1"/>
          </p:nvPr>
        </p:nvGraphicFramePr>
        <p:xfrm>
          <a:off x="483042" y="2615979"/>
          <a:ext cx="8195871" cy="3689405"/>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97663529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3" name="Rectangle 22">
            <a:extLst>
              <a:ext uri="{FF2B5EF4-FFF2-40B4-BE49-F238E27FC236}">
                <a16:creationId xmlns:a16="http://schemas.microsoft.com/office/drawing/2014/main" id="{AB8C311F-7253-4AED-9701-7FC0708C41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E2384209-CB15-4CDF-9D31-C44FD9A3F20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1142713" y="-1142284"/>
            <a:ext cx="6858000" cy="9143425"/>
          </a:xfrm>
          <a:prstGeom prst="rect">
            <a:avLst/>
          </a:prstGeom>
          <a:gradFill>
            <a:gsLst>
              <a:gs pos="8000">
                <a:schemeClr val="accent1"/>
              </a:gs>
              <a:gs pos="100000">
                <a:schemeClr val="accent1">
                  <a:lumMod val="5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2633B3B5-CC90-43F0-8714-D31D1F3F02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1733" y="0"/>
            <a:ext cx="6803134" cy="6857572"/>
          </a:xfrm>
          <a:prstGeom prst="rect">
            <a:avLst/>
          </a:prstGeom>
          <a:gradFill>
            <a:gsLst>
              <a:gs pos="8000">
                <a:srgbClr val="000000">
                  <a:alpha val="52000"/>
                </a:srgbClr>
              </a:gs>
              <a:gs pos="100000">
                <a:schemeClr val="accent1"/>
              </a:gs>
            </a:gsLst>
            <a:lin ang="4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A8D57A06-A426-446D-B02C-A2DC6B62E45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2125298" y="-161647"/>
            <a:ext cx="4894564" cy="9145160"/>
          </a:xfrm>
          <a:prstGeom prst="rect">
            <a:avLst/>
          </a:prstGeom>
          <a:gradFill>
            <a:gsLst>
              <a:gs pos="0">
                <a:schemeClr val="accent5">
                  <a:lumMod val="60000"/>
                  <a:lumOff val="40000"/>
                  <a:alpha val="0"/>
                </a:schemeClr>
              </a:gs>
              <a:gs pos="100000">
                <a:srgbClr val="000000">
                  <a:alpha val="46000"/>
                </a:srgbClr>
              </a:gs>
            </a:gsLst>
            <a:lin ang="1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8" name="Rectangle 7">
            <a:extLst>
              <a:ext uri="{FF2B5EF4-FFF2-40B4-BE49-F238E27FC236}">
                <a16:creationId xmlns:a16="http://schemas.microsoft.com/office/drawing/2014/main" id="{827B839B-9ADE-406B-8590-F1CAEDED45A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10590" y="457200"/>
            <a:ext cx="7922819" cy="59436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45">
            <a:extLst>
              <a:ext uri="{FF2B5EF4-FFF2-40B4-BE49-F238E27FC236}">
                <a16:creationId xmlns:a16="http://schemas.microsoft.com/office/drawing/2014/main" id="{CFE45BF0-46DB-408C-B5F7-7B11716805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876901" y="1343237"/>
            <a:ext cx="461248" cy="1816101"/>
          </a:xfrm>
          <a:custGeom>
            <a:avLst/>
            <a:gdLst>
              <a:gd name="T0" fmla="*/ 447 w 447"/>
              <a:gd name="T1" fmla="*/ 1363 h 1363"/>
              <a:gd name="T2" fmla="*/ 0 w 447"/>
              <a:gd name="T3" fmla="*/ 987 h 1363"/>
              <a:gd name="T4" fmla="*/ 0 w 447"/>
              <a:gd name="T5" fmla="*/ 0 h 1363"/>
              <a:gd name="T6" fmla="*/ 447 w 447"/>
              <a:gd name="T7" fmla="*/ 376 h 1363"/>
              <a:gd name="T8" fmla="*/ 447 w 447"/>
              <a:gd name="T9" fmla="*/ 1363 h 1363"/>
            </a:gdLst>
            <a:ahLst/>
            <a:cxnLst>
              <a:cxn ang="0">
                <a:pos x="T0" y="T1"/>
              </a:cxn>
              <a:cxn ang="0">
                <a:pos x="T2" y="T3"/>
              </a:cxn>
              <a:cxn ang="0">
                <a:pos x="T4" y="T5"/>
              </a:cxn>
              <a:cxn ang="0">
                <a:pos x="T6" y="T7"/>
              </a:cxn>
              <a:cxn ang="0">
                <a:pos x="T8" y="T9"/>
              </a:cxn>
            </a:cxnLst>
            <a:rect l="0" t="0" r="r" b="b"/>
            <a:pathLst>
              <a:path w="447" h="1363">
                <a:moveTo>
                  <a:pt x="447" y="1363"/>
                </a:moveTo>
                <a:lnTo>
                  <a:pt x="0" y="987"/>
                </a:lnTo>
                <a:lnTo>
                  <a:pt x="0" y="0"/>
                </a:lnTo>
                <a:lnTo>
                  <a:pt x="447" y="376"/>
                </a:lnTo>
                <a:lnTo>
                  <a:pt x="447" y="1363"/>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2" name="Freeform 46">
            <a:extLst>
              <a:ext uri="{FF2B5EF4-FFF2-40B4-BE49-F238E27FC236}">
                <a16:creationId xmlns:a16="http://schemas.microsoft.com/office/drawing/2014/main" id="{2AEBC8F2-97B1-41B4-93F1-2D289E197F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876901" y="1183245"/>
            <a:ext cx="262096" cy="1478040"/>
          </a:xfrm>
          <a:custGeom>
            <a:avLst/>
            <a:gdLst>
              <a:gd name="T0" fmla="*/ 254 w 254"/>
              <a:gd name="T1" fmla="*/ 987 h 1109"/>
              <a:gd name="T2" fmla="*/ 0 w 254"/>
              <a:gd name="T3" fmla="*/ 1109 h 1109"/>
              <a:gd name="T4" fmla="*/ 0 w 254"/>
              <a:gd name="T5" fmla="*/ 119 h 1109"/>
              <a:gd name="T6" fmla="*/ 254 w 254"/>
              <a:gd name="T7" fmla="*/ 0 h 1109"/>
              <a:gd name="T8" fmla="*/ 254 w 254"/>
              <a:gd name="T9" fmla="*/ 987 h 1109"/>
            </a:gdLst>
            <a:ahLst/>
            <a:cxnLst>
              <a:cxn ang="0">
                <a:pos x="T0" y="T1"/>
              </a:cxn>
              <a:cxn ang="0">
                <a:pos x="T2" y="T3"/>
              </a:cxn>
              <a:cxn ang="0">
                <a:pos x="T4" y="T5"/>
              </a:cxn>
              <a:cxn ang="0">
                <a:pos x="T6" y="T7"/>
              </a:cxn>
              <a:cxn ang="0">
                <a:pos x="T8" y="T9"/>
              </a:cxn>
            </a:cxnLst>
            <a:rect l="0" t="0" r="r" b="b"/>
            <a:pathLst>
              <a:path w="254" h="1109">
                <a:moveTo>
                  <a:pt x="254" y="987"/>
                </a:moveTo>
                <a:lnTo>
                  <a:pt x="0" y="1109"/>
                </a:lnTo>
                <a:lnTo>
                  <a:pt x="0" y="119"/>
                </a:lnTo>
                <a:lnTo>
                  <a:pt x="254" y="0"/>
                </a:lnTo>
                <a:lnTo>
                  <a:pt x="254" y="98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4" name="Freeform 47">
            <a:extLst>
              <a:ext uri="{FF2B5EF4-FFF2-40B4-BE49-F238E27FC236}">
                <a16:creationId xmlns:a16="http://schemas.microsoft.com/office/drawing/2014/main" id="{472E3A19-F5D5-48FC-BB9C-48C2F68F598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029619" y="1012641"/>
            <a:ext cx="109379" cy="1484769"/>
          </a:xfrm>
          <a:custGeom>
            <a:avLst/>
            <a:gdLst>
              <a:gd name="T0" fmla="*/ 106 w 106"/>
              <a:gd name="T1" fmla="*/ 1114 h 1114"/>
              <a:gd name="T2" fmla="*/ 0 w 106"/>
              <a:gd name="T3" fmla="*/ 1005 h 1114"/>
              <a:gd name="T4" fmla="*/ 0 w 106"/>
              <a:gd name="T5" fmla="*/ 0 h 1114"/>
              <a:gd name="T6" fmla="*/ 106 w 106"/>
              <a:gd name="T7" fmla="*/ 110 h 1114"/>
              <a:gd name="T8" fmla="*/ 106 w 106"/>
              <a:gd name="T9" fmla="*/ 1114 h 1114"/>
            </a:gdLst>
            <a:ahLst/>
            <a:cxnLst>
              <a:cxn ang="0">
                <a:pos x="T0" y="T1"/>
              </a:cxn>
              <a:cxn ang="0">
                <a:pos x="T2" y="T3"/>
              </a:cxn>
              <a:cxn ang="0">
                <a:pos x="T4" y="T5"/>
              </a:cxn>
              <a:cxn ang="0">
                <a:pos x="T6" y="T7"/>
              </a:cxn>
              <a:cxn ang="0">
                <a:pos x="T8" y="T9"/>
              </a:cxn>
            </a:cxnLst>
            <a:rect l="0" t="0" r="r" b="b"/>
            <a:pathLst>
              <a:path w="106" h="1114">
                <a:moveTo>
                  <a:pt x="106" y="1114"/>
                </a:moveTo>
                <a:lnTo>
                  <a:pt x="0" y="1005"/>
                </a:lnTo>
                <a:lnTo>
                  <a:pt x="0" y="0"/>
                </a:lnTo>
                <a:lnTo>
                  <a:pt x="106" y="110"/>
                </a:lnTo>
                <a:lnTo>
                  <a:pt x="106" y="1114"/>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6" name="Freeform 44">
            <a:extLst>
              <a:ext uri="{FF2B5EF4-FFF2-40B4-BE49-F238E27FC236}">
                <a16:creationId xmlns:a16="http://schemas.microsoft.com/office/drawing/2014/main" id="{7A62E32F-BB65-43A8-8EB5-92346890E5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7905672" y="1008154"/>
            <a:ext cx="213598" cy="1510045"/>
          </a:xfrm>
          <a:custGeom>
            <a:avLst/>
            <a:gdLst>
              <a:gd name="T0" fmla="*/ 207 w 207"/>
              <a:gd name="T1" fmla="*/ 987 h 1114"/>
              <a:gd name="T2" fmla="*/ 0 w 207"/>
              <a:gd name="T3" fmla="*/ 1114 h 1114"/>
              <a:gd name="T4" fmla="*/ 0 w 207"/>
              <a:gd name="T5" fmla="*/ 127 h 1114"/>
              <a:gd name="T6" fmla="*/ 207 w 207"/>
              <a:gd name="T7" fmla="*/ 0 h 1114"/>
              <a:gd name="T8" fmla="*/ 207 w 207"/>
              <a:gd name="T9" fmla="*/ 987 h 1114"/>
            </a:gdLst>
            <a:ahLst/>
            <a:cxnLst>
              <a:cxn ang="0">
                <a:pos x="T0" y="T1"/>
              </a:cxn>
              <a:cxn ang="0">
                <a:pos x="T2" y="T3"/>
              </a:cxn>
              <a:cxn ang="0">
                <a:pos x="T4" y="T5"/>
              </a:cxn>
              <a:cxn ang="0">
                <a:pos x="T6" y="T7"/>
              </a:cxn>
              <a:cxn ang="0">
                <a:pos x="T8" y="T9"/>
              </a:cxn>
            </a:cxnLst>
            <a:rect l="0" t="0" r="r" b="b"/>
            <a:pathLst>
              <a:path w="207" h="1114">
                <a:moveTo>
                  <a:pt x="207" y="987"/>
                </a:moveTo>
                <a:lnTo>
                  <a:pt x="0" y="1114"/>
                </a:lnTo>
                <a:lnTo>
                  <a:pt x="0" y="127"/>
                </a:lnTo>
                <a:lnTo>
                  <a:pt x="207" y="0"/>
                </a:lnTo>
                <a:lnTo>
                  <a:pt x="207" y="987"/>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8" name="Rectangle 17">
            <a:extLst>
              <a:ext uri="{FF2B5EF4-FFF2-40B4-BE49-F238E27FC236}">
                <a16:creationId xmlns:a16="http://schemas.microsoft.com/office/drawing/2014/main" id="{14E91B64-9FCC-451E-AFB4-A827D63293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029226" y="1008153"/>
            <a:ext cx="7090111" cy="1335929"/>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2" name="Title 1">
            <a:extLst>
              <a:ext uri="{FF2B5EF4-FFF2-40B4-BE49-F238E27FC236}">
                <a16:creationId xmlns:a16="http://schemas.microsoft.com/office/drawing/2014/main" id="{A24B29F8-9041-0E4A-BF8C-DA3A10778121}"/>
              </a:ext>
            </a:extLst>
          </p:cNvPr>
          <p:cNvSpPr>
            <a:spLocks noGrp="1"/>
          </p:cNvSpPr>
          <p:nvPr>
            <p:ph type="title"/>
          </p:nvPr>
        </p:nvSpPr>
        <p:spPr>
          <a:xfrm>
            <a:off x="1233618" y="1150873"/>
            <a:ext cx="6672053" cy="1050488"/>
          </a:xfrm>
        </p:spPr>
        <p:txBody>
          <a:bodyPr>
            <a:normAutofit/>
          </a:bodyPr>
          <a:lstStyle/>
          <a:p>
            <a:pPr defTabSz="589788"/>
            <a:r>
              <a:rPr lang="en-US" sz="3000">
                <a:solidFill>
                  <a:srgbClr val="FFFFFF"/>
                </a:solidFill>
                <a:latin typeface="Calibri"/>
                <a:ea typeface="Calibri"/>
                <a:cs typeface="Calibri"/>
              </a:rPr>
              <a:t>MAPPING TOOL</a:t>
            </a:r>
            <a:endParaRPr lang="en-US" sz="3000" b="1">
              <a:solidFill>
                <a:srgbClr val="FFFFFF"/>
              </a:solidFill>
              <a:latin typeface="Calibri"/>
              <a:ea typeface="Calibri"/>
              <a:cs typeface="Calibri"/>
            </a:endParaRPr>
          </a:p>
        </p:txBody>
      </p:sp>
      <p:sp>
        <p:nvSpPr>
          <p:cNvPr id="3" name="Content Placeholder 2">
            <a:extLst>
              <a:ext uri="{FF2B5EF4-FFF2-40B4-BE49-F238E27FC236}">
                <a16:creationId xmlns:a16="http://schemas.microsoft.com/office/drawing/2014/main" id="{21FC93FF-2479-DA4E-A8CB-ACF868E55565}"/>
              </a:ext>
            </a:extLst>
          </p:cNvPr>
          <p:cNvSpPr>
            <a:spLocks noGrp="1"/>
          </p:cNvSpPr>
          <p:nvPr>
            <p:ph idx="1"/>
          </p:nvPr>
        </p:nvSpPr>
        <p:spPr>
          <a:xfrm>
            <a:off x="1338028" y="2269802"/>
            <a:ext cx="6310847" cy="3652266"/>
          </a:xfrm>
        </p:spPr>
        <p:txBody>
          <a:bodyPr vert="horz" lIns="91440" tIns="45720" rIns="91440" bIns="45720" rtlCol="0" anchor="ctr">
            <a:normAutofit/>
          </a:bodyPr>
          <a:lstStyle/>
          <a:p>
            <a:pPr marL="0" indent="0" defTabSz="589788" fontAlgn="base">
              <a:spcBef>
                <a:spcPts val="0"/>
              </a:spcBef>
              <a:buNone/>
            </a:pPr>
            <a:endParaRPr lang="en-US" sz="1892" b="1" kern="1200">
              <a:solidFill>
                <a:schemeClr val="tx1"/>
              </a:solidFill>
              <a:latin typeface="Calibri" panose="020F0502020204030204" pitchFamily="34" charset="0"/>
              <a:ea typeface="+mn-ea"/>
              <a:cs typeface="Calibri" panose="020F0502020204030204" pitchFamily="34" charset="0"/>
            </a:endParaRPr>
          </a:p>
          <a:p>
            <a:pPr marL="147447" indent="-147447" defTabSz="589788">
              <a:spcBef>
                <a:spcPts val="0"/>
              </a:spcBef>
            </a:pPr>
            <a:endParaRPr lang="en-US" sz="1892" b="1" kern="1200">
              <a:solidFill>
                <a:schemeClr val="tx1"/>
              </a:solidFill>
              <a:latin typeface="Calibri"/>
              <a:ea typeface="+mn-ea"/>
              <a:cs typeface="Calibri"/>
            </a:endParaRPr>
          </a:p>
          <a:p>
            <a:pPr marL="147447" indent="-147447" defTabSz="589788">
              <a:spcBef>
                <a:spcPts val="0"/>
              </a:spcBef>
            </a:pPr>
            <a:endParaRPr lang="en-US" sz="1892" b="1" kern="1200">
              <a:solidFill>
                <a:schemeClr val="tx1"/>
              </a:solidFill>
              <a:latin typeface="Calibri"/>
              <a:ea typeface="+mn-ea"/>
              <a:cs typeface="Calibri"/>
            </a:endParaRPr>
          </a:p>
          <a:p>
            <a:pPr marL="0" indent="0" defTabSz="589788">
              <a:spcBef>
                <a:spcPts val="0"/>
              </a:spcBef>
              <a:buNone/>
            </a:pPr>
            <a:endParaRPr lang="en-US" sz="1892" b="1" kern="1200">
              <a:solidFill>
                <a:schemeClr val="tx1"/>
              </a:solidFill>
              <a:latin typeface="Calibri" panose="020F0502020204030204" pitchFamily="34" charset="0"/>
              <a:ea typeface="+mn-ea"/>
              <a:cs typeface="Calibri" panose="020F0502020204030204" pitchFamily="34" charset="0"/>
            </a:endParaRPr>
          </a:p>
          <a:p>
            <a:endParaRPr lang="en-US">
              <a:latin typeface="Calibri" panose="020F0502020204030204" pitchFamily="34" charset="0"/>
              <a:cs typeface="Calibri" panose="020F0502020204030204" pitchFamily="34" charset="0"/>
            </a:endParaRPr>
          </a:p>
        </p:txBody>
      </p:sp>
      <p:pic>
        <p:nvPicPr>
          <p:cNvPr id="4" name="Picture 4" descr="Logo, company name&#10;&#10;Description automatically generated">
            <a:extLst>
              <a:ext uri="{FF2B5EF4-FFF2-40B4-BE49-F238E27FC236}">
                <a16:creationId xmlns:a16="http://schemas.microsoft.com/office/drawing/2014/main" id="{7C31CC3C-CEF1-47A6-96B6-7DC897436514}"/>
              </a:ext>
            </a:extLst>
          </p:cNvPr>
          <p:cNvPicPr>
            <a:picLocks noChangeAspect="1"/>
          </p:cNvPicPr>
          <p:nvPr/>
        </p:nvPicPr>
        <p:blipFill>
          <a:blip r:embed="rId3"/>
          <a:stretch>
            <a:fillRect/>
          </a:stretch>
        </p:blipFill>
        <p:spPr>
          <a:xfrm>
            <a:off x="7508655" y="5828949"/>
            <a:ext cx="807433" cy="470843"/>
          </a:xfrm>
          <a:prstGeom prst="rect">
            <a:avLst/>
          </a:prstGeom>
        </p:spPr>
      </p:pic>
      <p:sp>
        <p:nvSpPr>
          <p:cNvPr id="6" name="TextBox 5">
            <a:extLst>
              <a:ext uri="{FF2B5EF4-FFF2-40B4-BE49-F238E27FC236}">
                <a16:creationId xmlns:a16="http://schemas.microsoft.com/office/drawing/2014/main" id="{0B6CCB14-4ED7-6762-1AF2-D8241A604A0B}"/>
              </a:ext>
            </a:extLst>
          </p:cNvPr>
          <p:cNvSpPr txBox="1"/>
          <p:nvPr/>
        </p:nvSpPr>
        <p:spPr>
          <a:xfrm>
            <a:off x="1601190" y="1963877"/>
            <a:ext cx="6307969" cy="35394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defTabSz="786384">
              <a:spcAft>
                <a:spcPts val="600"/>
              </a:spcAft>
            </a:pPr>
            <a:r>
              <a:rPr lang="en-US" sz="1700" b="1">
                <a:ea typeface="Calibri"/>
                <a:cs typeface="Calibri"/>
              </a:rPr>
              <a:t>RESIDENTIAL HOUSING OPPORTUNITY MAP – DELAVAN/EAST TROY</a:t>
            </a:r>
          </a:p>
        </p:txBody>
      </p:sp>
      <p:sp>
        <p:nvSpPr>
          <p:cNvPr id="7" name="TextBox 6">
            <a:extLst>
              <a:ext uri="{FF2B5EF4-FFF2-40B4-BE49-F238E27FC236}">
                <a16:creationId xmlns:a16="http://schemas.microsoft.com/office/drawing/2014/main" id="{6314FD44-F048-8B6B-FC3B-6564258F9832}"/>
              </a:ext>
            </a:extLst>
          </p:cNvPr>
          <p:cNvSpPr txBox="1"/>
          <p:nvPr/>
        </p:nvSpPr>
        <p:spPr>
          <a:xfrm>
            <a:off x="1602975" y="3029806"/>
            <a:ext cx="5903551" cy="267765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342900" indent="-342900">
              <a:buFont typeface="Arial"/>
              <a:buChar char="•"/>
            </a:pPr>
            <a:r>
              <a:rPr lang="en-US" sz="2400" b="1">
                <a:ea typeface="Calibri"/>
                <a:cs typeface="Calibri"/>
              </a:rPr>
              <a:t>TASK #1</a:t>
            </a:r>
            <a:r>
              <a:rPr lang="en-US" sz="2400">
                <a:ea typeface="Calibri"/>
                <a:cs typeface="Calibri"/>
              </a:rPr>
              <a:t> – RESIDENTIAL DEVELOPMENT OPPORTUNITY ANALYSIS</a:t>
            </a:r>
          </a:p>
          <a:p>
            <a:pPr marL="342900" indent="-342900">
              <a:buFont typeface="Arial"/>
              <a:buChar char="•"/>
            </a:pPr>
            <a:r>
              <a:rPr lang="en-US" sz="2400" b="1">
                <a:ea typeface="Calibri"/>
                <a:cs typeface="Calibri"/>
              </a:rPr>
              <a:t>TASK # 2</a:t>
            </a:r>
            <a:r>
              <a:rPr lang="en-US" sz="2400">
                <a:ea typeface="Calibri"/>
                <a:cs typeface="Calibri"/>
              </a:rPr>
              <a:t> – RESIDENTIAL DEVELOPMENT OPPORTUNITY MAP</a:t>
            </a:r>
          </a:p>
          <a:p>
            <a:pPr marL="342900" indent="-342900">
              <a:buFont typeface="Arial"/>
              <a:buChar char="•"/>
            </a:pPr>
            <a:r>
              <a:rPr lang="en-US" sz="2400" b="1">
                <a:ea typeface="Calibri"/>
                <a:cs typeface="Calibri"/>
              </a:rPr>
              <a:t>TASK #3</a:t>
            </a:r>
            <a:r>
              <a:rPr lang="en-US" sz="2400">
                <a:ea typeface="Calibri"/>
                <a:cs typeface="Calibri"/>
              </a:rPr>
              <a:t> – SUMMARY OF RESIDENTIAL DEVELOPMENT OPPORTUNITIES AND RECOMMENTATIONS </a:t>
            </a:r>
          </a:p>
        </p:txBody>
      </p:sp>
    </p:spTree>
    <p:extLst>
      <p:ext uri="{BB962C8B-B14F-4D97-AF65-F5344CB8AC3E}">
        <p14:creationId xmlns:p14="http://schemas.microsoft.com/office/powerpoint/2010/main" val="109485196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useBgFill="1">
        <p:nvSpPr>
          <p:cNvPr id="24" name="Rectangle 23">
            <a:extLst>
              <a:ext uri="{FF2B5EF4-FFF2-40B4-BE49-F238E27FC236}">
                <a16:creationId xmlns:a16="http://schemas.microsoft.com/office/drawing/2014/main" id="{345A976A-8DE3-4B67-B94B-2044FDD128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9143771"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6EAAA1B9-2DDB-49C9-A037-A523D2F13C1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28" y="0"/>
            <a:ext cx="9143772"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2" name="Title 1">
            <a:extLst>
              <a:ext uri="{FF2B5EF4-FFF2-40B4-BE49-F238E27FC236}">
                <a16:creationId xmlns:a16="http://schemas.microsoft.com/office/drawing/2014/main" id="{A24B29F8-9041-0E4A-BF8C-DA3A10778121}"/>
              </a:ext>
            </a:extLst>
          </p:cNvPr>
          <p:cNvSpPr>
            <a:spLocks noGrp="1"/>
          </p:cNvSpPr>
          <p:nvPr>
            <p:ph type="title"/>
          </p:nvPr>
        </p:nvSpPr>
        <p:spPr>
          <a:xfrm>
            <a:off x="1593967" y="372511"/>
            <a:ext cx="5951419" cy="1251350"/>
          </a:xfrm>
        </p:spPr>
        <p:txBody>
          <a:bodyPr>
            <a:normAutofit/>
          </a:bodyPr>
          <a:lstStyle/>
          <a:p>
            <a:r>
              <a:rPr lang="en-US" sz="3500">
                <a:solidFill>
                  <a:schemeClr val="tx2"/>
                </a:solidFill>
                <a:latin typeface="Calibri"/>
                <a:ea typeface="Calibri"/>
                <a:cs typeface="Calibri"/>
              </a:rPr>
              <a:t>GENERAL RECOMMENDATIONS</a:t>
            </a:r>
            <a:endParaRPr lang="en-US" sz="3500" b="1">
              <a:solidFill>
                <a:schemeClr val="tx2"/>
              </a:solidFill>
              <a:latin typeface="Calibri"/>
              <a:ea typeface="Calibri"/>
              <a:cs typeface="Calibri"/>
            </a:endParaRPr>
          </a:p>
        </p:txBody>
      </p:sp>
      <p:grpSp>
        <p:nvGrpSpPr>
          <p:cNvPr id="28" name="Group 27">
            <a:extLst>
              <a:ext uri="{FF2B5EF4-FFF2-40B4-BE49-F238E27FC236}">
                <a16:creationId xmlns:a16="http://schemas.microsoft.com/office/drawing/2014/main" id="{B441F8D5-EBCE-4FB9-91A9-3425971C1F9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5400000">
            <a:off x="6553998" y="473861"/>
            <a:ext cx="3142400" cy="2037604"/>
            <a:chOff x="-305" y="-4155"/>
            <a:chExt cx="2514948" cy="2174333"/>
          </a:xfrm>
        </p:grpSpPr>
        <p:sp>
          <p:nvSpPr>
            <p:cNvPr id="29" name="Freeform: Shape 28">
              <a:extLst>
                <a:ext uri="{FF2B5EF4-FFF2-40B4-BE49-F238E27FC236}">
                  <a16:creationId xmlns:a16="http://schemas.microsoft.com/office/drawing/2014/main" id="{9A5E80E2-35F9-41F3-A2B8-A2F17D956FC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0"/>
              <a:ext cx="2514948" cy="2170178"/>
            </a:xfrm>
            <a:custGeom>
              <a:avLst/>
              <a:gdLst>
                <a:gd name="connsiteX0" fmla="*/ 2466091 w 2514948"/>
                <a:gd name="connsiteY0" fmla="*/ 0 h 2170178"/>
                <a:gd name="connsiteX1" fmla="*/ 2514948 w 2514948"/>
                <a:gd name="connsiteY1" fmla="*/ 0 h 2170178"/>
                <a:gd name="connsiteX2" fmla="*/ 2512286 w 2514948"/>
                <a:gd name="connsiteY2" fmla="*/ 12375 h 2170178"/>
                <a:gd name="connsiteX3" fmla="*/ 2394961 w 2514948"/>
                <a:gd name="connsiteY3" fmla="*/ 368660 h 2170178"/>
                <a:gd name="connsiteX4" fmla="*/ 2289734 w 2514948"/>
                <a:gd name="connsiteY4" fmla="*/ 598078 h 2170178"/>
                <a:gd name="connsiteX5" fmla="*/ 2163747 w 2514948"/>
                <a:gd name="connsiteY5" fmla="*/ 819078 h 2170178"/>
                <a:gd name="connsiteX6" fmla="*/ 1852241 w 2514948"/>
                <a:gd name="connsiteY6" fmla="*/ 1228932 h 2170178"/>
                <a:gd name="connsiteX7" fmla="*/ 1668235 w 2514948"/>
                <a:gd name="connsiteY7" fmla="*/ 1413844 h 2170178"/>
                <a:gd name="connsiteX8" fmla="*/ 1619510 w 2514948"/>
                <a:gd name="connsiteY8" fmla="*/ 1457722 h 2170178"/>
                <a:gd name="connsiteX9" fmla="*/ 1569835 w 2514948"/>
                <a:gd name="connsiteY9" fmla="*/ 1500704 h 2170178"/>
                <a:gd name="connsiteX10" fmla="*/ 1467169 w 2514948"/>
                <a:gd name="connsiteY10" fmla="*/ 1583266 h 2170178"/>
                <a:gd name="connsiteX11" fmla="*/ 1018393 w 2514948"/>
                <a:gd name="connsiteY11" fmla="*/ 1867576 h 2170178"/>
                <a:gd name="connsiteX12" fmla="*/ 255857 w 2514948"/>
                <a:gd name="connsiteY12" fmla="*/ 2133049 h 2170178"/>
                <a:gd name="connsiteX13" fmla="*/ 0 w 2514948"/>
                <a:gd name="connsiteY13" fmla="*/ 2170178 h 2170178"/>
                <a:gd name="connsiteX14" fmla="*/ 0 w 2514948"/>
                <a:gd name="connsiteY14" fmla="*/ 1940056 h 2170178"/>
                <a:gd name="connsiteX15" fmla="*/ 201609 w 2514948"/>
                <a:gd name="connsiteY15" fmla="*/ 1902856 h 2170178"/>
                <a:gd name="connsiteX16" fmla="*/ 440974 w 2514948"/>
                <a:gd name="connsiteY16" fmla="*/ 1838472 h 2170178"/>
                <a:gd name="connsiteX17" fmla="*/ 674558 w 2514948"/>
                <a:gd name="connsiteY17" fmla="*/ 1756359 h 2170178"/>
                <a:gd name="connsiteX18" fmla="*/ 901222 w 2514948"/>
                <a:gd name="connsiteY18" fmla="*/ 1657142 h 2170178"/>
                <a:gd name="connsiteX19" fmla="*/ 1330943 w 2514948"/>
                <a:gd name="connsiteY19" fmla="*/ 1413396 h 2170178"/>
                <a:gd name="connsiteX20" fmla="*/ 1432566 w 2514948"/>
                <a:gd name="connsiteY20" fmla="*/ 1343193 h 2170178"/>
                <a:gd name="connsiteX21" fmla="*/ 1482527 w 2514948"/>
                <a:gd name="connsiteY21" fmla="*/ 1306926 h 2170178"/>
                <a:gd name="connsiteX22" fmla="*/ 1531821 w 2514948"/>
                <a:gd name="connsiteY22" fmla="*/ 1269765 h 2170178"/>
                <a:gd name="connsiteX23" fmla="*/ 1721986 w 2514948"/>
                <a:gd name="connsiteY23" fmla="*/ 1112073 h 2170178"/>
                <a:gd name="connsiteX24" fmla="*/ 2061460 w 2514948"/>
                <a:gd name="connsiteY24" fmla="*/ 754336 h 2170178"/>
                <a:gd name="connsiteX25" fmla="*/ 2206218 w 2514948"/>
                <a:gd name="connsiteY25" fmla="*/ 554827 h 2170178"/>
                <a:gd name="connsiteX26" fmla="*/ 2329455 w 2514948"/>
                <a:gd name="connsiteY26" fmla="*/ 341886 h 2170178"/>
                <a:gd name="connsiteX27" fmla="*/ 2356757 w 2514948"/>
                <a:gd name="connsiteY27" fmla="*/ 286815 h 2170178"/>
                <a:gd name="connsiteX28" fmla="*/ 2370030 w 2514948"/>
                <a:gd name="connsiteY28" fmla="*/ 259056 h 2170178"/>
                <a:gd name="connsiteX29" fmla="*/ 2382637 w 2514948"/>
                <a:gd name="connsiteY29" fmla="*/ 231028 h 2170178"/>
                <a:gd name="connsiteX30" fmla="*/ 2406716 w 2514948"/>
                <a:gd name="connsiteY30" fmla="*/ 174525 h 2170178"/>
                <a:gd name="connsiteX31" fmla="*/ 2429278 w 2514948"/>
                <a:gd name="connsiteY31" fmla="*/ 117393 h 21701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2514948" h="2170178">
                  <a:moveTo>
                    <a:pt x="2466091" y="0"/>
                  </a:moveTo>
                  <a:lnTo>
                    <a:pt x="2514948" y="0"/>
                  </a:lnTo>
                  <a:lnTo>
                    <a:pt x="2512286" y="12375"/>
                  </a:lnTo>
                  <a:cubicBezTo>
                    <a:pt x="2481760" y="133161"/>
                    <a:pt x="2442526" y="252239"/>
                    <a:pt x="2394961" y="368660"/>
                  </a:cubicBezTo>
                  <a:cubicBezTo>
                    <a:pt x="2363109" y="446208"/>
                    <a:pt x="2328603" y="523039"/>
                    <a:pt x="2289734" y="598078"/>
                  </a:cubicBezTo>
                  <a:cubicBezTo>
                    <a:pt x="2251436" y="673387"/>
                    <a:pt x="2209251" y="747083"/>
                    <a:pt x="2163747" y="819078"/>
                  </a:cubicBezTo>
                  <a:cubicBezTo>
                    <a:pt x="2072646" y="962979"/>
                    <a:pt x="1968652" y="1100611"/>
                    <a:pt x="1852241" y="1228932"/>
                  </a:cubicBezTo>
                  <a:cubicBezTo>
                    <a:pt x="1793748" y="1292868"/>
                    <a:pt x="1732698" y="1354923"/>
                    <a:pt x="1668235" y="1413844"/>
                  </a:cubicBezTo>
                  <a:cubicBezTo>
                    <a:pt x="1652214" y="1428709"/>
                    <a:pt x="1636100" y="1443395"/>
                    <a:pt x="1619510" y="1457722"/>
                  </a:cubicBezTo>
                  <a:cubicBezTo>
                    <a:pt x="1603015" y="1472140"/>
                    <a:pt x="1586805" y="1486825"/>
                    <a:pt x="1569835" y="1500704"/>
                  </a:cubicBezTo>
                  <a:cubicBezTo>
                    <a:pt x="1536276" y="1528911"/>
                    <a:pt x="1501865" y="1556223"/>
                    <a:pt x="1467169" y="1583266"/>
                  </a:cubicBezTo>
                  <a:cubicBezTo>
                    <a:pt x="1327719" y="1690722"/>
                    <a:pt x="1177085" y="1785910"/>
                    <a:pt x="1018393" y="1867576"/>
                  </a:cubicBezTo>
                  <a:cubicBezTo>
                    <a:pt x="780425" y="1990142"/>
                    <a:pt x="522567" y="2080875"/>
                    <a:pt x="255857" y="2133049"/>
                  </a:cubicBezTo>
                  <a:lnTo>
                    <a:pt x="0" y="2170178"/>
                  </a:lnTo>
                  <a:lnTo>
                    <a:pt x="0" y="1940056"/>
                  </a:lnTo>
                  <a:lnTo>
                    <a:pt x="201609" y="1902856"/>
                  </a:lnTo>
                  <a:cubicBezTo>
                    <a:pt x="282186" y="1884231"/>
                    <a:pt x="362102" y="1863008"/>
                    <a:pt x="440974" y="1838472"/>
                  </a:cubicBezTo>
                  <a:cubicBezTo>
                    <a:pt x="519848" y="1814027"/>
                    <a:pt x="597771" y="1786627"/>
                    <a:pt x="674558" y="1756359"/>
                  </a:cubicBezTo>
                  <a:cubicBezTo>
                    <a:pt x="751250" y="1726003"/>
                    <a:pt x="826900" y="1692870"/>
                    <a:pt x="901222" y="1657142"/>
                  </a:cubicBezTo>
                  <a:cubicBezTo>
                    <a:pt x="1049865" y="1585774"/>
                    <a:pt x="1193581" y="1504376"/>
                    <a:pt x="1330943" y="1413396"/>
                  </a:cubicBezTo>
                  <a:cubicBezTo>
                    <a:pt x="1365165" y="1390563"/>
                    <a:pt x="1399293" y="1367370"/>
                    <a:pt x="1432566" y="1343193"/>
                  </a:cubicBezTo>
                  <a:cubicBezTo>
                    <a:pt x="1449441" y="1331373"/>
                    <a:pt x="1465936" y="1319104"/>
                    <a:pt x="1482527" y="1306926"/>
                  </a:cubicBezTo>
                  <a:cubicBezTo>
                    <a:pt x="1499210" y="1294837"/>
                    <a:pt x="1515611" y="1282391"/>
                    <a:pt x="1531821" y="1269765"/>
                  </a:cubicBezTo>
                  <a:cubicBezTo>
                    <a:pt x="1596947" y="1219350"/>
                    <a:pt x="1660652" y="1167055"/>
                    <a:pt x="1721986" y="1112073"/>
                  </a:cubicBezTo>
                  <a:cubicBezTo>
                    <a:pt x="1844940" y="1002469"/>
                    <a:pt x="1958983" y="882926"/>
                    <a:pt x="2061460" y="754336"/>
                  </a:cubicBezTo>
                  <a:cubicBezTo>
                    <a:pt x="2112652" y="690042"/>
                    <a:pt x="2161094" y="623510"/>
                    <a:pt x="2206218" y="554827"/>
                  </a:cubicBezTo>
                  <a:cubicBezTo>
                    <a:pt x="2250583" y="485787"/>
                    <a:pt x="2292484" y="415046"/>
                    <a:pt x="2329455" y="341886"/>
                  </a:cubicBezTo>
                  <a:cubicBezTo>
                    <a:pt x="2339030" y="323709"/>
                    <a:pt x="2347941" y="305261"/>
                    <a:pt x="2356757" y="286815"/>
                  </a:cubicBezTo>
                  <a:lnTo>
                    <a:pt x="2370030" y="259056"/>
                  </a:lnTo>
                  <a:lnTo>
                    <a:pt x="2382637" y="231028"/>
                  </a:lnTo>
                  <a:cubicBezTo>
                    <a:pt x="2390885" y="212312"/>
                    <a:pt x="2399227" y="193598"/>
                    <a:pt x="2406716" y="174525"/>
                  </a:cubicBezTo>
                  <a:cubicBezTo>
                    <a:pt x="2414206" y="155452"/>
                    <a:pt x="2422453" y="136646"/>
                    <a:pt x="2429278" y="117393"/>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988BDEEE-0C30-49F3-8D05-B062EF890C9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4155"/>
              <a:ext cx="2493062" cy="1947896"/>
            </a:xfrm>
            <a:custGeom>
              <a:avLst/>
              <a:gdLst>
                <a:gd name="connsiteX0" fmla="*/ 1896911 w 2493062"/>
                <a:gd name="connsiteY0" fmla="*/ 0 h 1947896"/>
                <a:gd name="connsiteX1" fmla="*/ 2493062 w 2493062"/>
                <a:gd name="connsiteY1" fmla="*/ 0 h 1947896"/>
                <a:gd name="connsiteX2" fmla="*/ 2435315 w 2493062"/>
                <a:gd name="connsiteY2" fmla="*/ 178165 h 1947896"/>
                <a:gd name="connsiteX3" fmla="*/ 93066 w 2493062"/>
                <a:gd name="connsiteY3" fmla="*/ 1935859 h 1947896"/>
                <a:gd name="connsiteX4" fmla="*/ 0 w 2493062"/>
                <a:gd name="connsiteY4" fmla="*/ 1947896 h 1947896"/>
                <a:gd name="connsiteX5" fmla="*/ 0 w 2493062"/>
                <a:gd name="connsiteY5" fmla="*/ 1404756 h 1947896"/>
                <a:gd name="connsiteX6" fmla="*/ 17392 w 2493062"/>
                <a:gd name="connsiteY6" fmla="*/ 1402364 h 1947896"/>
                <a:gd name="connsiteX7" fmla="*/ 464249 w 2493062"/>
                <a:gd name="connsiteY7" fmla="*/ 1281208 h 1947896"/>
                <a:gd name="connsiteX8" fmla="*/ 1260556 w 2493062"/>
                <a:gd name="connsiteY8" fmla="*/ 833835 h 1947896"/>
                <a:gd name="connsiteX9" fmla="*/ 1807924 w 2493062"/>
                <a:gd name="connsiteY9" fmla="*/ 193222 h 1947896"/>
                <a:gd name="connsiteX10" fmla="*/ 1874357 w 2493062"/>
                <a:gd name="connsiteY10" fmla="*/ 58333 h 19478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93062" h="1947896">
                  <a:moveTo>
                    <a:pt x="1896911" y="0"/>
                  </a:moveTo>
                  <a:lnTo>
                    <a:pt x="2493062" y="0"/>
                  </a:lnTo>
                  <a:lnTo>
                    <a:pt x="2435315" y="178165"/>
                  </a:lnTo>
                  <a:cubicBezTo>
                    <a:pt x="2088122" y="1071812"/>
                    <a:pt x="1129732" y="1758033"/>
                    <a:pt x="93066" y="1935859"/>
                  </a:cubicBezTo>
                  <a:lnTo>
                    <a:pt x="0" y="1947896"/>
                  </a:lnTo>
                  <a:lnTo>
                    <a:pt x="0" y="1404756"/>
                  </a:lnTo>
                  <a:lnTo>
                    <a:pt x="17392" y="1402364"/>
                  </a:lnTo>
                  <a:cubicBezTo>
                    <a:pt x="167719" y="1375030"/>
                    <a:pt x="318070" y="1334398"/>
                    <a:pt x="464249" y="1281208"/>
                  </a:cubicBezTo>
                  <a:cubicBezTo>
                    <a:pt x="753480" y="1176081"/>
                    <a:pt x="1028869" y="1021346"/>
                    <a:pt x="1260556" y="833835"/>
                  </a:cubicBezTo>
                  <a:cubicBezTo>
                    <a:pt x="1491960" y="646594"/>
                    <a:pt x="1681177" y="425056"/>
                    <a:pt x="1807924" y="193222"/>
                  </a:cubicBezTo>
                  <a:cubicBezTo>
                    <a:pt x="1832328" y="148578"/>
                    <a:pt x="1854477" y="103599"/>
                    <a:pt x="1874357" y="58333"/>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F21E0C27-19E6-45DC-B154-4934802074D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0"/>
              <a:ext cx="2501089" cy="1972702"/>
            </a:xfrm>
            <a:custGeom>
              <a:avLst/>
              <a:gdLst>
                <a:gd name="connsiteX0" fmla="*/ 2318728 w 2501089"/>
                <a:gd name="connsiteY0" fmla="*/ 0 h 1972702"/>
                <a:gd name="connsiteX1" fmla="*/ 2501089 w 2501089"/>
                <a:gd name="connsiteY1" fmla="*/ 0 h 1972702"/>
                <a:gd name="connsiteX2" fmla="*/ 2453909 w 2501089"/>
                <a:gd name="connsiteY2" fmla="*/ 167837 h 1972702"/>
                <a:gd name="connsiteX3" fmla="*/ 2361125 w 2501089"/>
                <a:gd name="connsiteY3" fmla="*/ 392084 h 1972702"/>
                <a:gd name="connsiteX4" fmla="*/ 1768255 w 2501089"/>
                <a:gd name="connsiteY4" fmla="*/ 1167644 h 1972702"/>
                <a:gd name="connsiteX5" fmla="*/ 1375125 w 2501089"/>
                <a:gd name="connsiteY5" fmla="*/ 1471474 h 1972702"/>
                <a:gd name="connsiteX6" fmla="*/ 935735 w 2501089"/>
                <a:gd name="connsiteY6" fmla="*/ 1712713 h 1972702"/>
                <a:gd name="connsiteX7" fmla="*/ 212353 w 2501089"/>
                <a:gd name="connsiteY7" fmla="*/ 1940294 h 1972702"/>
                <a:gd name="connsiteX8" fmla="*/ 0 w 2501089"/>
                <a:gd name="connsiteY8" fmla="*/ 1972702 h 1972702"/>
                <a:gd name="connsiteX9" fmla="*/ 0 w 2501089"/>
                <a:gd name="connsiteY9" fmla="*/ 1732181 h 1972702"/>
                <a:gd name="connsiteX10" fmla="*/ 161195 w 2501089"/>
                <a:gd name="connsiteY10" fmla="*/ 1706590 h 1972702"/>
                <a:gd name="connsiteX11" fmla="*/ 388463 w 2501089"/>
                <a:gd name="connsiteY11" fmla="*/ 1652268 h 1972702"/>
                <a:gd name="connsiteX12" fmla="*/ 826716 w 2501089"/>
                <a:gd name="connsiteY12" fmla="*/ 1493950 h 1972702"/>
                <a:gd name="connsiteX13" fmla="*/ 1609847 w 2501089"/>
                <a:gd name="connsiteY13" fmla="*/ 1007535 h 1972702"/>
                <a:gd name="connsiteX14" fmla="*/ 1929982 w 2501089"/>
                <a:gd name="connsiteY14" fmla="*/ 682930 h 1972702"/>
                <a:gd name="connsiteX15" fmla="*/ 2183093 w 2501089"/>
                <a:gd name="connsiteY15" fmla="*/ 310149 h 1972702"/>
                <a:gd name="connsiteX16" fmla="*/ 2280286 w 2501089"/>
                <a:gd name="connsiteY16" fmla="*/ 108435 h 19727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01089" h="1972702">
                  <a:moveTo>
                    <a:pt x="2318728" y="0"/>
                  </a:moveTo>
                  <a:lnTo>
                    <a:pt x="2501089" y="0"/>
                  </a:lnTo>
                  <a:lnTo>
                    <a:pt x="2453909" y="167837"/>
                  </a:lnTo>
                  <a:cubicBezTo>
                    <a:pt x="2427555" y="244153"/>
                    <a:pt x="2396627" y="319103"/>
                    <a:pt x="2361125" y="392084"/>
                  </a:cubicBezTo>
                  <a:cubicBezTo>
                    <a:pt x="2218453" y="684005"/>
                    <a:pt x="2011698" y="945211"/>
                    <a:pt x="1768255" y="1167644"/>
                  </a:cubicBezTo>
                  <a:cubicBezTo>
                    <a:pt x="1646250" y="1278860"/>
                    <a:pt x="1514385" y="1380316"/>
                    <a:pt x="1375125" y="1471474"/>
                  </a:cubicBezTo>
                  <a:cubicBezTo>
                    <a:pt x="1235677" y="1562542"/>
                    <a:pt x="1088928" y="1643672"/>
                    <a:pt x="935735" y="1712713"/>
                  </a:cubicBezTo>
                  <a:cubicBezTo>
                    <a:pt x="705659" y="1815533"/>
                    <a:pt x="462359" y="1892212"/>
                    <a:pt x="212353" y="1940294"/>
                  </a:cubicBezTo>
                  <a:lnTo>
                    <a:pt x="0" y="1972702"/>
                  </a:lnTo>
                  <a:lnTo>
                    <a:pt x="0" y="1732181"/>
                  </a:lnTo>
                  <a:lnTo>
                    <a:pt x="161195" y="1706590"/>
                  </a:lnTo>
                  <a:cubicBezTo>
                    <a:pt x="237638" y="1691378"/>
                    <a:pt x="313477" y="1673222"/>
                    <a:pt x="388463" y="1652268"/>
                  </a:cubicBezTo>
                  <a:cubicBezTo>
                    <a:pt x="538529" y="1610539"/>
                    <a:pt x="684898" y="1556543"/>
                    <a:pt x="826716" y="1493950"/>
                  </a:cubicBezTo>
                  <a:cubicBezTo>
                    <a:pt x="1111207" y="1370107"/>
                    <a:pt x="1376832" y="1205881"/>
                    <a:pt x="1609847" y="1007535"/>
                  </a:cubicBezTo>
                  <a:cubicBezTo>
                    <a:pt x="1725975" y="908049"/>
                    <a:pt x="1833571" y="799519"/>
                    <a:pt x="1929982" y="682930"/>
                  </a:cubicBezTo>
                  <a:cubicBezTo>
                    <a:pt x="2026581" y="566520"/>
                    <a:pt x="2111806" y="441692"/>
                    <a:pt x="2183093" y="310149"/>
                  </a:cubicBezTo>
                  <a:cubicBezTo>
                    <a:pt x="2218738" y="244422"/>
                    <a:pt x="2251396" y="177150"/>
                    <a:pt x="2280286" y="108435"/>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800"/>
            </a:p>
          </p:txBody>
        </p:sp>
        <p:sp>
          <p:nvSpPr>
            <p:cNvPr id="32" name="Freeform: Shape 31">
              <a:extLst>
                <a:ext uri="{FF2B5EF4-FFF2-40B4-BE49-F238E27FC236}">
                  <a16:creationId xmlns:a16="http://schemas.microsoft.com/office/drawing/2014/main" id="{A3A55340-18E0-4A23-B406-BD1221643D8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2491105" cy="1943661"/>
            </a:xfrm>
            <a:custGeom>
              <a:avLst/>
              <a:gdLst>
                <a:gd name="connsiteX0" fmla="*/ 1995408 w 2491105"/>
                <a:gd name="connsiteY0" fmla="*/ 0 h 1943661"/>
                <a:gd name="connsiteX1" fmla="*/ 2491105 w 2491105"/>
                <a:gd name="connsiteY1" fmla="*/ 0 h 1943661"/>
                <a:gd name="connsiteX2" fmla="*/ 2434705 w 2491105"/>
                <a:gd name="connsiteY2" fmla="*/ 174009 h 1943661"/>
                <a:gd name="connsiteX3" fmla="*/ 92457 w 2491105"/>
                <a:gd name="connsiteY3" fmla="*/ 1931703 h 1943661"/>
                <a:gd name="connsiteX4" fmla="*/ 0 w 2491105"/>
                <a:gd name="connsiteY4" fmla="*/ 1943661 h 1943661"/>
                <a:gd name="connsiteX5" fmla="*/ 0 w 2491105"/>
                <a:gd name="connsiteY5" fmla="*/ 1491489 h 1943661"/>
                <a:gd name="connsiteX6" fmla="*/ 34107 w 2491105"/>
                <a:gd name="connsiteY6" fmla="*/ 1486836 h 1943661"/>
                <a:gd name="connsiteX7" fmla="*/ 497577 w 2491105"/>
                <a:gd name="connsiteY7" fmla="*/ 1360598 h 1943661"/>
                <a:gd name="connsiteX8" fmla="*/ 1321566 w 2491105"/>
                <a:gd name="connsiteY8" fmla="*/ 897645 h 1943661"/>
                <a:gd name="connsiteX9" fmla="*/ 1891495 w 2491105"/>
                <a:gd name="connsiteY9" fmla="*/ 230078 h 1943661"/>
                <a:gd name="connsiteX10" fmla="*/ 1961469 w 2491105"/>
                <a:gd name="connsiteY10" fmla="*/ 87885 h 19436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91105" h="1943661">
                  <a:moveTo>
                    <a:pt x="1995408" y="0"/>
                  </a:moveTo>
                  <a:lnTo>
                    <a:pt x="2491105" y="0"/>
                  </a:lnTo>
                  <a:lnTo>
                    <a:pt x="2434705" y="174009"/>
                  </a:lnTo>
                  <a:cubicBezTo>
                    <a:pt x="2087512" y="1067655"/>
                    <a:pt x="1129122" y="1753877"/>
                    <a:pt x="92457" y="1931703"/>
                  </a:cubicBezTo>
                  <a:lnTo>
                    <a:pt x="0" y="1943661"/>
                  </a:lnTo>
                  <a:lnTo>
                    <a:pt x="0" y="1491489"/>
                  </a:lnTo>
                  <a:lnTo>
                    <a:pt x="34107" y="1486836"/>
                  </a:lnTo>
                  <a:cubicBezTo>
                    <a:pt x="189055" y="1458696"/>
                    <a:pt x="343908" y="1416565"/>
                    <a:pt x="497577" y="1360598"/>
                  </a:cubicBezTo>
                  <a:cubicBezTo>
                    <a:pt x="796856" y="1251889"/>
                    <a:pt x="1081725" y="1091781"/>
                    <a:pt x="1321566" y="897645"/>
                  </a:cubicBezTo>
                  <a:cubicBezTo>
                    <a:pt x="1565577" y="700195"/>
                    <a:pt x="1757355" y="475523"/>
                    <a:pt x="1891495" y="230078"/>
                  </a:cubicBezTo>
                  <a:cubicBezTo>
                    <a:pt x="1917197" y="183033"/>
                    <a:pt x="1940526" y="135619"/>
                    <a:pt x="1961469" y="87885"/>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4" name="Group 33">
            <a:extLst>
              <a:ext uri="{FF2B5EF4-FFF2-40B4-BE49-F238E27FC236}">
                <a16:creationId xmlns:a16="http://schemas.microsoft.com/office/drawing/2014/main" id="{08701F99-7E4C-4B92-A4B5-307CDFB7A4DE}"/>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10800000" flipH="1">
            <a:off x="0" y="5047906"/>
            <a:ext cx="1809166" cy="1810094"/>
            <a:chOff x="-305" y="-1"/>
            <a:chExt cx="3832880" cy="2876136"/>
          </a:xfrm>
        </p:grpSpPr>
        <p:sp>
          <p:nvSpPr>
            <p:cNvPr id="35" name="Freeform: Shape 34">
              <a:extLst>
                <a:ext uri="{FF2B5EF4-FFF2-40B4-BE49-F238E27FC236}">
                  <a16:creationId xmlns:a16="http://schemas.microsoft.com/office/drawing/2014/main" id="{441E616B-C319-43C1-9A9C-A2074B2E8AD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424" cy="2653659"/>
            </a:xfrm>
            <a:custGeom>
              <a:avLst/>
              <a:gdLst>
                <a:gd name="connsiteX0" fmla="*/ 3203055 w 3815424"/>
                <a:gd name="connsiteY0" fmla="*/ 0 h 2653659"/>
                <a:gd name="connsiteX1" fmla="*/ 3815424 w 3815424"/>
                <a:gd name="connsiteY1" fmla="*/ 0 h 2653659"/>
                <a:gd name="connsiteX2" fmla="*/ 3801025 w 3815424"/>
                <a:gd name="connsiteY2" fmla="*/ 214243 h 2653659"/>
                <a:gd name="connsiteX3" fmla="*/ 587142 w 3815424"/>
                <a:gd name="connsiteY3" fmla="*/ 2653659 h 2653659"/>
                <a:gd name="connsiteX4" fmla="*/ 53389 w 3815424"/>
                <a:gd name="connsiteY4" fmla="*/ 2605041 h 2653659"/>
                <a:gd name="connsiteX5" fmla="*/ 0 w 3815424"/>
                <a:gd name="connsiteY5" fmla="*/ 2593136 h 2653659"/>
                <a:gd name="connsiteX6" fmla="*/ 0 w 3815424"/>
                <a:gd name="connsiteY6" fmla="*/ 1994836 h 2653659"/>
                <a:gd name="connsiteX7" fmla="*/ 159710 w 3815424"/>
                <a:gd name="connsiteY7" fmla="*/ 2035054 h 2653659"/>
                <a:gd name="connsiteX8" fmla="*/ 587142 w 3815424"/>
                <a:gd name="connsiteY8" fmla="*/ 2075152 h 2653659"/>
                <a:gd name="connsiteX9" fmla="*/ 1549283 w 3815424"/>
                <a:gd name="connsiteY9" fmla="*/ 1900153 h 2653659"/>
                <a:gd name="connsiteX10" fmla="*/ 2406698 w 3815424"/>
                <a:gd name="connsiteY10" fmla="*/ 1418450 h 2653659"/>
                <a:gd name="connsiteX11" fmla="*/ 2996069 w 3815424"/>
                <a:gd name="connsiteY11" fmla="*/ 728678 h 2653659"/>
                <a:gd name="connsiteX12" fmla="*/ 3193967 w 3815424"/>
                <a:gd name="connsiteY12" fmla="*/ 137719 h 26536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815424" h="2653659">
                  <a:moveTo>
                    <a:pt x="3203055" y="0"/>
                  </a:moveTo>
                  <a:lnTo>
                    <a:pt x="3815424" y="0"/>
                  </a:lnTo>
                  <a:lnTo>
                    <a:pt x="3801025" y="214243"/>
                  </a:lnTo>
                  <a:cubicBezTo>
                    <a:pt x="3616317" y="1584467"/>
                    <a:pt x="2091637" y="2653659"/>
                    <a:pt x="587142" y="2653659"/>
                  </a:cubicBezTo>
                  <a:cubicBezTo>
                    <a:pt x="400192" y="2653659"/>
                    <a:pt x="222112" y="2636953"/>
                    <a:pt x="53389" y="2605041"/>
                  </a:cubicBezTo>
                  <a:lnTo>
                    <a:pt x="0" y="2593136"/>
                  </a:lnTo>
                  <a:lnTo>
                    <a:pt x="0" y="1994836"/>
                  </a:lnTo>
                  <a:lnTo>
                    <a:pt x="159710" y="2035054"/>
                  </a:lnTo>
                  <a:cubicBezTo>
                    <a:pt x="295467" y="2061726"/>
                    <a:pt x="438268" y="2075152"/>
                    <a:pt x="587142" y="2075152"/>
                  </a:cubicBezTo>
                  <a:cubicBezTo>
                    <a:pt x="901731" y="2075152"/>
                    <a:pt x="1234490" y="2014697"/>
                    <a:pt x="1549283" y="1900153"/>
                  </a:cubicBezTo>
                  <a:cubicBezTo>
                    <a:pt x="1860709" y="1786959"/>
                    <a:pt x="2157231" y="1620350"/>
                    <a:pt x="2406698" y="1418450"/>
                  </a:cubicBezTo>
                  <a:cubicBezTo>
                    <a:pt x="2655859" y="1216840"/>
                    <a:pt x="2859596" y="978302"/>
                    <a:pt x="2996069" y="728678"/>
                  </a:cubicBezTo>
                  <a:cubicBezTo>
                    <a:pt x="3101178" y="536396"/>
                    <a:pt x="3167417" y="338366"/>
                    <a:pt x="3193967" y="13771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CC86BD2B-CA73-48DF-9CC8-0152EA6B1BA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424" cy="2653660"/>
            </a:xfrm>
            <a:custGeom>
              <a:avLst/>
              <a:gdLst>
                <a:gd name="connsiteX0" fmla="*/ 3305038 w 3815424"/>
                <a:gd name="connsiteY0" fmla="*/ 0 h 2653660"/>
                <a:gd name="connsiteX1" fmla="*/ 3815424 w 3815424"/>
                <a:gd name="connsiteY1" fmla="*/ 0 h 2653660"/>
                <a:gd name="connsiteX2" fmla="*/ 3801025 w 3815424"/>
                <a:gd name="connsiteY2" fmla="*/ 214244 h 2653660"/>
                <a:gd name="connsiteX3" fmla="*/ 587142 w 3815424"/>
                <a:gd name="connsiteY3" fmla="*/ 2653660 h 2653660"/>
                <a:gd name="connsiteX4" fmla="*/ 53389 w 3815424"/>
                <a:gd name="connsiteY4" fmla="*/ 2605042 h 2653660"/>
                <a:gd name="connsiteX5" fmla="*/ 0 w 3815424"/>
                <a:gd name="connsiteY5" fmla="*/ 2593137 h 2653660"/>
                <a:gd name="connsiteX6" fmla="*/ 0 w 3815424"/>
                <a:gd name="connsiteY6" fmla="*/ 2094444 h 2653660"/>
                <a:gd name="connsiteX7" fmla="*/ 137675 w 3815424"/>
                <a:gd name="connsiteY7" fmla="*/ 2129195 h 2653660"/>
                <a:gd name="connsiteX8" fmla="*/ 587142 w 3815424"/>
                <a:gd name="connsiteY8" fmla="*/ 2171571 h 2653660"/>
                <a:gd name="connsiteX9" fmla="*/ 1585826 w 3815424"/>
                <a:gd name="connsiteY9" fmla="*/ 1990112 h 2653660"/>
                <a:gd name="connsiteX10" fmla="*/ 2473046 w 3815424"/>
                <a:gd name="connsiteY10" fmla="*/ 1491633 h 2653660"/>
                <a:gd name="connsiteX11" fmla="*/ 3086710 w 3815424"/>
                <a:gd name="connsiteY11" fmla="*/ 772838 h 2653660"/>
                <a:gd name="connsiteX12" fmla="*/ 3295217 w 3815424"/>
                <a:gd name="connsiteY12" fmla="*/ 149229 h 2653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815424" h="2653660">
                  <a:moveTo>
                    <a:pt x="3305038" y="0"/>
                  </a:moveTo>
                  <a:lnTo>
                    <a:pt x="3815424" y="0"/>
                  </a:lnTo>
                  <a:lnTo>
                    <a:pt x="3801025" y="214244"/>
                  </a:lnTo>
                  <a:cubicBezTo>
                    <a:pt x="3616317" y="1584467"/>
                    <a:pt x="2091637" y="2653660"/>
                    <a:pt x="587142" y="2653660"/>
                  </a:cubicBezTo>
                  <a:cubicBezTo>
                    <a:pt x="400192" y="2653660"/>
                    <a:pt x="222112" y="2636954"/>
                    <a:pt x="53389" y="2605042"/>
                  </a:cubicBezTo>
                  <a:lnTo>
                    <a:pt x="0" y="2593137"/>
                  </a:lnTo>
                  <a:lnTo>
                    <a:pt x="0" y="2094444"/>
                  </a:lnTo>
                  <a:lnTo>
                    <a:pt x="137675" y="2129195"/>
                  </a:lnTo>
                  <a:cubicBezTo>
                    <a:pt x="280616" y="2157374"/>
                    <a:pt x="430766" y="2171571"/>
                    <a:pt x="587142" y="2171571"/>
                  </a:cubicBezTo>
                  <a:cubicBezTo>
                    <a:pt x="918879" y="2171571"/>
                    <a:pt x="1254904" y="2110634"/>
                    <a:pt x="1585826" y="1990112"/>
                  </a:cubicBezTo>
                  <a:cubicBezTo>
                    <a:pt x="1908071" y="1873061"/>
                    <a:pt x="2214800" y="1700666"/>
                    <a:pt x="2473046" y="1491633"/>
                  </a:cubicBezTo>
                  <a:cubicBezTo>
                    <a:pt x="2735782" y="1279031"/>
                    <a:pt x="2942276" y="1037118"/>
                    <a:pt x="3086710" y="772838"/>
                  </a:cubicBezTo>
                  <a:cubicBezTo>
                    <a:pt x="3197408" y="570216"/>
                    <a:pt x="3267226" y="361248"/>
                    <a:pt x="3295217" y="14922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59C1AA9D-3FCF-4B84-94D1-51F0E151711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986" cy="2675935"/>
            </a:xfrm>
            <a:custGeom>
              <a:avLst/>
              <a:gdLst>
                <a:gd name="connsiteX0" fmla="*/ 3648768 w 3815986"/>
                <a:gd name="connsiteY0" fmla="*/ 0 h 2675935"/>
                <a:gd name="connsiteX1" fmla="*/ 3815986 w 3815986"/>
                <a:gd name="connsiteY1" fmla="*/ 0 h 2675935"/>
                <a:gd name="connsiteX2" fmla="*/ 3804695 w 3815986"/>
                <a:gd name="connsiteY2" fmla="*/ 200084 h 2675935"/>
                <a:gd name="connsiteX3" fmla="*/ 3762590 w 3815986"/>
                <a:gd name="connsiteY3" fmla="*/ 455543 h 2675935"/>
                <a:gd name="connsiteX4" fmla="*/ 3592332 w 3815986"/>
                <a:gd name="connsiteY4" fmla="*/ 947274 h 2675935"/>
                <a:gd name="connsiteX5" fmla="*/ 2953967 w 3815986"/>
                <a:gd name="connsiteY5" fmla="*/ 1782349 h 2675935"/>
                <a:gd name="connsiteX6" fmla="*/ 2530669 w 3815986"/>
                <a:gd name="connsiteY6" fmla="*/ 2109494 h 2675935"/>
                <a:gd name="connsiteX7" fmla="*/ 2057561 w 3815986"/>
                <a:gd name="connsiteY7" fmla="*/ 2369245 h 2675935"/>
                <a:gd name="connsiteX8" fmla="*/ 1007330 w 3815986"/>
                <a:gd name="connsiteY8" fmla="*/ 2655701 h 2675935"/>
                <a:gd name="connsiteX9" fmla="*/ 732765 w 3815986"/>
                <a:gd name="connsiteY9" fmla="*/ 2674696 h 2675935"/>
                <a:gd name="connsiteX10" fmla="*/ 457666 w 3815986"/>
                <a:gd name="connsiteY10" fmla="*/ 2670839 h 2675935"/>
                <a:gd name="connsiteX11" fmla="*/ 183574 w 3815986"/>
                <a:gd name="connsiteY11" fmla="*/ 2643312 h 2675935"/>
                <a:gd name="connsiteX12" fmla="*/ 0 w 3815986"/>
                <a:gd name="connsiteY12" fmla="*/ 2607798 h 2675935"/>
                <a:gd name="connsiteX13" fmla="*/ 0 w 3815986"/>
                <a:gd name="connsiteY13" fmla="*/ 2356652 h 2675935"/>
                <a:gd name="connsiteX14" fmla="*/ 222195 w 3815986"/>
                <a:gd name="connsiteY14" fmla="*/ 2396940 h 2675935"/>
                <a:gd name="connsiteX15" fmla="*/ 472364 w 3815986"/>
                <a:gd name="connsiteY15" fmla="*/ 2419092 h 2675935"/>
                <a:gd name="connsiteX16" fmla="*/ 974972 w 3815986"/>
                <a:gd name="connsiteY16" fmla="*/ 2402122 h 2675935"/>
                <a:gd name="connsiteX17" fmla="*/ 1468292 w 3815986"/>
                <a:gd name="connsiteY17" fmla="*/ 2304162 h 2675935"/>
                <a:gd name="connsiteX18" fmla="*/ 1940176 w 3815986"/>
                <a:gd name="connsiteY18" fmla="*/ 2133695 h 2675935"/>
                <a:gd name="connsiteX19" fmla="*/ 2783403 w 3815986"/>
                <a:gd name="connsiteY19" fmla="*/ 1609954 h 2675935"/>
                <a:gd name="connsiteX20" fmla="*/ 3128104 w 3815986"/>
                <a:gd name="connsiteY20" fmla="*/ 1260439 h 2675935"/>
                <a:gd name="connsiteX21" fmla="*/ 3400639 w 3815986"/>
                <a:gd name="connsiteY21" fmla="*/ 859052 h 2675935"/>
                <a:gd name="connsiteX22" fmla="*/ 3585595 w 3815986"/>
                <a:gd name="connsiteY22" fmla="*/ 415336 h 2675935"/>
                <a:gd name="connsiteX23" fmla="*/ 3635918 w 3815986"/>
                <a:gd name="connsiteY23" fmla="*/ 181137 h 26759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815986" h="2675935">
                  <a:moveTo>
                    <a:pt x="3648768" y="0"/>
                  </a:moveTo>
                  <a:lnTo>
                    <a:pt x="3815986" y="0"/>
                  </a:lnTo>
                  <a:lnTo>
                    <a:pt x="3804695" y="200084"/>
                  </a:lnTo>
                  <a:cubicBezTo>
                    <a:pt x="3795228" y="285751"/>
                    <a:pt x="3781167" y="371032"/>
                    <a:pt x="3762590" y="455543"/>
                  </a:cubicBezTo>
                  <a:cubicBezTo>
                    <a:pt x="3725537" y="624467"/>
                    <a:pt x="3668784" y="790112"/>
                    <a:pt x="3592332" y="947274"/>
                  </a:cubicBezTo>
                  <a:cubicBezTo>
                    <a:pt x="3438712" y="1261596"/>
                    <a:pt x="3216091" y="1542847"/>
                    <a:pt x="2953967" y="1782349"/>
                  </a:cubicBezTo>
                  <a:cubicBezTo>
                    <a:pt x="2822599" y="1902099"/>
                    <a:pt x="2680615" y="2011341"/>
                    <a:pt x="2530669" y="2109494"/>
                  </a:cubicBezTo>
                  <a:cubicBezTo>
                    <a:pt x="2380520" y="2207551"/>
                    <a:pt x="2222510" y="2294906"/>
                    <a:pt x="2057561" y="2369245"/>
                  </a:cubicBezTo>
                  <a:cubicBezTo>
                    <a:pt x="1727252" y="2516859"/>
                    <a:pt x="1371629" y="2614434"/>
                    <a:pt x="1007330" y="2655701"/>
                  </a:cubicBezTo>
                  <a:cubicBezTo>
                    <a:pt x="916281" y="2665873"/>
                    <a:pt x="824568" y="2672188"/>
                    <a:pt x="732765" y="2674696"/>
                  </a:cubicBezTo>
                  <a:cubicBezTo>
                    <a:pt x="640963" y="2677203"/>
                    <a:pt x="549072" y="2675901"/>
                    <a:pt x="457666" y="2670839"/>
                  </a:cubicBezTo>
                  <a:cubicBezTo>
                    <a:pt x="366106" y="2665584"/>
                    <a:pt x="274572" y="2656521"/>
                    <a:pt x="183574" y="2643312"/>
                  </a:cubicBezTo>
                  <a:lnTo>
                    <a:pt x="0" y="2607798"/>
                  </a:lnTo>
                  <a:lnTo>
                    <a:pt x="0" y="2356652"/>
                  </a:lnTo>
                  <a:lnTo>
                    <a:pt x="222195" y="2396940"/>
                  </a:lnTo>
                  <a:cubicBezTo>
                    <a:pt x="304990" y="2407980"/>
                    <a:pt x="388511" y="2415283"/>
                    <a:pt x="472364" y="2419092"/>
                  </a:cubicBezTo>
                  <a:cubicBezTo>
                    <a:pt x="640376" y="2427095"/>
                    <a:pt x="808184" y="2421791"/>
                    <a:pt x="974972" y="2402122"/>
                  </a:cubicBezTo>
                  <a:cubicBezTo>
                    <a:pt x="1141658" y="2382358"/>
                    <a:pt x="1306812" y="2349286"/>
                    <a:pt x="1468292" y="2304162"/>
                  </a:cubicBezTo>
                  <a:cubicBezTo>
                    <a:pt x="1629874" y="2259231"/>
                    <a:pt x="1787475" y="2201091"/>
                    <a:pt x="1940176" y="2133695"/>
                  </a:cubicBezTo>
                  <a:cubicBezTo>
                    <a:pt x="2246498" y="2000349"/>
                    <a:pt x="2532507" y="1823520"/>
                    <a:pt x="2783403" y="1609954"/>
                  </a:cubicBezTo>
                  <a:cubicBezTo>
                    <a:pt x="2908442" y="1502833"/>
                    <a:pt x="3024295" y="1385975"/>
                    <a:pt x="3128104" y="1260439"/>
                  </a:cubicBezTo>
                  <a:cubicBezTo>
                    <a:pt x="3232116" y="1135096"/>
                    <a:pt x="3323881" y="1000689"/>
                    <a:pt x="3400639" y="859052"/>
                  </a:cubicBezTo>
                  <a:cubicBezTo>
                    <a:pt x="3477399" y="717510"/>
                    <a:pt x="3541296" y="569316"/>
                    <a:pt x="3585595" y="415336"/>
                  </a:cubicBezTo>
                  <a:cubicBezTo>
                    <a:pt x="3607796" y="338540"/>
                    <a:pt x="3624638" y="260224"/>
                    <a:pt x="3635918" y="181137"/>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Shape 37">
              <a:extLst>
                <a:ext uri="{FF2B5EF4-FFF2-40B4-BE49-F238E27FC236}">
                  <a16:creationId xmlns:a16="http://schemas.microsoft.com/office/drawing/2014/main" id="{1D7CE92F-1DE7-4252-A62C-77ACF8CF268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32270" cy="2876136"/>
            </a:xfrm>
            <a:custGeom>
              <a:avLst/>
              <a:gdLst>
                <a:gd name="connsiteX0" fmla="*/ 3800718 w 3832270"/>
                <a:gd name="connsiteY0" fmla="*/ 0 h 2876136"/>
                <a:gd name="connsiteX1" fmla="*/ 3832270 w 3832270"/>
                <a:gd name="connsiteY1" fmla="*/ 0 h 2876136"/>
                <a:gd name="connsiteX2" fmla="*/ 3824562 w 3832270"/>
                <a:gd name="connsiteY2" fmla="*/ 143769 h 2876136"/>
                <a:gd name="connsiteX3" fmla="*/ 3628155 w 3832270"/>
                <a:gd name="connsiteY3" fmla="*/ 922055 h 2876136"/>
                <a:gd name="connsiteX4" fmla="*/ 3514853 w 3832270"/>
                <a:gd name="connsiteY4" fmla="*/ 1169078 h 2876136"/>
                <a:gd name="connsiteX5" fmla="*/ 3379198 w 3832270"/>
                <a:gd name="connsiteY5" fmla="*/ 1407037 h 2876136"/>
                <a:gd name="connsiteX6" fmla="*/ 3043787 w 3832270"/>
                <a:gd name="connsiteY6" fmla="*/ 1848342 h 2876136"/>
                <a:gd name="connsiteX7" fmla="*/ 2845661 w 3832270"/>
                <a:gd name="connsiteY7" fmla="*/ 2047444 h 2876136"/>
                <a:gd name="connsiteX8" fmla="*/ 2793197 w 3832270"/>
                <a:gd name="connsiteY8" fmla="*/ 2094689 h 2876136"/>
                <a:gd name="connsiteX9" fmla="*/ 2739710 w 3832270"/>
                <a:gd name="connsiteY9" fmla="*/ 2140969 h 2876136"/>
                <a:gd name="connsiteX10" fmla="*/ 2629166 w 3832270"/>
                <a:gd name="connsiteY10" fmla="*/ 2229867 h 2876136"/>
                <a:gd name="connsiteX11" fmla="*/ 2145952 w 3832270"/>
                <a:gd name="connsiteY11" fmla="*/ 2535994 h 2876136"/>
                <a:gd name="connsiteX12" fmla="*/ 1034987 w 3832270"/>
                <a:gd name="connsiteY12" fmla="*/ 2863910 h 2876136"/>
                <a:gd name="connsiteX13" fmla="*/ 741909 w 3832270"/>
                <a:gd name="connsiteY13" fmla="*/ 2875939 h 2876136"/>
                <a:gd name="connsiteX14" fmla="*/ 450208 w 3832270"/>
                <a:gd name="connsiteY14" fmla="*/ 2857451 h 2876136"/>
                <a:gd name="connsiteX15" fmla="*/ 22215 w 3832270"/>
                <a:gd name="connsiteY15" fmla="*/ 2775923 h 2876136"/>
                <a:gd name="connsiteX16" fmla="*/ 0 w 3832270"/>
                <a:gd name="connsiteY16" fmla="*/ 2769256 h 2876136"/>
                <a:gd name="connsiteX17" fmla="*/ 0 w 3832270"/>
                <a:gd name="connsiteY17" fmla="*/ 2590612 h 2876136"/>
                <a:gd name="connsiteX18" fmla="*/ 199046 w 3832270"/>
                <a:gd name="connsiteY18" fmla="*/ 2627410 h 2876136"/>
                <a:gd name="connsiteX19" fmla="*/ 468174 w 3832270"/>
                <a:gd name="connsiteY19" fmla="*/ 2649670 h 2876136"/>
                <a:gd name="connsiteX20" fmla="*/ 1003650 w 3832270"/>
                <a:gd name="connsiteY20" fmla="*/ 2622480 h 2876136"/>
                <a:gd name="connsiteX21" fmla="*/ 1266489 w 3832270"/>
                <a:gd name="connsiteY21" fmla="*/ 2573982 h 2876136"/>
                <a:gd name="connsiteX22" fmla="*/ 1524223 w 3832270"/>
                <a:gd name="connsiteY22" fmla="*/ 2504657 h 2876136"/>
                <a:gd name="connsiteX23" fmla="*/ 1775731 w 3832270"/>
                <a:gd name="connsiteY23" fmla="*/ 2416243 h 2876136"/>
                <a:gd name="connsiteX24" fmla="*/ 2019789 w 3832270"/>
                <a:gd name="connsiteY24" fmla="*/ 2309412 h 2876136"/>
                <a:gd name="connsiteX25" fmla="*/ 2482486 w 3832270"/>
                <a:gd name="connsiteY25" fmla="*/ 2046962 h 2876136"/>
                <a:gd name="connsiteX26" fmla="*/ 2591908 w 3832270"/>
                <a:gd name="connsiteY26" fmla="*/ 1971371 h 2876136"/>
                <a:gd name="connsiteX27" fmla="*/ 2645702 w 3832270"/>
                <a:gd name="connsiteY27" fmla="*/ 1932321 h 2876136"/>
                <a:gd name="connsiteX28" fmla="*/ 2698779 w 3832270"/>
                <a:gd name="connsiteY28" fmla="*/ 1892309 h 2876136"/>
                <a:gd name="connsiteX29" fmla="*/ 2903537 w 3832270"/>
                <a:gd name="connsiteY29" fmla="*/ 1722516 h 2876136"/>
                <a:gd name="connsiteX30" fmla="*/ 3269061 w 3832270"/>
                <a:gd name="connsiteY30" fmla="*/ 1337327 h 2876136"/>
                <a:gd name="connsiteX31" fmla="*/ 3424928 w 3832270"/>
                <a:gd name="connsiteY31" fmla="*/ 1122508 h 2876136"/>
                <a:gd name="connsiteX32" fmla="*/ 3557622 w 3832270"/>
                <a:gd name="connsiteY32" fmla="*/ 893226 h 2876136"/>
                <a:gd name="connsiteX33" fmla="*/ 3587019 w 3832270"/>
                <a:gd name="connsiteY33" fmla="*/ 833929 h 2876136"/>
                <a:gd name="connsiteX34" fmla="*/ 3601310 w 3832270"/>
                <a:gd name="connsiteY34" fmla="*/ 804040 h 2876136"/>
                <a:gd name="connsiteX35" fmla="*/ 3614885 w 3832270"/>
                <a:gd name="connsiteY35" fmla="*/ 773861 h 2876136"/>
                <a:gd name="connsiteX36" fmla="*/ 3640812 w 3832270"/>
                <a:gd name="connsiteY36" fmla="*/ 713022 h 2876136"/>
                <a:gd name="connsiteX37" fmla="*/ 3665105 w 3832270"/>
                <a:gd name="connsiteY37" fmla="*/ 651506 h 2876136"/>
                <a:gd name="connsiteX38" fmla="*/ 3744110 w 3832270"/>
                <a:gd name="connsiteY38" fmla="*/ 399567 h 2876136"/>
                <a:gd name="connsiteX39" fmla="*/ 3792123 w 3832270"/>
                <a:gd name="connsiteY39" fmla="*/ 140444 h 28761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3832270" h="2876136">
                  <a:moveTo>
                    <a:pt x="3800718" y="0"/>
                  </a:moveTo>
                  <a:lnTo>
                    <a:pt x="3832270" y="0"/>
                  </a:lnTo>
                  <a:lnTo>
                    <a:pt x="3824562" y="143769"/>
                  </a:lnTo>
                  <a:cubicBezTo>
                    <a:pt x="3797131" y="409191"/>
                    <a:pt x="3730585" y="671345"/>
                    <a:pt x="3628155" y="922055"/>
                  </a:cubicBezTo>
                  <a:cubicBezTo>
                    <a:pt x="3593858" y="1005553"/>
                    <a:pt x="3556704" y="1088280"/>
                    <a:pt x="3514853" y="1169078"/>
                  </a:cubicBezTo>
                  <a:cubicBezTo>
                    <a:pt x="3473616" y="1250166"/>
                    <a:pt x="3428194" y="1329517"/>
                    <a:pt x="3379198" y="1407037"/>
                  </a:cubicBezTo>
                  <a:cubicBezTo>
                    <a:pt x="3281106" y="1561980"/>
                    <a:pt x="3169132" y="1710174"/>
                    <a:pt x="3043787" y="1848342"/>
                  </a:cubicBezTo>
                  <a:cubicBezTo>
                    <a:pt x="2980806" y="1917184"/>
                    <a:pt x="2915071" y="1984001"/>
                    <a:pt x="2845661" y="2047444"/>
                  </a:cubicBezTo>
                  <a:cubicBezTo>
                    <a:pt x="2828411" y="2063450"/>
                    <a:pt x="2811060" y="2079263"/>
                    <a:pt x="2793197" y="2094689"/>
                  </a:cubicBezTo>
                  <a:cubicBezTo>
                    <a:pt x="2775436" y="2110213"/>
                    <a:pt x="2757982" y="2126025"/>
                    <a:pt x="2739710" y="2140969"/>
                  </a:cubicBezTo>
                  <a:cubicBezTo>
                    <a:pt x="2703576" y="2171341"/>
                    <a:pt x="2666524" y="2200749"/>
                    <a:pt x="2629166" y="2229867"/>
                  </a:cubicBezTo>
                  <a:cubicBezTo>
                    <a:pt x="2479015" y="2345569"/>
                    <a:pt x="2316821" y="2448061"/>
                    <a:pt x="2145952" y="2535994"/>
                  </a:cubicBezTo>
                  <a:cubicBezTo>
                    <a:pt x="1804312" y="2711957"/>
                    <a:pt x="1424600" y="2826982"/>
                    <a:pt x="1034987" y="2863910"/>
                  </a:cubicBezTo>
                  <a:cubicBezTo>
                    <a:pt x="937762" y="2873167"/>
                    <a:pt x="839720" y="2877096"/>
                    <a:pt x="741909" y="2875939"/>
                  </a:cubicBezTo>
                  <a:cubicBezTo>
                    <a:pt x="644097" y="2874782"/>
                    <a:pt x="546515" y="2868539"/>
                    <a:pt x="450208" y="2857451"/>
                  </a:cubicBezTo>
                  <a:cubicBezTo>
                    <a:pt x="305520" y="2840674"/>
                    <a:pt x="162095" y="2813810"/>
                    <a:pt x="22215" y="2775923"/>
                  </a:cubicBezTo>
                  <a:lnTo>
                    <a:pt x="0" y="2769256"/>
                  </a:lnTo>
                  <a:lnTo>
                    <a:pt x="0" y="2590612"/>
                  </a:lnTo>
                  <a:lnTo>
                    <a:pt x="199046" y="2627410"/>
                  </a:lnTo>
                  <a:cubicBezTo>
                    <a:pt x="288321" y="2639209"/>
                    <a:pt x="378197" y="2646537"/>
                    <a:pt x="468174" y="2649670"/>
                  </a:cubicBezTo>
                  <a:cubicBezTo>
                    <a:pt x="648333" y="2656805"/>
                    <a:pt x="826655" y="2647163"/>
                    <a:pt x="1003650" y="2622480"/>
                  </a:cubicBezTo>
                  <a:cubicBezTo>
                    <a:pt x="1091943" y="2609658"/>
                    <a:pt x="1179725" y="2593747"/>
                    <a:pt x="1266489" y="2573982"/>
                  </a:cubicBezTo>
                  <a:cubicBezTo>
                    <a:pt x="1353250" y="2553927"/>
                    <a:pt x="1439298" y="2531076"/>
                    <a:pt x="1524223" y="2504657"/>
                  </a:cubicBezTo>
                  <a:cubicBezTo>
                    <a:pt x="1609149" y="2478336"/>
                    <a:pt x="1693052" y="2448833"/>
                    <a:pt x="1775731" y="2416243"/>
                  </a:cubicBezTo>
                  <a:cubicBezTo>
                    <a:pt x="1858309" y="2383557"/>
                    <a:pt x="1939764" y="2347882"/>
                    <a:pt x="2019789" y="2309412"/>
                  </a:cubicBezTo>
                  <a:cubicBezTo>
                    <a:pt x="2179839" y="2232567"/>
                    <a:pt x="2334583" y="2144923"/>
                    <a:pt x="2482486" y="2046962"/>
                  </a:cubicBezTo>
                  <a:cubicBezTo>
                    <a:pt x="2519334" y="2022376"/>
                    <a:pt x="2556081" y="1997403"/>
                    <a:pt x="2591908" y="1971371"/>
                  </a:cubicBezTo>
                  <a:cubicBezTo>
                    <a:pt x="2610077" y="1958644"/>
                    <a:pt x="2627838" y="1945434"/>
                    <a:pt x="2645702" y="1932321"/>
                  </a:cubicBezTo>
                  <a:cubicBezTo>
                    <a:pt x="2663666" y="1919305"/>
                    <a:pt x="2681325" y="1905903"/>
                    <a:pt x="2698779" y="1892309"/>
                  </a:cubicBezTo>
                  <a:cubicBezTo>
                    <a:pt x="2768903" y="1838025"/>
                    <a:pt x="2837496" y="1781717"/>
                    <a:pt x="2903537" y="1722516"/>
                  </a:cubicBezTo>
                  <a:cubicBezTo>
                    <a:pt x="3035926" y="1604501"/>
                    <a:pt x="3158720" y="1475784"/>
                    <a:pt x="3269061" y="1337327"/>
                  </a:cubicBezTo>
                  <a:cubicBezTo>
                    <a:pt x="3324182" y="1268099"/>
                    <a:pt x="3376341" y="1196461"/>
                    <a:pt x="3424928" y="1122508"/>
                  </a:cubicBezTo>
                  <a:cubicBezTo>
                    <a:pt x="3472697" y="1048170"/>
                    <a:pt x="3517814" y="972000"/>
                    <a:pt x="3557622" y="893226"/>
                  </a:cubicBezTo>
                  <a:cubicBezTo>
                    <a:pt x="3567931" y="873654"/>
                    <a:pt x="3577526" y="853791"/>
                    <a:pt x="3587019" y="833929"/>
                  </a:cubicBezTo>
                  <a:lnTo>
                    <a:pt x="3601310" y="804040"/>
                  </a:lnTo>
                  <a:lnTo>
                    <a:pt x="3614885" y="773861"/>
                  </a:lnTo>
                  <a:cubicBezTo>
                    <a:pt x="3623766" y="753709"/>
                    <a:pt x="3632748" y="733559"/>
                    <a:pt x="3640812" y="713022"/>
                  </a:cubicBezTo>
                  <a:cubicBezTo>
                    <a:pt x="3648876" y="692485"/>
                    <a:pt x="3657756" y="672236"/>
                    <a:pt x="3665105" y="651506"/>
                  </a:cubicBezTo>
                  <a:cubicBezTo>
                    <a:pt x="3696544" y="569166"/>
                    <a:pt x="3723185" y="485089"/>
                    <a:pt x="3744110" y="399567"/>
                  </a:cubicBezTo>
                  <a:cubicBezTo>
                    <a:pt x="3765341" y="314238"/>
                    <a:pt x="3781392" y="227654"/>
                    <a:pt x="3792123" y="140444"/>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4" name="Picture 3" descr="Logo, company name&#10;&#10;Description automatically generated">
            <a:extLst>
              <a:ext uri="{FF2B5EF4-FFF2-40B4-BE49-F238E27FC236}">
                <a16:creationId xmlns:a16="http://schemas.microsoft.com/office/drawing/2014/main" id="{B2BA66B5-07F0-4F9F-A3B3-B88DC4CD81E9}"/>
              </a:ext>
            </a:extLst>
          </p:cNvPr>
          <p:cNvPicPr>
            <a:picLocks noChangeAspect="1"/>
          </p:cNvPicPr>
          <p:nvPr/>
        </p:nvPicPr>
        <p:blipFill>
          <a:blip r:embed="rId3"/>
          <a:stretch>
            <a:fillRect/>
          </a:stretch>
        </p:blipFill>
        <p:spPr>
          <a:xfrm>
            <a:off x="7959306" y="6198172"/>
            <a:ext cx="931654" cy="543280"/>
          </a:xfrm>
          <a:prstGeom prst="rect">
            <a:avLst/>
          </a:prstGeom>
        </p:spPr>
      </p:pic>
      <p:graphicFrame>
        <p:nvGraphicFramePr>
          <p:cNvPr id="20" name="Content Placeholder 2">
            <a:extLst>
              <a:ext uri="{FF2B5EF4-FFF2-40B4-BE49-F238E27FC236}">
                <a16:creationId xmlns:a16="http://schemas.microsoft.com/office/drawing/2014/main" id="{A842B3D8-FD92-47F3-FEED-635533625866}"/>
              </a:ext>
            </a:extLst>
          </p:cNvPr>
          <p:cNvGraphicFramePr>
            <a:graphicFrameLocks noGrp="1"/>
          </p:cNvGraphicFramePr>
          <p:nvPr>
            <p:ph idx="1"/>
          </p:nvPr>
        </p:nvGraphicFramePr>
        <p:xfrm>
          <a:off x="777240" y="2112312"/>
          <a:ext cx="7589520" cy="356616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364615967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a:extLst>
            <a:ext uri="{FF2B5EF4-FFF2-40B4-BE49-F238E27FC236}">
              <a16:creationId xmlns:a16="http://schemas.microsoft.com/office/drawing/2014/main" id="{F1E5D3FE-D8F0-8407-DC25-B859680F7A96}"/>
            </a:ext>
          </a:extLst>
        </p:cNvPr>
        <p:cNvGrpSpPr/>
        <p:nvPr/>
      </p:nvGrpSpPr>
      <p:grpSpPr>
        <a:xfrm>
          <a:off x="0" y="0"/>
          <a:ext cx="0" cy="0"/>
          <a:chOff x="0" y="0"/>
          <a:chExt cx="0" cy="0"/>
        </a:xfrm>
      </p:grpSpPr>
      <p:sp useBgFill="1">
        <p:nvSpPr>
          <p:cNvPr id="24" name="Rectangle 23">
            <a:extLst>
              <a:ext uri="{FF2B5EF4-FFF2-40B4-BE49-F238E27FC236}">
                <a16:creationId xmlns:a16="http://schemas.microsoft.com/office/drawing/2014/main" id="{99DBAED5-74EC-AEF4-10F4-0511C4610BD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9143771"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C1FF17BE-A3CA-7429-5B45-B23C9D92942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28" y="0"/>
            <a:ext cx="9143772"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2" name="Title 1">
            <a:extLst>
              <a:ext uri="{FF2B5EF4-FFF2-40B4-BE49-F238E27FC236}">
                <a16:creationId xmlns:a16="http://schemas.microsoft.com/office/drawing/2014/main" id="{A2D9C041-50A0-6E0D-37E1-848A97A26C62}"/>
              </a:ext>
            </a:extLst>
          </p:cNvPr>
          <p:cNvSpPr>
            <a:spLocks noGrp="1"/>
          </p:cNvSpPr>
          <p:nvPr>
            <p:ph type="title"/>
          </p:nvPr>
        </p:nvSpPr>
        <p:spPr>
          <a:xfrm>
            <a:off x="221722" y="-2875"/>
            <a:ext cx="8345600" cy="1188720"/>
          </a:xfrm>
        </p:spPr>
        <p:txBody>
          <a:bodyPr>
            <a:normAutofit/>
          </a:bodyPr>
          <a:lstStyle/>
          <a:p>
            <a:pPr algn="ctr"/>
            <a:r>
              <a:rPr lang="en-US" sz="3500">
                <a:solidFill>
                  <a:schemeClr val="tx2"/>
                </a:solidFill>
                <a:latin typeface="Calibri"/>
                <a:ea typeface="Calibri"/>
                <a:cs typeface="Calibri"/>
              </a:rPr>
              <a:t>WALWORTH COUNTY HOUSING WEBPAGES</a:t>
            </a:r>
            <a:br>
              <a:rPr lang="en-US" sz="3500">
                <a:solidFill>
                  <a:schemeClr val="tx2"/>
                </a:solidFill>
                <a:latin typeface="Calibri"/>
                <a:ea typeface="Calibri"/>
                <a:cs typeface="Calibri"/>
              </a:rPr>
            </a:br>
            <a:r>
              <a:rPr lang="en-US" sz="2400">
                <a:solidFill>
                  <a:schemeClr val="tx2"/>
                </a:solidFill>
                <a:latin typeface="Calibri"/>
                <a:ea typeface="Calibri"/>
                <a:cs typeface="Calibri"/>
              </a:rPr>
              <a:t>walworthbusiness.com/housing</a:t>
            </a:r>
            <a:endParaRPr lang="en-US" sz="2400">
              <a:solidFill>
                <a:schemeClr val="tx2"/>
              </a:solidFill>
            </a:endParaRPr>
          </a:p>
        </p:txBody>
      </p:sp>
      <p:grpSp>
        <p:nvGrpSpPr>
          <p:cNvPr id="28" name="Group 27">
            <a:extLst>
              <a:ext uri="{FF2B5EF4-FFF2-40B4-BE49-F238E27FC236}">
                <a16:creationId xmlns:a16="http://schemas.microsoft.com/office/drawing/2014/main" id="{D31C4DCA-4E14-61E2-F5DB-3F5415A03B6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5400000">
            <a:off x="6553998" y="473861"/>
            <a:ext cx="3142400" cy="2037604"/>
            <a:chOff x="-305" y="-4155"/>
            <a:chExt cx="2514948" cy="2174333"/>
          </a:xfrm>
        </p:grpSpPr>
        <p:sp>
          <p:nvSpPr>
            <p:cNvPr id="29" name="Freeform: Shape 28">
              <a:extLst>
                <a:ext uri="{FF2B5EF4-FFF2-40B4-BE49-F238E27FC236}">
                  <a16:creationId xmlns:a16="http://schemas.microsoft.com/office/drawing/2014/main" id="{F09D4E59-AD1E-2F1B-D79F-07F93806F8C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0"/>
              <a:ext cx="2514948" cy="2170178"/>
            </a:xfrm>
            <a:custGeom>
              <a:avLst/>
              <a:gdLst>
                <a:gd name="connsiteX0" fmla="*/ 2466091 w 2514948"/>
                <a:gd name="connsiteY0" fmla="*/ 0 h 2170178"/>
                <a:gd name="connsiteX1" fmla="*/ 2514948 w 2514948"/>
                <a:gd name="connsiteY1" fmla="*/ 0 h 2170178"/>
                <a:gd name="connsiteX2" fmla="*/ 2512286 w 2514948"/>
                <a:gd name="connsiteY2" fmla="*/ 12375 h 2170178"/>
                <a:gd name="connsiteX3" fmla="*/ 2394961 w 2514948"/>
                <a:gd name="connsiteY3" fmla="*/ 368660 h 2170178"/>
                <a:gd name="connsiteX4" fmla="*/ 2289734 w 2514948"/>
                <a:gd name="connsiteY4" fmla="*/ 598078 h 2170178"/>
                <a:gd name="connsiteX5" fmla="*/ 2163747 w 2514948"/>
                <a:gd name="connsiteY5" fmla="*/ 819078 h 2170178"/>
                <a:gd name="connsiteX6" fmla="*/ 1852241 w 2514948"/>
                <a:gd name="connsiteY6" fmla="*/ 1228932 h 2170178"/>
                <a:gd name="connsiteX7" fmla="*/ 1668235 w 2514948"/>
                <a:gd name="connsiteY7" fmla="*/ 1413844 h 2170178"/>
                <a:gd name="connsiteX8" fmla="*/ 1619510 w 2514948"/>
                <a:gd name="connsiteY8" fmla="*/ 1457722 h 2170178"/>
                <a:gd name="connsiteX9" fmla="*/ 1569835 w 2514948"/>
                <a:gd name="connsiteY9" fmla="*/ 1500704 h 2170178"/>
                <a:gd name="connsiteX10" fmla="*/ 1467169 w 2514948"/>
                <a:gd name="connsiteY10" fmla="*/ 1583266 h 2170178"/>
                <a:gd name="connsiteX11" fmla="*/ 1018393 w 2514948"/>
                <a:gd name="connsiteY11" fmla="*/ 1867576 h 2170178"/>
                <a:gd name="connsiteX12" fmla="*/ 255857 w 2514948"/>
                <a:gd name="connsiteY12" fmla="*/ 2133049 h 2170178"/>
                <a:gd name="connsiteX13" fmla="*/ 0 w 2514948"/>
                <a:gd name="connsiteY13" fmla="*/ 2170178 h 2170178"/>
                <a:gd name="connsiteX14" fmla="*/ 0 w 2514948"/>
                <a:gd name="connsiteY14" fmla="*/ 1940056 h 2170178"/>
                <a:gd name="connsiteX15" fmla="*/ 201609 w 2514948"/>
                <a:gd name="connsiteY15" fmla="*/ 1902856 h 2170178"/>
                <a:gd name="connsiteX16" fmla="*/ 440974 w 2514948"/>
                <a:gd name="connsiteY16" fmla="*/ 1838472 h 2170178"/>
                <a:gd name="connsiteX17" fmla="*/ 674558 w 2514948"/>
                <a:gd name="connsiteY17" fmla="*/ 1756359 h 2170178"/>
                <a:gd name="connsiteX18" fmla="*/ 901222 w 2514948"/>
                <a:gd name="connsiteY18" fmla="*/ 1657142 h 2170178"/>
                <a:gd name="connsiteX19" fmla="*/ 1330943 w 2514948"/>
                <a:gd name="connsiteY19" fmla="*/ 1413396 h 2170178"/>
                <a:gd name="connsiteX20" fmla="*/ 1432566 w 2514948"/>
                <a:gd name="connsiteY20" fmla="*/ 1343193 h 2170178"/>
                <a:gd name="connsiteX21" fmla="*/ 1482527 w 2514948"/>
                <a:gd name="connsiteY21" fmla="*/ 1306926 h 2170178"/>
                <a:gd name="connsiteX22" fmla="*/ 1531821 w 2514948"/>
                <a:gd name="connsiteY22" fmla="*/ 1269765 h 2170178"/>
                <a:gd name="connsiteX23" fmla="*/ 1721986 w 2514948"/>
                <a:gd name="connsiteY23" fmla="*/ 1112073 h 2170178"/>
                <a:gd name="connsiteX24" fmla="*/ 2061460 w 2514948"/>
                <a:gd name="connsiteY24" fmla="*/ 754336 h 2170178"/>
                <a:gd name="connsiteX25" fmla="*/ 2206218 w 2514948"/>
                <a:gd name="connsiteY25" fmla="*/ 554827 h 2170178"/>
                <a:gd name="connsiteX26" fmla="*/ 2329455 w 2514948"/>
                <a:gd name="connsiteY26" fmla="*/ 341886 h 2170178"/>
                <a:gd name="connsiteX27" fmla="*/ 2356757 w 2514948"/>
                <a:gd name="connsiteY27" fmla="*/ 286815 h 2170178"/>
                <a:gd name="connsiteX28" fmla="*/ 2370030 w 2514948"/>
                <a:gd name="connsiteY28" fmla="*/ 259056 h 2170178"/>
                <a:gd name="connsiteX29" fmla="*/ 2382637 w 2514948"/>
                <a:gd name="connsiteY29" fmla="*/ 231028 h 2170178"/>
                <a:gd name="connsiteX30" fmla="*/ 2406716 w 2514948"/>
                <a:gd name="connsiteY30" fmla="*/ 174525 h 2170178"/>
                <a:gd name="connsiteX31" fmla="*/ 2429278 w 2514948"/>
                <a:gd name="connsiteY31" fmla="*/ 117393 h 21701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2514948" h="2170178">
                  <a:moveTo>
                    <a:pt x="2466091" y="0"/>
                  </a:moveTo>
                  <a:lnTo>
                    <a:pt x="2514948" y="0"/>
                  </a:lnTo>
                  <a:lnTo>
                    <a:pt x="2512286" y="12375"/>
                  </a:lnTo>
                  <a:cubicBezTo>
                    <a:pt x="2481760" y="133161"/>
                    <a:pt x="2442526" y="252239"/>
                    <a:pt x="2394961" y="368660"/>
                  </a:cubicBezTo>
                  <a:cubicBezTo>
                    <a:pt x="2363109" y="446208"/>
                    <a:pt x="2328603" y="523039"/>
                    <a:pt x="2289734" y="598078"/>
                  </a:cubicBezTo>
                  <a:cubicBezTo>
                    <a:pt x="2251436" y="673387"/>
                    <a:pt x="2209251" y="747083"/>
                    <a:pt x="2163747" y="819078"/>
                  </a:cubicBezTo>
                  <a:cubicBezTo>
                    <a:pt x="2072646" y="962979"/>
                    <a:pt x="1968652" y="1100611"/>
                    <a:pt x="1852241" y="1228932"/>
                  </a:cubicBezTo>
                  <a:cubicBezTo>
                    <a:pt x="1793748" y="1292868"/>
                    <a:pt x="1732698" y="1354923"/>
                    <a:pt x="1668235" y="1413844"/>
                  </a:cubicBezTo>
                  <a:cubicBezTo>
                    <a:pt x="1652214" y="1428709"/>
                    <a:pt x="1636100" y="1443395"/>
                    <a:pt x="1619510" y="1457722"/>
                  </a:cubicBezTo>
                  <a:cubicBezTo>
                    <a:pt x="1603015" y="1472140"/>
                    <a:pt x="1586805" y="1486825"/>
                    <a:pt x="1569835" y="1500704"/>
                  </a:cubicBezTo>
                  <a:cubicBezTo>
                    <a:pt x="1536276" y="1528911"/>
                    <a:pt x="1501865" y="1556223"/>
                    <a:pt x="1467169" y="1583266"/>
                  </a:cubicBezTo>
                  <a:cubicBezTo>
                    <a:pt x="1327719" y="1690722"/>
                    <a:pt x="1177085" y="1785910"/>
                    <a:pt x="1018393" y="1867576"/>
                  </a:cubicBezTo>
                  <a:cubicBezTo>
                    <a:pt x="780425" y="1990142"/>
                    <a:pt x="522567" y="2080875"/>
                    <a:pt x="255857" y="2133049"/>
                  </a:cubicBezTo>
                  <a:lnTo>
                    <a:pt x="0" y="2170178"/>
                  </a:lnTo>
                  <a:lnTo>
                    <a:pt x="0" y="1940056"/>
                  </a:lnTo>
                  <a:lnTo>
                    <a:pt x="201609" y="1902856"/>
                  </a:lnTo>
                  <a:cubicBezTo>
                    <a:pt x="282186" y="1884231"/>
                    <a:pt x="362102" y="1863008"/>
                    <a:pt x="440974" y="1838472"/>
                  </a:cubicBezTo>
                  <a:cubicBezTo>
                    <a:pt x="519848" y="1814027"/>
                    <a:pt x="597771" y="1786627"/>
                    <a:pt x="674558" y="1756359"/>
                  </a:cubicBezTo>
                  <a:cubicBezTo>
                    <a:pt x="751250" y="1726003"/>
                    <a:pt x="826900" y="1692870"/>
                    <a:pt x="901222" y="1657142"/>
                  </a:cubicBezTo>
                  <a:cubicBezTo>
                    <a:pt x="1049865" y="1585774"/>
                    <a:pt x="1193581" y="1504376"/>
                    <a:pt x="1330943" y="1413396"/>
                  </a:cubicBezTo>
                  <a:cubicBezTo>
                    <a:pt x="1365165" y="1390563"/>
                    <a:pt x="1399293" y="1367370"/>
                    <a:pt x="1432566" y="1343193"/>
                  </a:cubicBezTo>
                  <a:cubicBezTo>
                    <a:pt x="1449441" y="1331373"/>
                    <a:pt x="1465936" y="1319104"/>
                    <a:pt x="1482527" y="1306926"/>
                  </a:cubicBezTo>
                  <a:cubicBezTo>
                    <a:pt x="1499210" y="1294837"/>
                    <a:pt x="1515611" y="1282391"/>
                    <a:pt x="1531821" y="1269765"/>
                  </a:cubicBezTo>
                  <a:cubicBezTo>
                    <a:pt x="1596947" y="1219350"/>
                    <a:pt x="1660652" y="1167055"/>
                    <a:pt x="1721986" y="1112073"/>
                  </a:cubicBezTo>
                  <a:cubicBezTo>
                    <a:pt x="1844940" y="1002469"/>
                    <a:pt x="1958983" y="882926"/>
                    <a:pt x="2061460" y="754336"/>
                  </a:cubicBezTo>
                  <a:cubicBezTo>
                    <a:pt x="2112652" y="690042"/>
                    <a:pt x="2161094" y="623510"/>
                    <a:pt x="2206218" y="554827"/>
                  </a:cubicBezTo>
                  <a:cubicBezTo>
                    <a:pt x="2250583" y="485787"/>
                    <a:pt x="2292484" y="415046"/>
                    <a:pt x="2329455" y="341886"/>
                  </a:cubicBezTo>
                  <a:cubicBezTo>
                    <a:pt x="2339030" y="323709"/>
                    <a:pt x="2347941" y="305261"/>
                    <a:pt x="2356757" y="286815"/>
                  </a:cubicBezTo>
                  <a:lnTo>
                    <a:pt x="2370030" y="259056"/>
                  </a:lnTo>
                  <a:lnTo>
                    <a:pt x="2382637" y="231028"/>
                  </a:lnTo>
                  <a:cubicBezTo>
                    <a:pt x="2390885" y="212312"/>
                    <a:pt x="2399227" y="193598"/>
                    <a:pt x="2406716" y="174525"/>
                  </a:cubicBezTo>
                  <a:cubicBezTo>
                    <a:pt x="2414206" y="155452"/>
                    <a:pt x="2422453" y="136646"/>
                    <a:pt x="2429278" y="117393"/>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61F8BB4D-C785-1D7F-A37F-B5302F2CA3A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4155"/>
              <a:ext cx="2493062" cy="1947896"/>
            </a:xfrm>
            <a:custGeom>
              <a:avLst/>
              <a:gdLst>
                <a:gd name="connsiteX0" fmla="*/ 1896911 w 2493062"/>
                <a:gd name="connsiteY0" fmla="*/ 0 h 1947896"/>
                <a:gd name="connsiteX1" fmla="*/ 2493062 w 2493062"/>
                <a:gd name="connsiteY1" fmla="*/ 0 h 1947896"/>
                <a:gd name="connsiteX2" fmla="*/ 2435315 w 2493062"/>
                <a:gd name="connsiteY2" fmla="*/ 178165 h 1947896"/>
                <a:gd name="connsiteX3" fmla="*/ 93066 w 2493062"/>
                <a:gd name="connsiteY3" fmla="*/ 1935859 h 1947896"/>
                <a:gd name="connsiteX4" fmla="*/ 0 w 2493062"/>
                <a:gd name="connsiteY4" fmla="*/ 1947896 h 1947896"/>
                <a:gd name="connsiteX5" fmla="*/ 0 w 2493062"/>
                <a:gd name="connsiteY5" fmla="*/ 1404756 h 1947896"/>
                <a:gd name="connsiteX6" fmla="*/ 17392 w 2493062"/>
                <a:gd name="connsiteY6" fmla="*/ 1402364 h 1947896"/>
                <a:gd name="connsiteX7" fmla="*/ 464249 w 2493062"/>
                <a:gd name="connsiteY7" fmla="*/ 1281208 h 1947896"/>
                <a:gd name="connsiteX8" fmla="*/ 1260556 w 2493062"/>
                <a:gd name="connsiteY8" fmla="*/ 833835 h 1947896"/>
                <a:gd name="connsiteX9" fmla="*/ 1807924 w 2493062"/>
                <a:gd name="connsiteY9" fmla="*/ 193222 h 1947896"/>
                <a:gd name="connsiteX10" fmla="*/ 1874357 w 2493062"/>
                <a:gd name="connsiteY10" fmla="*/ 58333 h 19478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93062" h="1947896">
                  <a:moveTo>
                    <a:pt x="1896911" y="0"/>
                  </a:moveTo>
                  <a:lnTo>
                    <a:pt x="2493062" y="0"/>
                  </a:lnTo>
                  <a:lnTo>
                    <a:pt x="2435315" y="178165"/>
                  </a:lnTo>
                  <a:cubicBezTo>
                    <a:pt x="2088122" y="1071812"/>
                    <a:pt x="1129732" y="1758033"/>
                    <a:pt x="93066" y="1935859"/>
                  </a:cubicBezTo>
                  <a:lnTo>
                    <a:pt x="0" y="1947896"/>
                  </a:lnTo>
                  <a:lnTo>
                    <a:pt x="0" y="1404756"/>
                  </a:lnTo>
                  <a:lnTo>
                    <a:pt x="17392" y="1402364"/>
                  </a:lnTo>
                  <a:cubicBezTo>
                    <a:pt x="167719" y="1375030"/>
                    <a:pt x="318070" y="1334398"/>
                    <a:pt x="464249" y="1281208"/>
                  </a:cubicBezTo>
                  <a:cubicBezTo>
                    <a:pt x="753480" y="1176081"/>
                    <a:pt x="1028869" y="1021346"/>
                    <a:pt x="1260556" y="833835"/>
                  </a:cubicBezTo>
                  <a:cubicBezTo>
                    <a:pt x="1491960" y="646594"/>
                    <a:pt x="1681177" y="425056"/>
                    <a:pt x="1807924" y="193222"/>
                  </a:cubicBezTo>
                  <a:cubicBezTo>
                    <a:pt x="1832328" y="148578"/>
                    <a:pt x="1854477" y="103599"/>
                    <a:pt x="1874357" y="58333"/>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EFA8D716-8927-E965-D79D-4679106F48C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0"/>
              <a:ext cx="2501089" cy="1972702"/>
            </a:xfrm>
            <a:custGeom>
              <a:avLst/>
              <a:gdLst>
                <a:gd name="connsiteX0" fmla="*/ 2318728 w 2501089"/>
                <a:gd name="connsiteY0" fmla="*/ 0 h 1972702"/>
                <a:gd name="connsiteX1" fmla="*/ 2501089 w 2501089"/>
                <a:gd name="connsiteY1" fmla="*/ 0 h 1972702"/>
                <a:gd name="connsiteX2" fmla="*/ 2453909 w 2501089"/>
                <a:gd name="connsiteY2" fmla="*/ 167837 h 1972702"/>
                <a:gd name="connsiteX3" fmla="*/ 2361125 w 2501089"/>
                <a:gd name="connsiteY3" fmla="*/ 392084 h 1972702"/>
                <a:gd name="connsiteX4" fmla="*/ 1768255 w 2501089"/>
                <a:gd name="connsiteY4" fmla="*/ 1167644 h 1972702"/>
                <a:gd name="connsiteX5" fmla="*/ 1375125 w 2501089"/>
                <a:gd name="connsiteY5" fmla="*/ 1471474 h 1972702"/>
                <a:gd name="connsiteX6" fmla="*/ 935735 w 2501089"/>
                <a:gd name="connsiteY6" fmla="*/ 1712713 h 1972702"/>
                <a:gd name="connsiteX7" fmla="*/ 212353 w 2501089"/>
                <a:gd name="connsiteY7" fmla="*/ 1940294 h 1972702"/>
                <a:gd name="connsiteX8" fmla="*/ 0 w 2501089"/>
                <a:gd name="connsiteY8" fmla="*/ 1972702 h 1972702"/>
                <a:gd name="connsiteX9" fmla="*/ 0 w 2501089"/>
                <a:gd name="connsiteY9" fmla="*/ 1732181 h 1972702"/>
                <a:gd name="connsiteX10" fmla="*/ 161195 w 2501089"/>
                <a:gd name="connsiteY10" fmla="*/ 1706590 h 1972702"/>
                <a:gd name="connsiteX11" fmla="*/ 388463 w 2501089"/>
                <a:gd name="connsiteY11" fmla="*/ 1652268 h 1972702"/>
                <a:gd name="connsiteX12" fmla="*/ 826716 w 2501089"/>
                <a:gd name="connsiteY12" fmla="*/ 1493950 h 1972702"/>
                <a:gd name="connsiteX13" fmla="*/ 1609847 w 2501089"/>
                <a:gd name="connsiteY13" fmla="*/ 1007535 h 1972702"/>
                <a:gd name="connsiteX14" fmla="*/ 1929982 w 2501089"/>
                <a:gd name="connsiteY14" fmla="*/ 682930 h 1972702"/>
                <a:gd name="connsiteX15" fmla="*/ 2183093 w 2501089"/>
                <a:gd name="connsiteY15" fmla="*/ 310149 h 1972702"/>
                <a:gd name="connsiteX16" fmla="*/ 2280286 w 2501089"/>
                <a:gd name="connsiteY16" fmla="*/ 108435 h 19727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01089" h="1972702">
                  <a:moveTo>
                    <a:pt x="2318728" y="0"/>
                  </a:moveTo>
                  <a:lnTo>
                    <a:pt x="2501089" y="0"/>
                  </a:lnTo>
                  <a:lnTo>
                    <a:pt x="2453909" y="167837"/>
                  </a:lnTo>
                  <a:cubicBezTo>
                    <a:pt x="2427555" y="244153"/>
                    <a:pt x="2396627" y="319103"/>
                    <a:pt x="2361125" y="392084"/>
                  </a:cubicBezTo>
                  <a:cubicBezTo>
                    <a:pt x="2218453" y="684005"/>
                    <a:pt x="2011698" y="945211"/>
                    <a:pt x="1768255" y="1167644"/>
                  </a:cubicBezTo>
                  <a:cubicBezTo>
                    <a:pt x="1646250" y="1278860"/>
                    <a:pt x="1514385" y="1380316"/>
                    <a:pt x="1375125" y="1471474"/>
                  </a:cubicBezTo>
                  <a:cubicBezTo>
                    <a:pt x="1235677" y="1562542"/>
                    <a:pt x="1088928" y="1643672"/>
                    <a:pt x="935735" y="1712713"/>
                  </a:cubicBezTo>
                  <a:cubicBezTo>
                    <a:pt x="705659" y="1815533"/>
                    <a:pt x="462359" y="1892212"/>
                    <a:pt x="212353" y="1940294"/>
                  </a:cubicBezTo>
                  <a:lnTo>
                    <a:pt x="0" y="1972702"/>
                  </a:lnTo>
                  <a:lnTo>
                    <a:pt x="0" y="1732181"/>
                  </a:lnTo>
                  <a:lnTo>
                    <a:pt x="161195" y="1706590"/>
                  </a:lnTo>
                  <a:cubicBezTo>
                    <a:pt x="237638" y="1691378"/>
                    <a:pt x="313477" y="1673222"/>
                    <a:pt x="388463" y="1652268"/>
                  </a:cubicBezTo>
                  <a:cubicBezTo>
                    <a:pt x="538529" y="1610539"/>
                    <a:pt x="684898" y="1556543"/>
                    <a:pt x="826716" y="1493950"/>
                  </a:cubicBezTo>
                  <a:cubicBezTo>
                    <a:pt x="1111207" y="1370107"/>
                    <a:pt x="1376832" y="1205881"/>
                    <a:pt x="1609847" y="1007535"/>
                  </a:cubicBezTo>
                  <a:cubicBezTo>
                    <a:pt x="1725975" y="908049"/>
                    <a:pt x="1833571" y="799519"/>
                    <a:pt x="1929982" y="682930"/>
                  </a:cubicBezTo>
                  <a:cubicBezTo>
                    <a:pt x="2026581" y="566520"/>
                    <a:pt x="2111806" y="441692"/>
                    <a:pt x="2183093" y="310149"/>
                  </a:cubicBezTo>
                  <a:cubicBezTo>
                    <a:pt x="2218738" y="244422"/>
                    <a:pt x="2251396" y="177150"/>
                    <a:pt x="2280286" y="108435"/>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800"/>
            </a:p>
          </p:txBody>
        </p:sp>
        <p:sp>
          <p:nvSpPr>
            <p:cNvPr id="32" name="Freeform: Shape 31">
              <a:extLst>
                <a:ext uri="{FF2B5EF4-FFF2-40B4-BE49-F238E27FC236}">
                  <a16:creationId xmlns:a16="http://schemas.microsoft.com/office/drawing/2014/main" id="{66C76CD3-62B8-BBB7-ECC1-E2B83A531B5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2491105" cy="1943661"/>
            </a:xfrm>
            <a:custGeom>
              <a:avLst/>
              <a:gdLst>
                <a:gd name="connsiteX0" fmla="*/ 1995408 w 2491105"/>
                <a:gd name="connsiteY0" fmla="*/ 0 h 1943661"/>
                <a:gd name="connsiteX1" fmla="*/ 2491105 w 2491105"/>
                <a:gd name="connsiteY1" fmla="*/ 0 h 1943661"/>
                <a:gd name="connsiteX2" fmla="*/ 2434705 w 2491105"/>
                <a:gd name="connsiteY2" fmla="*/ 174009 h 1943661"/>
                <a:gd name="connsiteX3" fmla="*/ 92457 w 2491105"/>
                <a:gd name="connsiteY3" fmla="*/ 1931703 h 1943661"/>
                <a:gd name="connsiteX4" fmla="*/ 0 w 2491105"/>
                <a:gd name="connsiteY4" fmla="*/ 1943661 h 1943661"/>
                <a:gd name="connsiteX5" fmla="*/ 0 w 2491105"/>
                <a:gd name="connsiteY5" fmla="*/ 1491489 h 1943661"/>
                <a:gd name="connsiteX6" fmla="*/ 34107 w 2491105"/>
                <a:gd name="connsiteY6" fmla="*/ 1486836 h 1943661"/>
                <a:gd name="connsiteX7" fmla="*/ 497577 w 2491105"/>
                <a:gd name="connsiteY7" fmla="*/ 1360598 h 1943661"/>
                <a:gd name="connsiteX8" fmla="*/ 1321566 w 2491105"/>
                <a:gd name="connsiteY8" fmla="*/ 897645 h 1943661"/>
                <a:gd name="connsiteX9" fmla="*/ 1891495 w 2491105"/>
                <a:gd name="connsiteY9" fmla="*/ 230078 h 1943661"/>
                <a:gd name="connsiteX10" fmla="*/ 1961469 w 2491105"/>
                <a:gd name="connsiteY10" fmla="*/ 87885 h 19436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91105" h="1943661">
                  <a:moveTo>
                    <a:pt x="1995408" y="0"/>
                  </a:moveTo>
                  <a:lnTo>
                    <a:pt x="2491105" y="0"/>
                  </a:lnTo>
                  <a:lnTo>
                    <a:pt x="2434705" y="174009"/>
                  </a:lnTo>
                  <a:cubicBezTo>
                    <a:pt x="2087512" y="1067655"/>
                    <a:pt x="1129122" y="1753877"/>
                    <a:pt x="92457" y="1931703"/>
                  </a:cubicBezTo>
                  <a:lnTo>
                    <a:pt x="0" y="1943661"/>
                  </a:lnTo>
                  <a:lnTo>
                    <a:pt x="0" y="1491489"/>
                  </a:lnTo>
                  <a:lnTo>
                    <a:pt x="34107" y="1486836"/>
                  </a:lnTo>
                  <a:cubicBezTo>
                    <a:pt x="189055" y="1458696"/>
                    <a:pt x="343908" y="1416565"/>
                    <a:pt x="497577" y="1360598"/>
                  </a:cubicBezTo>
                  <a:cubicBezTo>
                    <a:pt x="796856" y="1251889"/>
                    <a:pt x="1081725" y="1091781"/>
                    <a:pt x="1321566" y="897645"/>
                  </a:cubicBezTo>
                  <a:cubicBezTo>
                    <a:pt x="1565577" y="700195"/>
                    <a:pt x="1757355" y="475523"/>
                    <a:pt x="1891495" y="230078"/>
                  </a:cubicBezTo>
                  <a:cubicBezTo>
                    <a:pt x="1917197" y="183033"/>
                    <a:pt x="1940526" y="135619"/>
                    <a:pt x="1961469" y="87885"/>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4" name="Group 33">
            <a:extLst>
              <a:ext uri="{FF2B5EF4-FFF2-40B4-BE49-F238E27FC236}">
                <a16:creationId xmlns:a16="http://schemas.microsoft.com/office/drawing/2014/main" id="{1FBC7BCB-CB84-8064-A9DD-F54DF4B714C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10800000" flipH="1">
            <a:off x="0" y="5047906"/>
            <a:ext cx="1809166" cy="1810094"/>
            <a:chOff x="-305" y="-1"/>
            <a:chExt cx="3832880" cy="2876136"/>
          </a:xfrm>
        </p:grpSpPr>
        <p:sp>
          <p:nvSpPr>
            <p:cNvPr id="35" name="Freeform: Shape 34">
              <a:extLst>
                <a:ext uri="{FF2B5EF4-FFF2-40B4-BE49-F238E27FC236}">
                  <a16:creationId xmlns:a16="http://schemas.microsoft.com/office/drawing/2014/main" id="{A3A64661-2507-A2A7-519E-83EB1BA640B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424" cy="2653659"/>
            </a:xfrm>
            <a:custGeom>
              <a:avLst/>
              <a:gdLst>
                <a:gd name="connsiteX0" fmla="*/ 3203055 w 3815424"/>
                <a:gd name="connsiteY0" fmla="*/ 0 h 2653659"/>
                <a:gd name="connsiteX1" fmla="*/ 3815424 w 3815424"/>
                <a:gd name="connsiteY1" fmla="*/ 0 h 2653659"/>
                <a:gd name="connsiteX2" fmla="*/ 3801025 w 3815424"/>
                <a:gd name="connsiteY2" fmla="*/ 214243 h 2653659"/>
                <a:gd name="connsiteX3" fmla="*/ 587142 w 3815424"/>
                <a:gd name="connsiteY3" fmla="*/ 2653659 h 2653659"/>
                <a:gd name="connsiteX4" fmla="*/ 53389 w 3815424"/>
                <a:gd name="connsiteY4" fmla="*/ 2605041 h 2653659"/>
                <a:gd name="connsiteX5" fmla="*/ 0 w 3815424"/>
                <a:gd name="connsiteY5" fmla="*/ 2593136 h 2653659"/>
                <a:gd name="connsiteX6" fmla="*/ 0 w 3815424"/>
                <a:gd name="connsiteY6" fmla="*/ 1994836 h 2653659"/>
                <a:gd name="connsiteX7" fmla="*/ 159710 w 3815424"/>
                <a:gd name="connsiteY7" fmla="*/ 2035054 h 2653659"/>
                <a:gd name="connsiteX8" fmla="*/ 587142 w 3815424"/>
                <a:gd name="connsiteY8" fmla="*/ 2075152 h 2653659"/>
                <a:gd name="connsiteX9" fmla="*/ 1549283 w 3815424"/>
                <a:gd name="connsiteY9" fmla="*/ 1900153 h 2653659"/>
                <a:gd name="connsiteX10" fmla="*/ 2406698 w 3815424"/>
                <a:gd name="connsiteY10" fmla="*/ 1418450 h 2653659"/>
                <a:gd name="connsiteX11" fmla="*/ 2996069 w 3815424"/>
                <a:gd name="connsiteY11" fmla="*/ 728678 h 2653659"/>
                <a:gd name="connsiteX12" fmla="*/ 3193967 w 3815424"/>
                <a:gd name="connsiteY12" fmla="*/ 137719 h 26536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815424" h="2653659">
                  <a:moveTo>
                    <a:pt x="3203055" y="0"/>
                  </a:moveTo>
                  <a:lnTo>
                    <a:pt x="3815424" y="0"/>
                  </a:lnTo>
                  <a:lnTo>
                    <a:pt x="3801025" y="214243"/>
                  </a:lnTo>
                  <a:cubicBezTo>
                    <a:pt x="3616317" y="1584467"/>
                    <a:pt x="2091637" y="2653659"/>
                    <a:pt x="587142" y="2653659"/>
                  </a:cubicBezTo>
                  <a:cubicBezTo>
                    <a:pt x="400192" y="2653659"/>
                    <a:pt x="222112" y="2636953"/>
                    <a:pt x="53389" y="2605041"/>
                  </a:cubicBezTo>
                  <a:lnTo>
                    <a:pt x="0" y="2593136"/>
                  </a:lnTo>
                  <a:lnTo>
                    <a:pt x="0" y="1994836"/>
                  </a:lnTo>
                  <a:lnTo>
                    <a:pt x="159710" y="2035054"/>
                  </a:lnTo>
                  <a:cubicBezTo>
                    <a:pt x="295467" y="2061726"/>
                    <a:pt x="438268" y="2075152"/>
                    <a:pt x="587142" y="2075152"/>
                  </a:cubicBezTo>
                  <a:cubicBezTo>
                    <a:pt x="901731" y="2075152"/>
                    <a:pt x="1234490" y="2014697"/>
                    <a:pt x="1549283" y="1900153"/>
                  </a:cubicBezTo>
                  <a:cubicBezTo>
                    <a:pt x="1860709" y="1786959"/>
                    <a:pt x="2157231" y="1620350"/>
                    <a:pt x="2406698" y="1418450"/>
                  </a:cubicBezTo>
                  <a:cubicBezTo>
                    <a:pt x="2655859" y="1216840"/>
                    <a:pt x="2859596" y="978302"/>
                    <a:pt x="2996069" y="728678"/>
                  </a:cubicBezTo>
                  <a:cubicBezTo>
                    <a:pt x="3101178" y="536396"/>
                    <a:pt x="3167417" y="338366"/>
                    <a:pt x="3193967" y="13771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B6239484-8B76-82A8-52C3-02D7D8D4B8E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424" cy="2653660"/>
            </a:xfrm>
            <a:custGeom>
              <a:avLst/>
              <a:gdLst>
                <a:gd name="connsiteX0" fmla="*/ 3305038 w 3815424"/>
                <a:gd name="connsiteY0" fmla="*/ 0 h 2653660"/>
                <a:gd name="connsiteX1" fmla="*/ 3815424 w 3815424"/>
                <a:gd name="connsiteY1" fmla="*/ 0 h 2653660"/>
                <a:gd name="connsiteX2" fmla="*/ 3801025 w 3815424"/>
                <a:gd name="connsiteY2" fmla="*/ 214244 h 2653660"/>
                <a:gd name="connsiteX3" fmla="*/ 587142 w 3815424"/>
                <a:gd name="connsiteY3" fmla="*/ 2653660 h 2653660"/>
                <a:gd name="connsiteX4" fmla="*/ 53389 w 3815424"/>
                <a:gd name="connsiteY4" fmla="*/ 2605042 h 2653660"/>
                <a:gd name="connsiteX5" fmla="*/ 0 w 3815424"/>
                <a:gd name="connsiteY5" fmla="*/ 2593137 h 2653660"/>
                <a:gd name="connsiteX6" fmla="*/ 0 w 3815424"/>
                <a:gd name="connsiteY6" fmla="*/ 2094444 h 2653660"/>
                <a:gd name="connsiteX7" fmla="*/ 137675 w 3815424"/>
                <a:gd name="connsiteY7" fmla="*/ 2129195 h 2653660"/>
                <a:gd name="connsiteX8" fmla="*/ 587142 w 3815424"/>
                <a:gd name="connsiteY8" fmla="*/ 2171571 h 2653660"/>
                <a:gd name="connsiteX9" fmla="*/ 1585826 w 3815424"/>
                <a:gd name="connsiteY9" fmla="*/ 1990112 h 2653660"/>
                <a:gd name="connsiteX10" fmla="*/ 2473046 w 3815424"/>
                <a:gd name="connsiteY10" fmla="*/ 1491633 h 2653660"/>
                <a:gd name="connsiteX11" fmla="*/ 3086710 w 3815424"/>
                <a:gd name="connsiteY11" fmla="*/ 772838 h 2653660"/>
                <a:gd name="connsiteX12" fmla="*/ 3295217 w 3815424"/>
                <a:gd name="connsiteY12" fmla="*/ 149229 h 2653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815424" h="2653660">
                  <a:moveTo>
                    <a:pt x="3305038" y="0"/>
                  </a:moveTo>
                  <a:lnTo>
                    <a:pt x="3815424" y="0"/>
                  </a:lnTo>
                  <a:lnTo>
                    <a:pt x="3801025" y="214244"/>
                  </a:lnTo>
                  <a:cubicBezTo>
                    <a:pt x="3616317" y="1584467"/>
                    <a:pt x="2091637" y="2653660"/>
                    <a:pt x="587142" y="2653660"/>
                  </a:cubicBezTo>
                  <a:cubicBezTo>
                    <a:pt x="400192" y="2653660"/>
                    <a:pt x="222112" y="2636954"/>
                    <a:pt x="53389" y="2605042"/>
                  </a:cubicBezTo>
                  <a:lnTo>
                    <a:pt x="0" y="2593137"/>
                  </a:lnTo>
                  <a:lnTo>
                    <a:pt x="0" y="2094444"/>
                  </a:lnTo>
                  <a:lnTo>
                    <a:pt x="137675" y="2129195"/>
                  </a:lnTo>
                  <a:cubicBezTo>
                    <a:pt x="280616" y="2157374"/>
                    <a:pt x="430766" y="2171571"/>
                    <a:pt x="587142" y="2171571"/>
                  </a:cubicBezTo>
                  <a:cubicBezTo>
                    <a:pt x="918879" y="2171571"/>
                    <a:pt x="1254904" y="2110634"/>
                    <a:pt x="1585826" y="1990112"/>
                  </a:cubicBezTo>
                  <a:cubicBezTo>
                    <a:pt x="1908071" y="1873061"/>
                    <a:pt x="2214800" y="1700666"/>
                    <a:pt x="2473046" y="1491633"/>
                  </a:cubicBezTo>
                  <a:cubicBezTo>
                    <a:pt x="2735782" y="1279031"/>
                    <a:pt x="2942276" y="1037118"/>
                    <a:pt x="3086710" y="772838"/>
                  </a:cubicBezTo>
                  <a:cubicBezTo>
                    <a:pt x="3197408" y="570216"/>
                    <a:pt x="3267226" y="361248"/>
                    <a:pt x="3295217" y="14922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587344E9-5F14-0B71-9E98-21161213322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986" cy="2675935"/>
            </a:xfrm>
            <a:custGeom>
              <a:avLst/>
              <a:gdLst>
                <a:gd name="connsiteX0" fmla="*/ 3648768 w 3815986"/>
                <a:gd name="connsiteY0" fmla="*/ 0 h 2675935"/>
                <a:gd name="connsiteX1" fmla="*/ 3815986 w 3815986"/>
                <a:gd name="connsiteY1" fmla="*/ 0 h 2675935"/>
                <a:gd name="connsiteX2" fmla="*/ 3804695 w 3815986"/>
                <a:gd name="connsiteY2" fmla="*/ 200084 h 2675935"/>
                <a:gd name="connsiteX3" fmla="*/ 3762590 w 3815986"/>
                <a:gd name="connsiteY3" fmla="*/ 455543 h 2675935"/>
                <a:gd name="connsiteX4" fmla="*/ 3592332 w 3815986"/>
                <a:gd name="connsiteY4" fmla="*/ 947274 h 2675935"/>
                <a:gd name="connsiteX5" fmla="*/ 2953967 w 3815986"/>
                <a:gd name="connsiteY5" fmla="*/ 1782349 h 2675935"/>
                <a:gd name="connsiteX6" fmla="*/ 2530669 w 3815986"/>
                <a:gd name="connsiteY6" fmla="*/ 2109494 h 2675935"/>
                <a:gd name="connsiteX7" fmla="*/ 2057561 w 3815986"/>
                <a:gd name="connsiteY7" fmla="*/ 2369245 h 2675935"/>
                <a:gd name="connsiteX8" fmla="*/ 1007330 w 3815986"/>
                <a:gd name="connsiteY8" fmla="*/ 2655701 h 2675935"/>
                <a:gd name="connsiteX9" fmla="*/ 732765 w 3815986"/>
                <a:gd name="connsiteY9" fmla="*/ 2674696 h 2675935"/>
                <a:gd name="connsiteX10" fmla="*/ 457666 w 3815986"/>
                <a:gd name="connsiteY10" fmla="*/ 2670839 h 2675935"/>
                <a:gd name="connsiteX11" fmla="*/ 183574 w 3815986"/>
                <a:gd name="connsiteY11" fmla="*/ 2643312 h 2675935"/>
                <a:gd name="connsiteX12" fmla="*/ 0 w 3815986"/>
                <a:gd name="connsiteY12" fmla="*/ 2607798 h 2675935"/>
                <a:gd name="connsiteX13" fmla="*/ 0 w 3815986"/>
                <a:gd name="connsiteY13" fmla="*/ 2356652 h 2675935"/>
                <a:gd name="connsiteX14" fmla="*/ 222195 w 3815986"/>
                <a:gd name="connsiteY14" fmla="*/ 2396940 h 2675935"/>
                <a:gd name="connsiteX15" fmla="*/ 472364 w 3815986"/>
                <a:gd name="connsiteY15" fmla="*/ 2419092 h 2675935"/>
                <a:gd name="connsiteX16" fmla="*/ 974972 w 3815986"/>
                <a:gd name="connsiteY16" fmla="*/ 2402122 h 2675935"/>
                <a:gd name="connsiteX17" fmla="*/ 1468292 w 3815986"/>
                <a:gd name="connsiteY17" fmla="*/ 2304162 h 2675935"/>
                <a:gd name="connsiteX18" fmla="*/ 1940176 w 3815986"/>
                <a:gd name="connsiteY18" fmla="*/ 2133695 h 2675935"/>
                <a:gd name="connsiteX19" fmla="*/ 2783403 w 3815986"/>
                <a:gd name="connsiteY19" fmla="*/ 1609954 h 2675935"/>
                <a:gd name="connsiteX20" fmla="*/ 3128104 w 3815986"/>
                <a:gd name="connsiteY20" fmla="*/ 1260439 h 2675935"/>
                <a:gd name="connsiteX21" fmla="*/ 3400639 w 3815986"/>
                <a:gd name="connsiteY21" fmla="*/ 859052 h 2675935"/>
                <a:gd name="connsiteX22" fmla="*/ 3585595 w 3815986"/>
                <a:gd name="connsiteY22" fmla="*/ 415336 h 2675935"/>
                <a:gd name="connsiteX23" fmla="*/ 3635918 w 3815986"/>
                <a:gd name="connsiteY23" fmla="*/ 181137 h 26759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815986" h="2675935">
                  <a:moveTo>
                    <a:pt x="3648768" y="0"/>
                  </a:moveTo>
                  <a:lnTo>
                    <a:pt x="3815986" y="0"/>
                  </a:lnTo>
                  <a:lnTo>
                    <a:pt x="3804695" y="200084"/>
                  </a:lnTo>
                  <a:cubicBezTo>
                    <a:pt x="3795228" y="285751"/>
                    <a:pt x="3781167" y="371032"/>
                    <a:pt x="3762590" y="455543"/>
                  </a:cubicBezTo>
                  <a:cubicBezTo>
                    <a:pt x="3725537" y="624467"/>
                    <a:pt x="3668784" y="790112"/>
                    <a:pt x="3592332" y="947274"/>
                  </a:cubicBezTo>
                  <a:cubicBezTo>
                    <a:pt x="3438712" y="1261596"/>
                    <a:pt x="3216091" y="1542847"/>
                    <a:pt x="2953967" y="1782349"/>
                  </a:cubicBezTo>
                  <a:cubicBezTo>
                    <a:pt x="2822599" y="1902099"/>
                    <a:pt x="2680615" y="2011341"/>
                    <a:pt x="2530669" y="2109494"/>
                  </a:cubicBezTo>
                  <a:cubicBezTo>
                    <a:pt x="2380520" y="2207551"/>
                    <a:pt x="2222510" y="2294906"/>
                    <a:pt x="2057561" y="2369245"/>
                  </a:cubicBezTo>
                  <a:cubicBezTo>
                    <a:pt x="1727252" y="2516859"/>
                    <a:pt x="1371629" y="2614434"/>
                    <a:pt x="1007330" y="2655701"/>
                  </a:cubicBezTo>
                  <a:cubicBezTo>
                    <a:pt x="916281" y="2665873"/>
                    <a:pt x="824568" y="2672188"/>
                    <a:pt x="732765" y="2674696"/>
                  </a:cubicBezTo>
                  <a:cubicBezTo>
                    <a:pt x="640963" y="2677203"/>
                    <a:pt x="549072" y="2675901"/>
                    <a:pt x="457666" y="2670839"/>
                  </a:cubicBezTo>
                  <a:cubicBezTo>
                    <a:pt x="366106" y="2665584"/>
                    <a:pt x="274572" y="2656521"/>
                    <a:pt x="183574" y="2643312"/>
                  </a:cubicBezTo>
                  <a:lnTo>
                    <a:pt x="0" y="2607798"/>
                  </a:lnTo>
                  <a:lnTo>
                    <a:pt x="0" y="2356652"/>
                  </a:lnTo>
                  <a:lnTo>
                    <a:pt x="222195" y="2396940"/>
                  </a:lnTo>
                  <a:cubicBezTo>
                    <a:pt x="304990" y="2407980"/>
                    <a:pt x="388511" y="2415283"/>
                    <a:pt x="472364" y="2419092"/>
                  </a:cubicBezTo>
                  <a:cubicBezTo>
                    <a:pt x="640376" y="2427095"/>
                    <a:pt x="808184" y="2421791"/>
                    <a:pt x="974972" y="2402122"/>
                  </a:cubicBezTo>
                  <a:cubicBezTo>
                    <a:pt x="1141658" y="2382358"/>
                    <a:pt x="1306812" y="2349286"/>
                    <a:pt x="1468292" y="2304162"/>
                  </a:cubicBezTo>
                  <a:cubicBezTo>
                    <a:pt x="1629874" y="2259231"/>
                    <a:pt x="1787475" y="2201091"/>
                    <a:pt x="1940176" y="2133695"/>
                  </a:cubicBezTo>
                  <a:cubicBezTo>
                    <a:pt x="2246498" y="2000349"/>
                    <a:pt x="2532507" y="1823520"/>
                    <a:pt x="2783403" y="1609954"/>
                  </a:cubicBezTo>
                  <a:cubicBezTo>
                    <a:pt x="2908442" y="1502833"/>
                    <a:pt x="3024295" y="1385975"/>
                    <a:pt x="3128104" y="1260439"/>
                  </a:cubicBezTo>
                  <a:cubicBezTo>
                    <a:pt x="3232116" y="1135096"/>
                    <a:pt x="3323881" y="1000689"/>
                    <a:pt x="3400639" y="859052"/>
                  </a:cubicBezTo>
                  <a:cubicBezTo>
                    <a:pt x="3477399" y="717510"/>
                    <a:pt x="3541296" y="569316"/>
                    <a:pt x="3585595" y="415336"/>
                  </a:cubicBezTo>
                  <a:cubicBezTo>
                    <a:pt x="3607796" y="338540"/>
                    <a:pt x="3624638" y="260224"/>
                    <a:pt x="3635918" y="181137"/>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Shape 37">
              <a:extLst>
                <a:ext uri="{FF2B5EF4-FFF2-40B4-BE49-F238E27FC236}">
                  <a16:creationId xmlns:a16="http://schemas.microsoft.com/office/drawing/2014/main" id="{A1031E46-F8BB-1C74-0168-39E1CEBB1B4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32270" cy="2876136"/>
            </a:xfrm>
            <a:custGeom>
              <a:avLst/>
              <a:gdLst>
                <a:gd name="connsiteX0" fmla="*/ 3800718 w 3832270"/>
                <a:gd name="connsiteY0" fmla="*/ 0 h 2876136"/>
                <a:gd name="connsiteX1" fmla="*/ 3832270 w 3832270"/>
                <a:gd name="connsiteY1" fmla="*/ 0 h 2876136"/>
                <a:gd name="connsiteX2" fmla="*/ 3824562 w 3832270"/>
                <a:gd name="connsiteY2" fmla="*/ 143769 h 2876136"/>
                <a:gd name="connsiteX3" fmla="*/ 3628155 w 3832270"/>
                <a:gd name="connsiteY3" fmla="*/ 922055 h 2876136"/>
                <a:gd name="connsiteX4" fmla="*/ 3514853 w 3832270"/>
                <a:gd name="connsiteY4" fmla="*/ 1169078 h 2876136"/>
                <a:gd name="connsiteX5" fmla="*/ 3379198 w 3832270"/>
                <a:gd name="connsiteY5" fmla="*/ 1407037 h 2876136"/>
                <a:gd name="connsiteX6" fmla="*/ 3043787 w 3832270"/>
                <a:gd name="connsiteY6" fmla="*/ 1848342 h 2876136"/>
                <a:gd name="connsiteX7" fmla="*/ 2845661 w 3832270"/>
                <a:gd name="connsiteY7" fmla="*/ 2047444 h 2876136"/>
                <a:gd name="connsiteX8" fmla="*/ 2793197 w 3832270"/>
                <a:gd name="connsiteY8" fmla="*/ 2094689 h 2876136"/>
                <a:gd name="connsiteX9" fmla="*/ 2739710 w 3832270"/>
                <a:gd name="connsiteY9" fmla="*/ 2140969 h 2876136"/>
                <a:gd name="connsiteX10" fmla="*/ 2629166 w 3832270"/>
                <a:gd name="connsiteY10" fmla="*/ 2229867 h 2876136"/>
                <a:gd name="connsiteX11" fmla="*/ 2145952 w 3832270"/>
                <a:gd name="connsiteY11" fmla="*/ 2535994 h 2876136"/>
                <a:gd name="connsiteX12" fmla="*/ 1034987 w 3832270"/>
                <a:gd name="connsiteY12" fmla="*/ 2863910 h 2876136"/>
                <a:gd name="connsiteX13" fmla="*/ 741909 w 3832270"/>
                <a:gd name="connsiteY13" fmla="*/ 2875939 h 2876136"/>
                <a:gd name="connsiteX14" fmla="*/ 450208 w 3832270"/>
                <a:gd name="connsiteY14" fmla="*/ 2857451 h 2876136"/>
                <a:gd name="connsiteX15" fmla="*/ 22215 w 3832270"/>
                <a:gd name="connsiteY15" fmla="*/ 2775923 h 2876136"/>
                <a:gd name="connsiteX16" fmla="*/ 0 w 3832270"/>
                <a:gd name="connsiteY16" fmla="*/ 2769256 h 2876136"/>
                <a:gd name="connsiteX17" fmla="*/ 0 w 3832270"/>
                <a:gd name="connsiteY17" fmla="*/ 2590612 h 2876136"/>
                <a:gd name="connsiteX18" fmla="*/ 199046 w 3832270"/>
                <a:gd name="connsiteY18" fmla="*/ 2627410 h 2876136"/>
                <a:gd name="connsiteX19" fmla="*/ 468174 w 3832270"/>
                <a:gd name="connsiteY19" fmla="*/ 2649670 h 2876136"/>
                <a:gd name="connsiteX20" fmla="*/ 1003650 w 3832270"/>
                <a:gd name="connsiteY20" fmla="*/ 2622480 h 2876136"/>
                <a:gd name="connsiteX21" fmla="*/ 1266489 w 3832270"/>
                <a:gd name="connsiteY21" fmla="*/ 2573982 h 2876136"/>
                <a:gd name="connsiteX22" fmla="*/ 1524223 w 3832270"/>
                <a:gd name="connsiteY22" fmla="*/ 2504657 h 2876136"/>
                <a:gd name="connsiteX23" fmla="*/ 1775731 w 3832270"/>
                <a:gd name="connsiteY23" fmla="*/ 2416243 h 2876136"/>
                <a:gd name="connsiteX24" fmla="*/ 2019789 w 3832270"/>
                <a:gd name="connsiteY24" fmla="*/ 2309412 h 2876136"/>
                <a:gd name="connsiteX25" fmla="*/ 2482486 w 3832270"/>
                <a:gd name="connsiteY25" fmla="*/ 2046962 h 2876136"/>
                <a:gd name="connsiteX26" fmla="*/ 2591908 w 3832270"/>
                <a:gd name="connsiteY26" fmla="*/ 1971371 h 2876136"/>
                <a:gd name="connsiteX27" fmla="*/ 2645702 w 3832270"/>
                <a:gd name="connsiteY27" fmla="*/ 1932321 h 2876136"/>
                <a:gd name="connsiteX28" fmla="*/ 2698779 w 3832270"/>
                <a:gd name="connsiteY28" fmla="*/ 1892309 h 2876136"/>
                <a:gd name="connsiteX29" fmla="*/ 2903537 w 3832270"/>
                <a:gd name="connsiteY29" fmla="*/ 1722516 h 2876136"/>
                <a:gd name="connsiteX30" fmla="*/ 3269061 w 3832270"/>
                <a:gd name="connsiteY30" fmla="*/ 1337327 h 2876136"/>
                <a:gd name="connsiteX31" fmla="*/ 3424928 w 3832270"/>
                <a:gd name="connsiteY31" fmla="*/ 1122508 h 2876136"/>
                <a:gd name="connsiteX32" fmla="*/ 3557622 w 3832270"/>
                <a:gd name="connsiteY32" fmla="*/ 893226 h 2876136"/>
                <a:gd name="connsiteX33" fmla="*/ 3587019 w 3832270"/>
                <a:gd name="connsiteY33" fmla="*/ 833929 h 2876136"/>
                <a:gd name="connsiteX34" fmla="*/ 3601310 w 3832270"/>
                <a:gd name="connsiteY34" fmla="*/ 804040 h 2876136"/>
                <a:gd name="connsiteX35" fmla="*/ 3614885 w 3832270"/>
                <a:gd name="connsiteY35" fmla="*/ 773861 h 2876136"/>
                <a:gd name="connsiteX36" fmla="*/ 3640812 w 3832270"/>
                <a:gd name="connsiteY36" fmla="*/ 713022 h 2876136"/>
                <a:gd name="connsiteX37" fmla="*/ 3665105 w 3832270"/>
                <a:gd name="connsiteY37" fmla="*/ 651506 h 2876136"/>
                <a:gd name="connsiteX38" fmla="*/ 3744110 w 3832270"/>
                <a:gd name="connsiteY38" fmla="*/ 399567 h 2876136"/>
                <a:gd name="connsiteX39" fmla="*/ 3792123 w 3832270"/>
                <a:gd name="connsiteY39" fmla="*/ 140444 h 28761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3832270" h="2876136">
                  <a:moveTo>
                    <a:pt x="3800718" y="0"/>
                  </a:moveTo>
                  <a:lnTo>
                    <a:pt x="3832270" y="0"/>
                  </a:lnTo>
                  <a:lnTo>
                    <a:pt x="3824562" y="143769"/>
                  </a:lnTo>
                  <a:cubicBezTo>
                    <a:pt x="3797131" y="409191"/>
                    <a:pt x="3730585" y="671345"/>
                    <a:pt x="3628155" y="922055"/>
                  </a:cubicBezTo>
                  <a:cubicBezTo>
                    <a:pt x="3593858" y="1005553"/>
                    <a:pt x="3556704" y="1088280"/>
                    <a:pt x="3514853" y="1169078"/>
                  </a:cubicBezTo>
                  <a:cubicBezTo>
                    <a:pt x="3473616" y="1250166"/>
                    <a:pt x="3428194" y="1329517"/>
                    <a:pt x="3379198" y="1407037"/>
                  </a:cubicBezTo>
                  <a:cubicBezTo>
                    <a:pt x="3281106" y="1561980"/>
                    <a:pt x="3169132" y="1710174"/>
                    <a:pt x="3043787" y="1848342"/>
                  </a:cubicBezTo>
                  <a:cubicBezTo>
                    <a:pt x="2980806" y="1917184"/>
                    <a:pt x="2915071" y="1984001"/>
                    <a:pt x="2845661" y="2047444"/>
                  </a:cubicBezTo>
                  <a:cubicBezTo>
                    <a:pt x="2828411" y="2063450"/>
                    <a:pt x="2811060" y="2079263"/>
                    <a:pt x="2793197" y="2094689"/>
                  </a:cubicBezTo>
                  <a:cubicBezTo>
                    <a:pt x="2775436" y="2110213"/>
                    <a:pt x="2757982" y="2126025"/>
                    <a:pt x="2739710" y="2140969"/>
                  </a:cubicBezTo>
                  <a:cubicBezTo>
                    <a:pt x="2703576" y="2171341"/>
                    <a:pt x="2666524" y="2200749"/>
                    <a:pt x="2629166" y="2229867"/>
                  </a:cubicBezTo>
                  <a:cubicBezTo>
                    <a:pt x="2479015" y="2345569"/>
                    <a:pt x="2316821" y="2448061"/>
                    <a:pt x="2145952" y="2535994"/>
                  </a:cubicBezTo>
                  <a:cubicBezTo>
                    <a:pt x="1804312" y="2711957"/>
                    <a:pt x="1424600" y="2826982"/>
                    <a:pt x="1034987" y="2863910"/>
                  </a:cubicBezTo>
                  <a:cubicBezTo>
                    <a:pt x="937762" y="2873167"/>
                    <a:pt x="839720" y="2877096"/>
                    <a:pt x="741909" y="2875939"/>
                  </a:cubicBezTo>
                  <a:cubicBezTo>
                    <a:pt x="644097" y="2874782"/>
                    <a:pt x="546515" y="2868539"/>
                    <a:pt x="450208" y="2857451"/>
                  </a:cubicBezTo>
                  <a:cubicBezTo>
                    <a:pt x="305520" y="2840674"/>
                    <a:pt x="162095" y="2813810"/>
                    <a:pt x="22215" y="2775923"/>
                  </a:cubicBezTo>
                  <a:lnTo>
                    <a:pt x="0" y="2769256"/>
                  </a:lnTo>
                  <a:lnTo>
                    <a:pt x="0" y="2590612"/>
                  </a:lnTo>
                  <a:lnTo>
                    <a:pt x="199046" y="2627410"/>
                  </a:lnTo>
                  <a:cubicBezTo>
                    <a:pt x="288321" y="2639209"/>
                    <a:pt x="378197" y="2646537"/>
                    <a:pt x="468174" y="2649670"/>
                  </a:cubicBezTo>
                  <a:cubicBezTo>
                    <a:pt x="648333" y="2656805"/>
                    <a:pt x="826655" y="2647163"/>
                    <a:pt x="1003650" y="2622480"/>
                  </a:cubicBezTo>
                  <a:cubicBezTo>
                    <a:pt x="1091943" y="2609658"/>
                    <a:pt x="1179725" y="2593747"/>
                    <a:pt x="1266489" y="2573982"/>
                  </a:cubicBezTo>
                  <a:cubicBezTo>
                    <a:pt x="1353250" y="2553927"/>
                    <a:pt x="1439298" y="2531076"/>
                    <a:pt x="1524223" y="2504657"/>
                  </a:cubicBezTo>
                  <a:cubicBezTo>
                    <a:pt x="1609149" y="2478336"/>
                    <a:pt x="1693052" y="2448833"/>
                    <a:pt x="1775731" y="2416243"/>
                  </a:cubicBezTo>
                  <a:cubicBezTo>
                    <a:pt x="1858309" y="2383557"/>
                    <a:pt x="1939764" y="2347882"/>
                    <a:pt x="2019789" y="2309412"/>
                  </a:cubicBezTo>
                  <a:cubicBezTo>
                    <a:pt x="2179839" y="2232567"/>
                    <a:pt x="2334583" y="2144923"/>
                    <a:pt x="2482486" y="2046962"/>
                  </a:cubicBezTo>
                  <a:cubicBezTo>
                    <a:pt x="2519334" y="2022376"/>
                    <a:pt x="2556081" y="1997403"/>
                    <a:pt x="2591908" y="1971371"/>
                  </a:cubicBezTo>
                  <a:cubicBezTo>
                    <a:pt x="2610077" y="1958644"/>
                    <a:pt x="2627838" y="1945434"/>
                    <a:pt x="2645702" y="1932321"/>
                  </a:cubicBezTo>
                  <a:cubicBezTo>
                    <a:pt x="2663666" y="1919305"/>
                    <a:pt x="2681325" y="1905903"/>
                    <a:pt x="2698779" y="1892309"/>
                  </a:cubicBezTo>
                  <a:cubicBezTo>
                    <a:pt x="2768903" y="1838025"/>
                    <a:pt x="2837496" y="1781717"/>
                    <a:pt x="2903537" y="1722516"/>
                  </a:cubicBezTo>
                  <a:cubicBezTo>
                    <a:pt x="3035926" y="1604501"/>
                    <a:pt x="3158720" y="1475784"/>
                    <a:pt x="3269061" y="1337327"/>
                  </a:cubicBezTo>
                  <a:cubicBezTo>
                    <a:pt x="3324182" y="1268099"/>
                    <a:pt x="3376341" y="1196461"/>
                    <a:pt x="3424928" y="1122508"/>
                  </a:cubicBezTo>
                  <a:cubicBezTo>
                    <a:pt x="3472697" y="1048170"/>
                    <a:pt x="3517814" y="972000"/>
                    <a:pt x="3557622" y="893226"/>
                  </a:cubicBezTo>
                  <a:cubicBezTo>
                    <a:pt x="3567931" y="873654"/>
                    <a:pt x="3577526" y="853791"/>
                    <a:pt x="3587019" y="833929"/>
                  </a:cubicBezTo>
                  <a:lnTo>
                    <a:pt x="3601310" y="804040"/>
                  </a:lnTo>
                  <a:lnTo>
                    <a:pt x="3614885" y="773861"/>
                  </a:lnTo>
                  <a:cubicBezTo>
                    <a:pt x="3623766" y="753709"/>
                    <a:pt x="3632748" y="733559"/>
                    <a:pt x="3640812" y="713022"/>
                  </a:cubicBezTo>
                  <a:cubicBezTo>
                    <a:pt x="3648876" y="692485"/>
                    <a:pt x="3657756" y="672236"/>
                    <a:pt x="3665105" y="651506"/>
                  </a:cubicBezTo>
                  <a:cubicBezTo>
                    <a:pt x="3696544" y="569166"/>
                    <a:pt x="3723185" y="485089"/>
                    <a:pt x="3744110" y="399567"/>
                  </a:cubicBezTo>
                  <a:cubicBezTo>
                    <a:pt x="3765341" y="314238"/>
                    <a:pt x="3781392" y="227654"/>
                    <a:pt x="3792123" y="140444"/>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4" name="Picture 3" descr="Logo, company name&#10;&#10;Description automatically generated">
            <a:extLst>
              <a:ext uri="{FF2B5EF4-FFF2-40B4-BE49-F238E27FC236}">
                <a16:creationId xmlns:a16="http://schemas.microsoft.com/office/drawing/2014/main" id="{F8AFC148-1EE3-8DB7-B0EA-C241F01B4614}"/>
              </a:ext>
            </a:extLst>
          </p:cNvPr>
          <p:cNvPicPr>
            <a:picLocks noChangeAspect="1"/>
          </p:cNvPicPr>
          <p:nvPr/>
        </p:nvPicPr>
        <p:blipFill>
          <a:blip r:embed="rId3"/>
          <a:stretch>
            <a:fillRect/>
          </a:stretch>
        </p:blipFill>
        <p:spPr>
          <a:xfrm>
            <a:off x="7959306" y="6198172"/>
            <a:ext cx="931654" cy="543280"/>
          </a:xfrm>
          <a:prstGeom prst="rect">
            <a:avLst/>
          </a:prstGeom>
        </p:spPr>
      </p:pic>
      <p:pic>
        <p:nvPicPr>
          <p:cNvPr id="13" name="Picture 12" descr="A close-up of a document&#10;&#10;AI-generated content may be incorrect.">
            <a:extLst>
              <a:ext uri="{FF2B5EF4-FFF2-40B4-BE49-F238E27FC236}">
                <a16:creationId xmlns:a16="http://schemas.microsoft.com/office/drawing/2014/main" id="{E3998015-9D85-D86B-E56E-9179E50ADC73}"/>
              </a:ext>
            </a:extLst>
          </p:cNvPr>
          <p:cNvPicPr>
            <a:picLocks noChangeAspect="1"/>
          </p:cNvPicPr>
          <p:nvPr/>
        </p:nvPicPr>
        <p:blipFill>
          <a:blip r:embed="rId4"/>
          <a:srcRect t="-1" b="76859"/>
          <a:stretch/>
        </p:blipFill>
        <p:spPr>
          <a:xfrm>
            <a:off x="2095604" y="1383199"/>
            <a:ext cx="4952792" cy="1595924"/>
          </a:xfrm>
          <a:prstGeom prst="rect">
            <a:avLst/>
          </a:prstGeom>
        </p:spPr>
      </p:pic>
      <p:pic>
        <p:nvPicPr>
          <p:cNvPr id="15" name="Picture 14" descr="A close-up of a document&#10;&#10;AI-generated content may be incorrect.">
            <a:extLst>
              <a:ext uri="{FF2B5EF4-FFF2-40B4-BE49-F238E27FC236}">
                <a16:creationId xmlns:a16="http://schemas.microsoft.com/office/drawing/2014/main" id="{492B0D73-1332-BCB5-25AC-982208678948}"/>
              </a:ext>
            </a:extLst>
          </p:cNvPr>
          <p:cNvPicPr>
            <a:picLocks noChangeAspect="1"/>
          </p:cNvPicPr>
          <p:nvPr/>
        </p:nvPicPr>
        <p:blipFill>
          <a:blip r:embed="rId4"/>
          <a:srcRect t="28582" b="22990"/>
          <a:stretch/>
        </p:blipFill>
        <p:spPr>
          <a:xfrm>
            <a:off x="2095604" y="2984231"/>
            <a:ext cx="4952792" cy="3339814"/>
          </a:xfrm>
          <a:prstGeom prst="rect">
            <a:avLst/>
          </a:prstGeom>
        </p:spPr>
      </p:pic>
    </p:spTree>
    <p:extLst>
      <p:ext uri="{BB962C8B-B14F-4D97-AF65-F5344CB8AC3E}">
        <p14:creationId xmlns:p14="http://schemas.microsoft.com/office/powerpoint/2010/main" val="104928888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4" name="Rectangle 23">
            <a:extLst>
              <a:ext uri="{FF2B5EF4-FFF2-40B4-BE49-F238E27FC236}">
                <a16:creationId xmlns:a16="http://schemas.microsoft.com/office/drawing/2014/main" id="{AB8C311F-7253-4AED-9701-7FC0708C41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E2384209-CB15-4CDF-9D31-C44FD9A3F20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1142713" y="-1142284"/>
            <a:ext cx="6858000" cy="9143425"/>
          </a:xfrm>
          <a:prstGeom prst="rect">
            <a:avLst/>
          </a:prstGeom>
          <a:gradFill>
            <a:gsLst>
              <a:gs pos="8000">
                <a:schemeClr val="accent1"/>
              </a:gs>
              <a:gs pos="100000">
                <a:schemeClr val="accent1">
                  <a:lumMod val="5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2633B3B5-CC90-43F0-8714-D31D1F3F02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1733" y="0"/>
            <a:ext cx="6803134" cy="6857572"/>
          </a:xfrm>
          <a:prstGeom prst="rect">
            <a:avLst/>
          </a:prstGeom>
          <a:gradFill>
            <a:gsLst>
              <a:gs pos="8000">
                <a:srgbClr val="000000">
                  <a:alpha val="52000"/>
                </a:srgbClr>
              </a:gs>
              <a:gs pos="100000">
                <a:schemeClr val="accent1"/>
              </a:gs>
            </a:gsLst>
            <a:lin ang="4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A8D57A06-A426-446D-B02C-A2DC6B62E45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2125298" y="-161647"/>
            <a:ext cx="4894564" cy="9145160"/>
          </a:xfrm>
          <a:prstGeom prst="rect">
            <a:avLst/>
          </a:prstGeom>
          <a:gradFill>
            <a:gsLst>
              <a:gs pos="0">
                <a:schemeClr val="accent5">
                  <a:lumMod val="60000"/>
                  <a:lumOff val="40000"/>
                  <a:alpha val="0"/>
                </a:schemeClr>
              </a:gs>
              <a:gs pos="100000">
                <a:srgbClr val="000000">
                  <a:alpha val="46000"/>
                </a:srgbClr>
              </a:gs>
            </a:gsLst>
            <a:lin ang="1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1" name="Rectangle 10">
            <a:extLst>
              <a:ext uri="{FF2B5EF4-FFF2-40B4-BE49-F238E27FC236}">
                <a16:creationId xmlns:a16="http://schemas.microsoft.com/office/drawing/2014/main" id="{B26EE4FD-480F-42A5-9FEB-DA630457CFB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10590" y="457200"/>
            <a:ext cx="7922819" cy="59436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5">
            <a:extLst>
              <a:ext uri="{FF2B5EF4-FFF2-40B4-BE49-F238E27FC236}">
                <a16:creationId xmlns:a16="http://schemas.microsoft.com/office/drawing/2014/main" id="{A187062F-BE14-42FC-B06A-607DB23849C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H="1">
            <a:off x="1158337" y="1988437"/>
            <a:ext cx="534620" cy="3668333"/>
          </a:xfrm>
          <a:custGeom>
            <a:avLst/>
            <a:gdLst>
              <a:gd name="T0" fmla="*/ 491 w 491"/>
              <a:gd name="T1" fmla="*/ 2247 h 2732"/>
              <a:gd name="T2" fmla="*/ 0 w 491"/>
              <a:gd name="T3" fmla="*/ 2732 h 2732"/>
              <a:gd name="T4" fmla="*/ 0 w 491"/>
              <a:gd name="T5" fmla="*/ 486 h 2732"/>
              <a:gd name="T6" fmla="*/ 491 w 491"/>
              <a:gd name="T7" fmla="*/ 0 h 2732"/>
              <a:gd name="T8" fmla="*/ 491 w 491"/>
              <a:gd name="T9" fmla="*/ 2247 h 2732"/>
            </a:gdLst>
            <a:ahLst/>
            <a:cxnLst>
              <a:cxn ang="0">
                <a:pos x="T0" y="T1"/>
              </a:cxn>
              <a:cxn ang="0">
                <a:pos x="T2" y="T3"/>
              </a:cxn>
              <a:cxn ang="0">
                <a:pos x="T4" y="T5"/>
              </a:cxn>
              <a:cxn ang="0">
                <a:pos x="T6" y="T7"/>
              </a:cxn>
              <a:cxn ang="0">
                <a:pos x="T8" y="T9"/>
              </a:cxn>
            </a:cxnLst>
            <a:rect l="0" t="0" r="r" b="b"/>
            <a:pathLst>
              <a:path w="491" h="2732">
                <a:moveTo>
                  <a:pt x="491" y="2247"/>
                </a:moveTo>
                <a:lnTo>
                  <a:pt x="0" y="2732"/>
                </a:lnTo>
                <a:lnTo>
                  <a:pt x="0" y="486"/>
                </a:lnTo>
                <a:lnTo>
                  <a:pt x="491" y="0"/>
                </a:lnTo>
                <a:lnTo>
                  <a:pt x="491" y="2247"/>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5" name="Freeform 6">
            <a:extLst>
              <a:ext uri="{FF2B5EF4-FFF2-40B4-BE49-F238E27FC236}">
                <a16:creationId xmlns:a16="http://schemas.microsoft.com/office/drawing/2014/main" id="{731FE21B-2A45-4BF5-8B03-E123419887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H="1">
            <a:off x="1158337" y="1691143"/>
            <a:ext cx="447041" cy="3310871"/>
          </a:xfrm>
          <a:custGeom>
            <a:avLst/>
            <a:gdLst>
              <a:gd name="T0" fmla="*/ 414 w 414"/>
              <a:gd name="T1" fmla="*/ 2447 h 2447"/>
              <a:gd name="T2" fmla="*/ 0 w 414"/>
              <a:gd name="T3" fmla="*/ 2247 h 2447"/>
              <a:gd name="T4" fmla="*/ 0 w 414"/>
              <a:gd name="T5" fmla="*/ 0 h 2447"/>
              <a:gd name="T6" fmla="*/ 414 w 414"/>
              <a:gd name="T7" fmla="*/ 200 h 2447"/>
              <a:gd name="T8" fmla="*/ 414 w 414"/>
              <a:gd name="T9" fmla="*/ 2447 h 2447"/>
            </a:gdLst>
            <a:ahLst/>
            <a:cxnLst>
              <a:cxn ang="0">
                <a:pos x="T0" y="T1"/>
              </a:cxn>
              <a:cxn ang="0">
                <a:pos x="T2" y="T3"/>
              </a:cxn>
              <a:cxn ang="0">
                <a:pos x="T4" y="T5"/>
              </a:cxn>
              <a:cxn ang="0">
                <a:pos x="T6" y="T7"/>
              </a:cxn>
              <a:cxn ang="0">
                <a:pos x="T8" y="T9"/>
              </a:cxn>
            </a:cxnLst>
            <a:rect l="0" t="0" r="r" b="b"/>
            <a:pathLst>
              <a:path w="414" h="2447">
                <a:moveTo>
                  <a:pt x="414" y="2447"/>
                </a:moveTo>
                <a:lnTo>
                  <a:pt x="0" y="2247"/>
                </a:lnTo>
                <a:lnTo>
                  <a:pt x="0" y="0"/>
                </a:lnTo>
                <a:lnTo>
                  <a:pt x="414" y="200"/>
                </a:lnTo>
                <a:lnTo>
                  <a:pt x="414" y="244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7" name="Freeform 7">
            <a:extLst>
              <a:ext uri="{FF2B5EF4-FFF2-40B4-BE49-F238E27FC236}">
                <a16:creationId xmlns:a16="http://schemas.microsoft.com/office/drawing/2014/main" id="{2DC5A94D-79ED-48F5-9DC5-96CBB507CEC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H="1">
            <a:off x="1379698" y="1531330"/>
            <a:ext cx="225680" cy="3206411"/>
          </a:xfrm>
          <a:custGeom>
            <a:avLst/>
            <a:gdLst>
              <a:gd name="T0" fmla="*/ 209 w 209"/>
              <a:gd name="T1" fmla="*/ 2246 h 2358"/>
              <a:gd name="T2" fmla="*/ 0 w 209"/>
              <a:gd name="T3" fmla="*/ 2358 h 2358"/>
              <a:gd name="T4" fmla="*/ 0 w 209"/>
              <a:gd name="T5" fmla="*/ 111 h 2358"/>
              <a:gd name="T6" fmla="*/ 209 w 209"/>
              <a:gd name="T7" fmla="*/ 0 h 2358"/>
              <a:gd name="T8" fmla="*/ 209 w 209"/>
              <a:gd name="T9" fmla="*/ 2246 h 2358"/>
            </a:gdLst>
            <a:ahLst/>
            <a:cxnLst>
              <a:cxn ang="0">
                <a:pos x="T0" y="T1"/>
              </a:cxn>
              <a:cxn ang="0">
                <a:pos x="T2" y="T3"/>
              </a:cxn>
              <a:cxn ang="0">
                <a:pos x="T4" y="T5"/>
              </a:cxn>
              <a:cxn ang="0">
                <a:pos x="T6" y="T7"/>
              </a:cxn>
              <a:cxn ang="0">
                <a:pos x="T8" y="T9"/>
              </a:cxn>
            </a:cxnLst>
            <a:rect l="0" t="0" r="r" b="b"/>
            <a:pathLst>
              <a:path w="209" h="2358">
                <a:moveTo>
                  <a:pt x="209" y="2246"/>
                </a:moveTo>
                <a:lnTo>
                  <a:pt x="0" y="2358"/>
                </a:lnTo>
                <a:lnTo>
                  <a:pt x="0" y="111"/>
                </a:lnTo>
                <a:lnTo>
                  <a:pt x="209" y="0"/>
                </a:lnTo>
                <a:lnTo>
                  <a:pt x="209" y="2246"/>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9" name="Rectangle 8">
            <a:extLst>
              <a:ext uri="{FF2B5EF4-FFF2-40B4-BE49-F238E27FC236}">
                <a16:creationId xmlns:a16="http://schemas.microsoft.com/office/drawing/2014/main" id="{93A3D4BE-AF25-4F9A-9C29-1145CCE24A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H="1">
            <a:off x="1379697" y="1523764"/>
            <a:ext cx="6635628" cy="3060263"/>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2" name="TextBox 1">
            <a:extLst>
              <a:ext uri="{FF2B5EF4-FFF2-40B4-BE49-F238E27FC236}">
                <a16:creationId xmlns:a16="http://schemas.microsoft.com/office/drawing/2014/main" id="{C5B3F801-908D-FE4F-9328-8BD52AC884B7}"/>
              </a:ext>
            </a:extLst>
          </p:cNvPr>
          <p:cNvSpPr txBox="1"/>
          <p:nvPr/>
        </p:nvSpPr>
        <p:spPr>
          <a:xfrm>
            <a:off x="1826737" y="1850634"/>
            <a:ext cx="6003417" cy="2493123"/>
          </a:xfrm>
          <a:prstGeom prst="rect">
            <a:avLst/>
          </a:prstGeom>
        </p:spPr>
        <p:txBody>
          <a:bodyPr vert="horz" lIns="91440" tIns="45720" rIns="91440" bIns="45720" rtlCol="0" anchor="b">
            <a:normAutofit/>
          </a:bodyPr>
          <a:lstStyle/>
          <a:p>
            <a:pPr algn="ctr" defTabSz="786384">
              <a:lnSpc>
                <a:spcPct val="90000"/>
              </a:lnSpc>
              <a:spcBef>
                <a:spcPct val="0"/>
              </a:spcBef>
              <a:spcAft>
                <a:spcPts val="516"/>
              </a:spcAft>
            </a:pPr>
            <a:r>
              <a:rPr lang="en-US" sz="4900" kern="1200">
                <a:solidFill>
                  <a:srgbClr val="FFFFFF"/>
                </a:solidFill>
                <a:latin typeface="+mj-lt"/>
                <a:ea typeface="+mj-ea"/>
                <a:cs typeface="+mj-cs"/>
              </a:rPr>
              <a:t>Thank you</a:t>
            </a:r>
            <a:r>
              <a:rPr lang="en-US" sz="4900">
                <a:solidFill>
                  <a:srgbClr val="FFFFFF"/>
                </a:solidFill>
                <a:latin typeface="+mj-lt"/>
                <a:ea typeface="+mj-ea"/>
                <a:cs typeface="+mj-cs"/>
              </a:rPr>
              <a:t>!</a:t>
            </a:r>
            <a:endParaRPr lang="en-US" sz="4900" kern="1200">
              <a:solidFill>
                <a:srgbClr val="FFFFFF"/>
              </a:solidFill>
              <a:latin typeface="+mj-lt"/>
              <a:ea typeface="+mj-ea"/>
              <a:cs typeface="Calibri Light"/>
            </a:endParaRPr>
          </a:p>
          <a:p>
            <a:pPr>
              <a:lnSpc>
                <a:spcPct val="90000"/>
              </a:lnSpc>
              <a:spcBef>
                <a:spcPct val="0"/>
              </a:spcBef>
              <a:spcAft>
                <a:spcPts val="600"/>
              </a:spcAft>
            </a:pPr>
            <a:endParaRPr lang="en-US" sz="5700" kern="1200">
              <a:solidFill>
                <a:srgbClr val="FFFFFF"/>
              </a:solidFill>
              <a:latin typeface="+mj-lt"/>
              <a:ea typeface="+mj-ea"/>
              <a:cs typeface="+mj-cs"/>
            </a:endParaRPr>
          </a:p>
        </p:txBody>
      </p:sp>
      <p:sp>
        <p:nvSpPr>
          <p:cNvPr id="6" name="Rectangle 5">
            <a:extLst>
              <a:ext uri="{FF2B5EF4-FFF2-40B4-BE49-F238E27FC236}">
                <a16:creationId xmlns:a16="http://schemas.microsoft.com/office/drawing/2014/main" id="{A6FDC2B6-477A-8D43-9B1D-1B2A5B835139}"/>
              </a:ext>
            </a:extLst>
          </p:cNvPr>
          <p:cNvSpPr/>
          <p:nvPr/>
        </p:nvSpPr>
        <p:spPr>
          <a:xfrm>
            <a:off x="6266016" y="5435417"/>
            <a:ext cx="2168514" cy="893341"/>
          </a:xfrm>
          <a:prstGeom prst="rect">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pic>
        <p:nvPicPr>
          <p:cNvPr id="3" name="Picture 3" descr="Logo, company name&#10;&#10;Description automatically generated">
            <a:extLst>
              <a:ext uri="{FF2B5EF4-FFF2-40B4-BE49-F238E27FC236}">
                <a16:creationId xmlns:a16="http://schemas.microsoft.com/office/drawing/2014/main" id="{6C08E8CC-77D8-4B92-84E8-6DD93D35C9E6}"/>
              </a:ext>
            </a:extLst>
          </p:cNvPr>
          <p:cNvPicPr>
            <a:picLocks noChangeAspect="1"/>
          </p:cNvPicPr>
          <p:nvPr/>
        </p:nvPicPr>
        <p:blipFill>
          <a:blip r:embed="rId3"/>
          <a:stretch>
            <a:fillRect/>
          </a:stretch>
        </p:blipFill>
        <p:spPr>
          <a:xfrm>
            <a:off x="7533576" y="5704345"/>
            <a:ext cx="807433" cy="470842"/>
          </a:xfrm>
          <a:prstGeom prst="rect">
            <a:avLst/>
          </a:prstGeom>
        </p:spPr>
      </p:pic>
    </p:spTree>
    <p:extLst>
      <p:ext uri="{BB962C8B-B14F-4D97-AF65-F5344CB8AC3E}">
        <p14:creationId xmlns:p14="http://schemas.microsoft.com/office/powerpoint/2010/main" val="214587745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3" name="Rectangle 22">
            <a:extLst>
              <a:ext uri="{FF2B5EF4-FFF2-40B4-BE49-F238E27FC236}">
                <a16:creationId xmlns:a16="http://schemas.microsoft.com/office/drawing/2014/main" id="{AB8C311F-7253-4AED-9701-7FC0708C41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E2384209-CB15-4CDF-9D31-C44FD9A3F20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1142713" y="-1142284"/>
            <a:ext cx="6858000" cy="9143425"/>
          </a:xfrm>
          <a:prstGeom prst="rect">
            <a:avLst/>
          </a:prstGeom>
          <a:gradFill>
            <a:gsLst>
              <a:gs pos="8000">
                <a:schemeClr val="accent1"/>
              </a:gs>
              <a:gs pos="100000">
                <a:schemeClr val="accent1">
                  <a:lumMod val="5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2633B3B5-CC90-43F0-8714-D31D1F3F02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1733" y="0"/>
            <a:ext cx="6803134" cy="6857572"/>
          </a:xfrm>
          <a:prstGeom prst="rect">
            <a:avLst/>
          </a:prstGeom>
          <a:gradFill>
            <a:gsLst>
              <a:gs pos="8000">
                <a:srgbClr val="000000">
                  <a:alpha val="52000"/>
                </a:srgbClr>
              </a:gs>
              <a:gs pos="100000">
                <a:schemeClr val="accent1"/>
              </a:gs>
            </a:gsLst>
            <a:lin ang="4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A8D57A06-A426-446D-B02C-A2DC6B62E45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2125298" y="-161647"/>
            <a:ext cx="4894564" cy="9145160"/>
          </a:xfrm>
          <a:prstGeom prst="rect">
            <a:avLst/>
          </a:prstGeom>
          <a:gradFill>
            <a:gsLst>
              <a:gs pos="0">
                <a:schemeClr val="accent5">
                  <a:lumMod val="60000"/>
                  <a:lumOff val="40000"/>
                  <a:alpha val="0"/>
                </a:schemeClr>
              </a:gs>
              <a:gs pos="100000">
                <a:srgbClr val="000000">
                  <a:alpha val="46000"/>
                </a:srgbClr>
              </a:gs>
            </a:gsLst>
            <a:lin ang="1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8" name="Rectangle 7">
            <a:extLst>
              <a:ext uri="{FF2B5EF4-FFF2-40B4-BE49-F238E27FC236}">
                <a16:creationId xmlns:a16="http://schemas.microsoft.com/office/drawing/2014/main" id="{827B839B-9ADE-406B-8590-F1CAEDED45A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10590" y="457200"/>
            <a:ext cx="7922819" cy="59436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45">
            <a:extLst>
              <a:ext uri="{FF2B5EF4-FFF2-40B4-BE49-F238E27FC236}">
                <a16:creationId xmlns:a16="http://schemas.microsoft.com/office/drawing/2014/main" id="{CFE45BF0-46DB-408C-B5F7-7B11716805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876901" y="1343237"/>
            <a:ext cx="461248" cy="1816101"/>
          </a:xfrm>
          <a:custGeom>
            <a:avLst/>
            <a:gdLst>
              <a:gd name="T0" fmla="*/ 447 w 447"/>
              <a:gd name="T1" fmla="*/ 1363 h 1363"/>
              <a:gd name="T2" fmla="*/ 0 w 447"/>
              <a:gd name="T3" fmla="*/ 987 h 1363"/>
              <a:gd name="T4" fmla="*/ 0 w 447"/>
              <a:gd name="T5" fmla="*/ 0 h 1363"/>
              <a:gd name="T6" fmla="*/ 447 w 447"/>
              <a:gd name="T7" fmla="*/ 376 h 1363"/>
              <a:gd name="T8" fmla="*/ 447 w 447"/>
              <a:gd name="T9" fmla="*/ 1363 h 1363"/>
            </a:gdLst>
            <a:ahLst/>
            <a:cxnLst>
              <a:cxn ang="0">
                <a:pos x="T0" y="T1"/>
              </a:cxn>
              <a:cxn ang="0">
                <a:pos x="T2" y="T3"/>
              </a:cxn>
              <a:cxn ang="0">
                <a:pos x="T4" y="T5"/>
              </a:cxn>
              <a:cxn ang="0">
                <a:pos x="T6" y="T7"/>
              </a:cxn>
              <a:cxn ang="0">
                <a:pos x="T8" y="T9"/>
              </a:cxn>
            </a:cxnLst>
            <a:rect l="0" t="0" r="r" b="b"/>
            <a:pathLst>
              <a:path w="447" h="1363">
                <a:moveTo>
                  <a:pt x="447" y="1363"/>
                </a:moveTo>
                <a:lnTo>
                  <a:pt x="0" y="987"/>
                </a:lnTo>
                <a:lnTo>
                  <a:pt x="0" y="0"/>
                </a:lnTo>
                <a:lnTo>
                  <a:pt x="447" y="376"/>
                </a:lnTo>
                <a:lnTo>
                  <a:pt x="447" y="1363"/>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2" name="Freeform 46">
            <a:extLst>
              <a:ext uri="{FF2B5EF4-FFF2-40B4-BE49-F238E27FC236}">
                <a16:creationId xmlns:a16="http://schemas.microsoft.com/office/drawing/2014/main" id="{2AEBC8F2-97B1-41B4-93F1-2D289E197F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876901" y="1183245"/>
            <a:ext cx="262096" cy="1478040"/>
          </a:xfrm>
          <a:custGeom>
            <a:avLst/>
            <a:gdLst>
              <a:gd name="T0" fmla="*/ 254 w 254"/>
              <a:gd name="T1" fmla="*/ 987 h 1109"/>
              <a:gd name="T2" fmla="*/ 0 w 254"/>
              <a:gd name="T3" fmla="*/ 1109 h 1109"/>
              <a:gd name="T4" fmla="*/ 0 w 254"/>
              <a:gd name="T5" fmla="*/ 119 h 1109"/>
              <a:gd name="T6" fmla="*/ 254 w 254"/>
              <a:gd name="T7" fmla="*/ 0 h 1109"/>
              <a:gd name="T8" fmla="*/ 254 w 254"/>
              <a:gd name="T9" fmla="*/ 987 h 1109"/>
            </a:gdLst>
            <a:ahLst/>
            <a:cxnLst>
              <a:cxn ang="0">
                <a:pos x="T0" y="T1"/>
              </a:cxn>
              <a:cxn ang="0">
                <a:pos x="T2" y="T3"/>
              </a:cxn>
              <a:cxn ang="0">
                <a:pos x="T4" y="T5"/>
              </a:cxn>
              <a:cxn ang="0">
                <a:pos x="T6" y="T7"/>
              </a:cxn>
              <a:cxn ang="0">
                <a:pos x="T8" y="T9"/>
              </a:cxn>
            </a:cxnLst>
            <a:rect l="0" t="0" r="r" b="b"/>
            <a:pathLst>
              <a:path w="254" h="1109">
                <a:moveTo>
                  <a:pt x="254" y="987"/>
                </a:moveTo>
                <a:lnTo>
                  <a:pt x="0" y="1109"/>
                </a:lnTo>
                <a:lnTo>
                  <a:pt x="0" y="119"/>
                </a:lnTo>
                <a:lnTo>
                  <a:pt x="254" y="0"/>
                </a:lnTo>
                <a:lnTo>
                  <a:pt x="254" y="98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4" name="Freeform 47">
            <a:extLst>
              <a:ext uri="{FF2B5EF4-FFF2-40B4-BE49-F238E27FC236}">
                <a16:creationId xmlns:a16="http://schemas.microsoft.com/office/drawing/2014/main" id="{472E3A19-F5D5-48FC-BB9C-48C2F68F598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029619" y="1012641"/>
            <a:ext cx="109379" cy="1484769"/>
          </a:xfrm>
          <a:custGeom>
            <a:avLst/>
            <a:gdLst>
              <a:gd name="T0" fmla="*/ 106 w 106"/>
              <a:gd name="T1" fmla="*/ 1114 h 1114"/>
              <a:gd name="T2" fmla="*/ 0 w 106"/>
              <a:gd name="T3" fmla="*/ 1005 h 1114"/>
              <a:gd name="T4" fmla="*/ 0 w 106"/>
              <a:gd name="T5" fmla="*/ 0 h 1114"/>
              <a:gd name="T6" fmla="*/ 106 w 106"/>
              <a:gd name="T7" fmla="*/ 110 h 1114"/>
              <a:gd name="T8" fmla="*/ 106 w 106"/>
              <a:gd name="T9" fmla="*/ 1114 h 1114"/>
            </a:gdLst>
            <a:ahLst/>
            <a:cxnLst>
              <a:cxn ang="0">
                <a:pos x="T0" y="T1"/>
              </a:cxn>
              <a:cxn ang="0">
                <a:pos x="T2" y="T3"/>
              </a:cxn>
              <a:cxn ang="0">
                <a:pos x="T4" y="T5"/>
              </a:cxn>
              <a:cxn ang="0">
                <a:pos x="T6" y="T7"/>
              </a:cxn>
              <a:cxn ang="0">
                <a:pos x="T8" y="T9"/>
              </a:cxn>
            </a:cxnLst>
            <a:rect l="0" t="0" r="r" b="b"/>
            <a:pathLst>
              <a:path w="106" h="1114">
                <a:moveTo>
                  <a:pt x="106" y="1114"/>
                </a:moveTo>
                <a:lnTo>
                  <a:pt x="0" y="1005"/>
                </a:lnTo>
                <a:lnTo>
                  <a:pt x="0" y="0"/>
                </a:lnTo>
                <a:lnTo>
                  <a:pt x="106" y="110"/>
                </a:lnTo>
                <a:lnTo>
                  <a:pt x="106" y="1114"/>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6" name="Freeform 44">
            <a:extLst>
              <a:ext uri="{FF2B5EF4-FFF2-40B4-BE49-F238E27FC236}">
                <a16:creationId xmlns:a16="http://schemas.microsoft.com/office/drawing/2014/main" id="{7A62E32F-BB65-43A8-8EB5-92346890E5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7905672" y="1008154"/>
            <a:ext cx="213598" cy="1510045"/>
          </a:xfrm>
          <a:custGeom>
            <a:avLst/>
            <a:gdLst>
              <a:gd name="T0" fmla="*/ 207 w 207"/>
              <a:gd name="T1" fmla="*/ 987 h 1114"/>
              <a:gd name="T2" fmla="*/ 0 w 207"/>
              <a:gd name="T3" fmla="*/ 1114 h 1114"/>
              <a:gd name="T4" fmla="*/ 0 w 207"/>
              <a:gd name="T5" fmla="*/ 127 h 1114"/>
              <a:gd name="T6" fmla="*/ 207 w 207"/>
              <a:gd name="T7" fmla="*/ 0 h 1114"/>
              <a:gd name="T8" fmla="*/ 207 w 207"/>
              <a:gd name="T9" fmla="*/ 987 h 1114"/>
            </a:gdLst>
            <a:ahLst/>
            <a:cxnLst>
              <a:cxn ang="0">
                <a:pos x="T0" y="T1"/>
              </a:cxn>
              <a:cxn ang="0">
                <a:pos x="T2" y="T3"/>
              </a:cxn>
              <a:cxn ang="0">
                <a:pos x="T4" y="T5"/>
              </a:cxn>
              <a:cxn ang="0">
                <a:pos x="T6" y="T7"/>
              </a:cxn>
              <a:cxn ang="0">
                <a:pos x="T8" y="T9"/>
              </a:cxn>
            </a:cxnLst>
            <a:rect l="0" t="0" r="r" b="b"/>
            <a:pathLst>
              <a:path w="207" h="1114">
                <a:moveTo>
                  <a:pt x="207" y="987"/>
                </a:moveTo>
                <a:lnTo>
                  <a:pt x="0" y="1114"/>
                </a:lnTo>
                <a:lnTo>
                  <a:pt x="0" y="127"/>
                </a:lnTo>
                <a:lnTo>
                  <a:pt x="207" y="0"/>
                </a:lnTo>
                <a:lnTo>
                  <a:pt x="207" y="987"/>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8" name="Rectangle 17">
            <a:extLst>
              <a:ext uri="{FF2B5EF4-FFF2-40B4-BE49-F238E27FC236}">
                <a16:creationId xmlns:a16="http://schemas.microsoft.com/office/drawing/2014/main" id="{14E91B64-9FCC-451E-AFB4-A827D63293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029226" y="1008153"/>
            <a:ext cx="7090111" cy="1335929"/>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2" name="Title 1">
            <a:extLst>
              <a:ext uri="{FF2B5EF4-FFF2-40B4-BE49-F238E27FC236}">
                <a16:creationId xmlns:a16="http://schemas.microsoft.com/office/drawing/2014/main" id="{A24B29F8-9041-0E4A-BF8C-DA3A10778121}"/>
              </a:ext>
            </a:extLst>
          </p:cNvPr>
          <p:cNvSpPr>
            <a:spLocks noGrp="1"/>
          </p:cNvSpPr>
          <p:nvPr>
            <p:ph type="title"/>
          </p:nvPr>
        </p:nvSpPr>
        <p:spPr>
          <a:xfrm>
            <a:off x="1233618" y="1182188"/>
            <a:ext cx="6786874" cy="1060926"/>
          </a:xfrm>
        </p:spPr>
        <p:txBody>
          <a:bodyPr>
            <a:normAutofit/>
          </a:bodyPr>
          <a:lstStyle/>
          <a:p>
            <a:pPr defTabSz="589788"/>
            <a:r>
              <a:rPr lang="en-US" sz="3000">
                <a:solidFill>
                  <a:srgbClr val="FFFFFF"/>
                </a:solidFill>
                <a:latin typeface="Calibri"/>
                <a:ea typeface="Calibri"/>
                <a:cs typeface="Calibri"/>
              </a:rPr>
              <a:t>HOUSING NEEDS IN WALWORTH COUNTY</a:t>
            </a:r>
            <a:endParaRPr lang="en-US" sz="3000" b="1">
              <a:solidFill>
                <a:srgbClr val="FFFFFF"/>
              </a:solidFill>
              <a:latin typeface="Calibri"/>
              <a:ea typeface="Calibri"/>
              <a:cs typeface="Calibri"/>
            </a:endParaRPr>
          </a:p>
        </p:txBody>
      </p:sp>
      <p:sp>
        <p:nvSpPr>
          <p:cNvPr id="3" name="Content Placeholder 2">
            <a:extLst>
              <a:ext uri="{FF2B5EF4-FFF2-40B4-BE49-F238E27FC236}">
                <a16:creationId xmlns:a16="http://schemas.microsoft.com/office/drawing/2014/main" id="{21FC93FF-2479-DA4E-A8CB-ACF868E55565}"/>
              </a:ext>
            </a:extLst>
          </p:cNvPr>
          <p:cNvSpPr>
            <a:spLocks noGrp="1"/>
          </p:cNvSpPr>
          <p:nvPr>
            <p:ph idx="1"/>
          </p:nvPr>
        </p:nvSpPr>
        <p:spPr>
          <a:xfrm>
            <a:off x="1338028" y="2269802"/>
            <a:ext cx="6310847" cy="3652266"/>
          </a:xfrm>
        </p:spPr>
        <p:txBody>
          <a:bodyPr vert="horz" lIns="91440" tIns="45720" rIns="91440" bIns="45720" rtlCol="0" anchor="ctr">
            <a:normAutofit/>
          </a:bodyPr>
          <a:lstStyle/>
          <a:p>
            <a:pPr marL="0" indent="0" defTabSz="589788" fontAlgn="base">
              <a:spcBef>
                <a:spcPts val="0"/>
              </a:spcBef>
              <a:buNone/>
            </a:pPr>
            <a:endParaRPr lang="en-US" sz="1892" b="1" kern="1200">
              <a:solidFill>
                <a:schemeClr val="tx1"/>
              </a:solidFill>
              <a:latin typeface="Calibri" panose="020F0502020204030204" pitchFamily="34" charset="0"/>
              <a:ea typeface="+mn-ea"/>
              <a:cs typeface="Calibri" panose="020F0502020204030204" pitchFamily="34" charset="0"/>
            </a:endParaRPr>
          </a:p>
          <a:p>
            <a:pPr marL="147447" indent="-147447" defTabSz="589788">
              <a:spcBef>
                <a:spcPts val="0"/>
              </a:spcBef>
            </a:pPr>
            <a:endParaRPr lang="en-US" sz="1892" b="1" kern="1200">
              <a:solidFill>
                <a:schemeClr val="tx1"/>
              </a:solidFill>
              <a:latin typeface="Calibri"/>
              <a:ea typeface="+mn-ea"/>
              <a:cs typeface="Calibri"/>
            </a:endParaRPr>
          </a:p>
          <a:p>
            <a:pPr marL="147447" indent="-147447" defTabSz="589788">
              <a:spcBef>
                <a:spcPts val="0"/>
              </a:spcBef>
            </a:pPr>
            <a:endParaRPr lang="en-US" sz="1892" b="1" kern="1200">
              <a:solidFill>
                <a:schemeClr val="tx1"/>
              </a:solidFill>
              <a:latin typeface="Calibri"/>
              <a:ea typeface="+mn-ea"/>
              <a:cs typeface="Calibri"/>
            </a:endParaRPr>
          </a:p>
          <a:p>
            <a:pPr marL="0" indent="0" defTabSz="589788">
              <a:spcBef>
                <a:spcPts val="0"/>
              </a:spcBef>
              <a:buNone/>
            </a:pPr>
            <a:endParaRPr lang="en-US" sz="1892" b="1" kern="1200">
              <a:solidFill>
                <a:schemeClr val="tx1"/>
              </a:solidFill>
              <a:latin typeface="Calibri" panose="020F0502020204030204" pitchFamily="34" charset="0"/>
              <a:ea typeface="+mn-ea"/>
              <a:cs typeface="Calibri" panose="020F0502020204030204" pitchFamily="34" charset="0"/>
            </a:endParaRPr>
          </a:p>
          <a:p>
            <a:endParaRPr lang="en-US">
              <a:latin typeface="Calibri" panose="020F0502020204030204" pitchFamily="34" charset="0"/>
              <a:cs typeface="Calibri" panose="020F0502020204030204" pitchFamily="34" charset="0"/>
            </a:endParaRPr>
          </a:p>
        </p:txBody>
      </p:sp>
      <p:pic>
        <p:nvPicPr>
          <p:cNvPr id="4" name="Picture 4" descr="Logo, company name&#10;&#10;Description automatically generated">
            <a:extLst>
              <a:ext uri="{FF2B5EF4-FFF2-40B4-BE49-F238E27FC236}">
                <a16:creationId xmlns:a16="http://schemas.microsoft.com/office/drawing/2014/main" id="{7C31CC3C-CEF1-47A6-96B6-7DC897436514}"/>
              </a:ext>
            </a:extLst>
          </p:cNvPr>
          <p:cNvPicPr>
            <a:picLocks noChangeAspect="1"/>
          </p:cNvPicPr>
          <p:nvPr/>
        </p:nvPicPr>
        <p:blipFill>
          <a:blip r:embed="rId3"/>
          <a:stretch>
            <a:fillRect/>
          </a:stretch>
        </p:blipFill>
        <p:spPr>
          <a:xfrm>
            <a:off x="7508655" y="5828949"/>
            <a:ext cx="807433" cy="470843"/>
          </a:xfrm>
          <a:prstGeom prst="rect">
            <a:avLst/>
          </a:prstGeom>
        </p:spPr>
      </p:pic>
      <p:sp>
        <p:nvSpPr>
          <p:cNvPr id="6" name="TextBox 5">
            <a:extLst>
              <a:ext uri="{FF2B5EF4-FFF2-40B4-BE49-F238E27FC236}">
                <a16:creationId xmlns:a16="http://schemas.microsoft.com/office/drawing/2014/main" id="{0B6CCB14-4ED7-6762-1AF2-D8241A604A0B}"/>
              </a:ext>
            </a:extLst>
          </p:cNvPr>
          <p:cNvSpPr txBox="1"/>
          <p:nvPr/>
        </p:nvSpPr>
        <p:spPr>
          <a:xfrm>
            <a:off x="1601190" y="1924684"/>
            <a:ext cx="6306197" cy="30777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defTabSz="786384">
              <a:spcAft>
                <a:spcPts val="600"/>
              </a:spcAft>
            </a:pPr>
            <a:r>
              <a:rPr lang="en-US" sz="1400" b="1">
                <a:ea typeface="Calibri"/>
                <a:cs typeface="Calibri"/>
              </a:rPr>
              <a:t>Taken from SEWRPC publication, "Housing for a Healthy Walworth County" -2023</a:t>
            </a:r>
          </a:p>
        </p:txBody>
      </p:sp>
      <p:sp>
        <p:nvSpPr>
          <p:cNvPr id="7" name="TextBox 6">
            <a:extLst>
              <a:ext uri="{FF2B5EF4-FFF2-40B4-BE49-F238E27FC236}">
                <a16:creationId xmlns:a16="http://schemas.microsoft.com/office/drawing/2014/main" id="{6314FD44-F048-8B6B-FC3B-6564258F9832}"/>
              </a:ext>
            </a:extLst>
          </p:cNvPr>
          <p:cNvSpPr txBox="1"/>
          <p:nvPr/>
        </p:nvSpPr>
        <p:spPr>
          <a:xfrm>
            <a:off x="1623852" y="2810601"/>
            <a:ext cx="5903551" cy="307776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buFont typeface="Arial"/>
              <a:buChar char="•"/>
            </a:pPr>
            <a:r>
              <a:rPr lang="en-US" sz="2200">
                <a:ea typeface="+mn-lt"/>
                <a:cs typeface="+mn-lt"/>
              </a:rPr>
              <a:t>Looking at the near-term, there could be a demand for over 5,600 additional housing units in the County by 2030...when compared to the number of housing units developed in the County over the last 10 years (about 3,700 units), it shows we have a lot of work to do – almost double the units in half the time.</a:t>
            </a:r>
            <a:endParaRPr lang="en-US" sz="1600">
              <a:ea typeface="+mn-lt"/>
              <a:cs typeface="+mn-lt"/>
            </a:endParaRPr>
          </a:p>
          <a:p>
            <a:r>
              <a:rPr lang="en-US" sz="1600">
                <a:ea typeface="+mn-lt"/>
                <a:cs typeface="+mn-lt"/>
              </a:rPr>
              <a:t>       </a:t>
            </a:r>
            <a:endParaRPr lang="en-US" sz="1600">
              <a:ea typeface="Calibri"/>
              <a:cs typeface="Calibri"/>
            </a:endParaRPr>
          </a:p>
          <a:p>
            <a:pPr marL="342900" indent="-342900">
              <a:buFont typeface="Arial"/>
              <a:buChar char="•"/>
            </a:pPr>
            <a:endParaRPr lang="en-US" sz="2400">
              <a:ea typeface="Calibri"/>
              <a:cs typeface="Calibri"/>
            </a:endParaRPr>
          </a:p>
        </p:txBody>
      </p:sp>
    </p:spTree>
    <p:extLst>
      <p:ext uri="{BB962C8B-B14F-4D97-AF65-F5344CB8AC3E}">
        <p14:creationId xmlns:p14="http://schemas.microsoft.com/office/powerpoint/2010/main" val="301426958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F8703E0C-0933-D2B1-AF84-230DF0F29CD6}"/>
            </a:ext>
          </a:extLst>
        </p:cNvPr>
        <p:cNvGrpSpPr/>
        <p:nvPr/>
      </p:nvGrpSpPr>
      <p:grpSpPr>
        <a:xfrm>
          <a:off x="0" y="0"/>
          <a:ext cx="0" cy="0"/>
          <a:chOff x="0" y="0"/>
          <a:chExt cx="0" cy="0"/>
        </a:xfrm>
      </p:grpSpPr>
      <p:sp useBgFill="1">
        <p:nvSpPr>
          <p:cNvPr id="23" name="Rectangle 22">
            <a:extLst>
              <a:ext uri="{FF2B5EF4-FFF2-40B4-BE49-F238E27FC236}">
                <a16:creationId xmlns:a16="http://schemas.microsoft.com/office/drawing/2014/main" id="{304989D6-73E2-78F4-A782-096CF0091A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C2248CA8-81E6-6E51-DFE6-979AC7D5C18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1142713" y="-1142284"/>
            <a:ext cx="6858000" cy="9143425"/>
          </a:xfrm>
          <a:prstGeom prst="rect">
            <a:avLst/>
          </a:prstGeom>
          <a:gradFill>
            <a:gsLst>
              <a:gs pos="8000">
                <a:schemeClr val="accent1"/>
              </a:gs>
              <a:gs pos="100000">
                <a:schemeClr val="accent1">
                  <a:lumMod val="5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A4EF0FB4-C931-6269-CA2A-5B83136C5D3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1733" y="0"/>
            <a:ext cx="6803134" cy="6857572"/>
          </a:xfrm>
          <a:prstGeom prst="rect">
            <a:avLst/>
          </a:prstGeom>
          <a:gradFill>
            <a:gsLst>
              <a:gs pos="8000">
                <a:srgbClr val="000000">
                  <a:alpha val="52000"/>
                </a:srgbClr>
              </a:gs>
              <a:gs pos="100000">
                <a:schemeClr val="accent1"/>
              </a:gs>
            </a:gsLst>
            <a:lin ang="4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5B35F911-3A05-7732-A93F-8A609A18CB4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2125298" y="-161647"/>
            <a:ext cx="4894564" cy="9145160"/>
          </a:xfrm>
          <a:prstGeom prst="rect">
            <a:avLst/>
          </a:prstGeom>
          <a:gradFill>
            <a:gsLst>
              <a:gs pos="0">
                <a:schemeClr val="accent5">
                  <a:lumMod val="60000"/>
                  <a:lumOff val="40000"/>
                  <a:alpha val="0"/>
                </a:schemeClr>
              </a:gs>
              <a:gs pos="100000">
                <a:srgbClr val="000000">
                  <a:alpha val="46000"/>
                </a:srgbClr>
              </a:gs>
            </a:gsLst>
            <a:lin ang="1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8" name="Rectangle 7">
            <a:extLst>
              <a:ext uri="{FF2B5EF4-FFF2-40B4-BE49-F238E27FC236}">
                <a16:creationId xmlns:a16="http://schemas.microsoft.com/office/drawing/2014/main" id="{5B3FDD3E-5792-5AA4-0B0E-C0764987301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10590" y="457200"/>
            <a:ext cx="7922819" cy="59436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45">
            <a:extLst>
              <a:ext uri="{FF2B5EF4-FFF2-40B4-BE49-F238E27FC236}">
                <a16:creationId xmlns:a16="http://schemas.microsoft.com/office/drawing/2014/main" id="{7D3F056D-A2C3-591D-BE10-111AC894AC3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876901" y="1343237"/>
            <a:ext cx="461248" cy="1816101"/>
          </a:xfrm>
          <a:custGeom>
            <a:avLst/>
            <a:gdLst>
              <a:gd name="T0" fmla="*/ 447 w 447"/>
              <a:gd name="T1" fmla="*/ 1363 h 1363"/>
              <a:gd name="T2" fmla="*/ 0 w 447"/>
              <a:gd name="T3" fmla="*/ 987 h 1363"/>
              <a:gd name="T4" fmla="*/ 0 w 447"/>
              <a:gd name="T5" fmla="*/ 0 h 1363"/>
              <a:gd name="T6" fmla="*/ 447 w 447"/>
              <a:gd name="T7" fmla="*/ 376 h 1363"/>
              <a:gd name="T8" fmla="*/ 447 w 447"/>
              <a:gd name="T9" fmla="*/ 1363 h 1363"/>
            </a:gdLst>
            <a:ahLst/>
            <a:cxnLst>
              <a:cxn ang="0">
                <a:pos x="T0" y="T1"/>
              </a:cxn>
              <a:cxn ang="0">
                <a:pos x="T2" y="T3"/>
              </a:cxn>
              <a:cxn ang="0">
                <a:pos x="T4" y="T5"/>
              </a:cxn>
              <a:cxn ang="0">
                <a:pos x="T6" y="T7"/>
              </a:cxn>
              <a:cxn ang="0">
                <a:pos x="T8" y="T9"/>
              </a:cxn>
            </a:cxnLst>
            <a:rect l="0" t="0" r="r" b="b"/>
            <a:pathLst>
              <a:path w="447" h="1363">
                <a:moveTo>
                  <a:pt x="447" y="1363"/>
                </a:moveTo>
                <a:lnTo>
                  <a:pt x="0" y="987"/>
                </a:lnTo>
                <a:lnTo>
                  <a:pt x="0" y="0"/>
                </a:lnTo>
                <a:lnTo>
                  <a:pt x="447" y="376"/>
                </a:lnTo>
                <a:lnTo>
                  <a:pt x="447" y="1363"/>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2" name="Freeform 46">
            <a:extLst>
              <a:ext uri="{FF2B5EF4-FFF2-40B4-BE49-F238E27FC236}">
                <a16:creationId xmlns:a16="http://schemas.microsoft.com/office/drawing/2014/main" id="{151A0EFB-36CE-AC40-13B9-3A481858DCE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876901" y="1183245"/>
            <a:ext cx="262096" cy="1478040"/>
          </a:xfrm>
          <a:custGeom>
            <a:avLst/>
            <a:gdLst>
              <a:gd name="T0" fmla="*/ 254 w 254"/>
              <a:gd name="T1" fmla="*/ 987 h 1109"/>
              <a:gd name="T2" fmla="*/ 0 w 254"/>
              <a:gd name="T3" fmla="*/ 1109 h 1109"/>
              <a:gd name="T4" fmla="*/ 0 w 254"/>
              <a:gd name="T5" fmla="*/ 119 h 1109"/>
              <a:gd name="T6" fmla="*/ 254 w 254"/>
              <a:gd name="T7" fmla="*/ 0 h 1109"/>
              <a:gd name="T8" fmla="*/ 254 w 254"/>
              <a:gd name="T9" fmla="*/ 987 h 1109"/>
            </a:gdLst>
            <a:ahLst/>
            <a:cxnLst>
              <a:cxn ang="0">
                <a:pos x="T0" y="T1"/>
              </a:cxn>
              <a:cxn ang="0">
                <a:pos x="T2" y="T3"/>
              </a:cxn>
              <a:cxn ang="0">
                <a:pos x="T4" y="T5"/>
              </a:cxn>
              <a:cxn ang="0">
                <a:pos x="T6" y="T7"/>
              </a:cxn>
              <a:cxn ang="0">
                <a:pos x="T8" y="T9"/>
              </a:cxn>
            </a:cxnLst>
            <a:rect l="0" t="0" r="r" b="b"/>
            <a:pathLst>
              <a:path w="254" h="1109">
                <a:moveTo>
                  <a:pt x="254" y="987"/>
                </a:moveTo>
                <a:lnTo>
                  <a:pt x="0" y="1109"/>
                </a:lnTo>
                <a:lnTo>
                  <a:pt x="0" y="119"/>
                </a:lnTo>
                <a:lnTo>
                  <a:pt x="254" y="0"/>
                </a:lnTo>
                <a:lnTo>
                  <a:pt x="254" y="98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4" name="Freeform 47">
            <a:extLst>
              <a:ext uri="{FF2B5EF4-FFF2-40B4-BE49-F238E27FC236}">
                <a16:creationId xmlns:a16="http://schemas.microsoft.com/office/drawing/2014/main" id="{38A73DDC-CA5C-B9A2-DDB0-FE979C1FFAA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029619" y="1012641"/>
            <a:ext cx="109379" cy="1484769"/>
          </a:xfrm>
          <a:custGeom>
            <a:avLst/>
            <a:gdLst>
              <a:gd name="T0" fmla="*/ 106 w 106"/>
              <a:gd name="T1" fmla="*/ 1114 h 1114"/>
              <a:gd name="T2" fmla="*/ 0 w 106"/>
              <a:gd name="T3" fmla="*/ 1005 h 1114"/>
              <a:gd name="T4" fmla="*/ 0 w 106"/>
              <a:gd name="T5" fmla="*/ 0 h 1114"/>
              <a:gd name="T6" fmla="*/ 106 w 106"/>
              <a:gd name="T7" fmla="*/ 110 h 1114"/>
              <a:gd name="T8" fmla="*/ 106 w 106"/>
              <a:gd name="T9" fmla="*/ 1114 h 1114"/>
            </a:gdLst>
            <a:ahLst/>
            <a:cxnLst>
              <a:cxn ang="0">
                <a:pos x="T0" y="T1"/>
              </a:cxn>
              <a:cxn ang="0">
                <a:pos x="T2" y="T3"/>
              </a:cxn>
              <a:cxn ang="0">
                <a:pos x="T4" y="T5"/>
              </a:cxn>
              <a:cxn ang="0">
                <a:pos x="T6" y="T7"/>
              </a:cxn>
              <a:cxn ang="0">
                <a:pos x="T8" y="T9"/>
              </a:cxn>
            </a:cxnLst>
            <a:rect l="0" t="0" r="r" b="b"/>
            <a:pathLst>
              <a:path w="106" h="1114">
                <a:moveTo>
                  <a:pt x="106" y="1114"/>
                </a:moveTo>
                <a:lnTo>
                  <a:pt x="0" y="1005"/>
                </a:lnTo>
                <a:lnTo>
                  <a:pt x="0" y="0"/>
                </a:lnTo>
                <a:lnTo>
                  <a:pt x="106" y="110"/>
                </a:lnTo>
                <a:lnTo>
                  <a:pt x="106" y="1114"/>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6" name="Freeform 44">
            <a:extLst>
              <a:ext uri="{FF2B5EF4-FFF2-40B4-BE49-F238E27FC236}">
                <a16:creationId xmlns:a16="http://schemas.microsoft.com/office/drawing/2014/main" id="{779B4C67-6402-8AB2-77F6-3D45CFDE4C1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7905672" y="1008154"/>
            <a:ext cx="213598" cy="1510045"/>
          </a:xfrm>
          <a:custGeom>
            <a:avLst/>
            <a:gdLst>
              <a:gd name="T0" fmla="*/ 207 w 207"/>
              <a:gd name="T1" fmla="*/ 987 h 1114"/>
              <a:gd name="T2" fmla="*/ 0 w 207"/>
              <a:gd name="T3" fmla="*/ 1114 h 1114"/>
              <a:gd name="T4" fmla="*/ 0 w 207"/>
              <a:gd name="T5" fmla="*/ 127 h 1114"/>
              <a:gd name="T6" fmla="*/ 207 w 207"/>
              <a:gd name="T7" fmla="*/ 0 h 1114"/>
              <a:gd name="T8" fmla="*/ 207 w 207"/>
              <a:gd name="T9" fmla="*/ 987 h 1114"/>
            </a:gdLst>
            <a:ahLst/>
            <a:cxnLst>
              <a:cxn ang="0">
                <a:pos x="T0" y="T1"/>
              </a:cxn>
              <a:cxn ang="0">
                <a:pos x="T2" y="T3"/>
              </a:cxn>
              <a:cxn ang="0">
                <a:pos x="T4" y="T5"/>
              </a:cxn>
              <a:cxn ang="0">
                <a:pos x="T6" y="T7"/>
              </a:cxn>
              <a:cxn ang="0">
                <a:pos x="T8" y="T9"/>
              </a:cxn>
            </a:cxnLst>
            <a:rect l="0" t="0" r="r" b="b"/>
            <a:pathLst>
              <a:path w="207" h="1114">
                <a:moveTo>
                  <a:pt x="207" y="987"/>
                </a:moveTo>
                <a:lnTo>
                  <a:pt x="0" y="1114"/>
                </a:lnTo>
                <a:lnTo>
                  <a:pt x="0" y="127"/>
                </a:lnTo>
                <a:lnTo>
                  <a:pt x="207" y="0"/>
                </a:lnTo>
                <a:lnTo>
                  <a:pt x="207" y="987"/>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8" name="Rectangle 17">
            <a:extLst>
              <a:ext uri="{FF2B5EF4-FFF2-40B4-BE49-F238E27FC236}">
                <a16:creationId xmlns:a16="http://schemas.microsoft.com/office/drawing/2014/main" id="{E25BED11-DAA9-E98B-4EC2-4CDC327F50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029226" y="1008153"/>
            <a:ext cx="7090111" cy="1335929"/>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2" name="Title 1">
            <a:extLst>
              <a:ext uri="{FF2B5EF4-FFF2-40B4-BE49-F238E27FC236}">
                <a16:creationId xmlns:a16="http://schemas.microsoft.com/office/drawing/2014/main" id="{36881244-286F-BFA0-5E90-A0594683A514}"/>
              </a:ext>
            </a:extLst>
          </p:cNvPr>
          <p:cNvSpPr>
            <a:spLocks noGrp="1"/>
          </p:cNvSpPr>
          <p:nvPr>
            <p:ph type="title"/>
          </p:nvPr>
        </p:nvSpPr>
        <p:spPr>
          <a:xfrm>
            <a:off x="1233618" y="1182188"/>
            <a:ext cx="6786874" cy="1060926"/>
          </a:xfrm>
        </p:spPr>
        <p:txBody>
          <a:bodyPr>
            <a:normAutofit/>
          </a:bodyPr>
          <a:lstStyle/>
          <a:p>
            <a:pPr defTabSz="589788"/>
            <a:r>
              <a:rPr lang="en-US" sz="3000">
                <a:solidFill>
                  <a:srgbClr val="FFFFFF"/>
                </a:solidFill>
                <a:latin typeface="Calibri"/>
                <a:ea typeface="Calibri"/>
                <a:cs typeface="Calibri"/>
              </a:rPr>
              <a:t>HOUSING COST IN WALWORTH COUNTY</a:t>
            </a:r>
            <a:endParaRPr lang="en-US" sz="3000" b="1">
              <a:solidFill>
                <a:srgbClr val="FFFFFF"/>
              </a:solidFill>
              <a:latin typeface="Calibri"/>
              <a:ea typeface="Calibri"/>
              <a:cs typeface="Calibri"/>
            </a:endParaRPr>
          </a:p>
        </p:txBody>
      </p:sp>
      <p:sp>
        <p:nvSpPr>
          <p:cNvPr id="3" name="Content Placeholder 2">
            <a:extLst>
              <a:ext uri="{FF2B5EF4-FFF2-40B4-BE49-F238E27FC236}">
                <a16:creationId xmlns:a16="http://schemas.microsoft.com/office/drawing/2014/main" id="{504B8641-E758-E98D-751B-55198E5C4ACD}"/>
              </a:ext>
            </a:extLst>
          </p:cNvPr>
          <p:cNvSpPr>
            <a:spLocks noGrp="1"/>
          </p:cNvSpPr>
          <p:nvPr>
            <p:ph idx="1"/>
          </p:nvPr>
        </p:nvSpPr>
        <p:spPr>
          <a:xfrm>
            <a:off x="1338028" y="2269802"/>
            <a:ext cx="6310847" cy="3652266"/>
          </a:xfrm>
        </p:spPr>
        <p:txBody>
          <a:bodyPr vert="horz" lIns="91440" tIns="45720" rIns="91440" bIns="45720" rtlCol="0" anchor="ctr">
            <a:normAutofit/>
          </a:bodyPr>
          <a:lstStyle/>
          <a:p>
            <a:pPr marL="0" indent="0" defTabSz="589788" fontAlgn="base">
              <a:spcBef>
                <a:spcPts val="0"/>
              </a:spcBef>
              <a:buNone/>
            </a:pPr>
            <a:endParaRPr lang="en-US" sz="1892" b="1" kern="1200">
              <a:solidFill>
                <a:schemeClr val="tx1"/>
              </a:solidFill>
              <a:latin typeface="Calibri" panose="020F0502020204030204" pitchFamily="34" charset="0"/>
              <a:ea typeface="+mn-ea"/>
              <a:cs typeface="Calibri" panose="020F0502020204030204" pitchFamily="34" charset="0"/>
            </a:endParaRPr>
          </a:p>
          <a:p>
            <a:pPr marL="147447" indent="-147447" defTabSz="589788">
              <a:spcBef>
                <a:spcPts val="0"/>
              </a:spcBef>
            </a:pPr>
            <a:endParaRPr lang="en-US" sz="1892" b="1" kern="1200">
              <a:solidFill>
                <a:schemeClr val="tx1"/>
              </a:solidFill>
              <a:latin typeface="Calibri"/>
              <a:ea typeface="+mn-ea"/>
              <a:cs typeface="Calibri"/>
            </a:endParaRPr>
          </a:p>
          <a:p>
            <a:pPr marL="147447" indent="-147447" defTabSz="589788">
              <a:spcBef>
                <a:spcPts val="0"/>
              </a:spcBef>
            </a:pPr>
            <a:endParaRPr lang="en-US" sz="1892" b="1" kern="1200">
              <a:solidFill>
                <a:schemeClr val="tx1"/>
              </a:solidFill>
              <a:latin typeface="Calibri"/>
              <a:ea typeface="+mn-ea"/>
              <a:cs typeface="Calibri"/>
            </a:endParaRPr>
          </a:p>
          <a:p>
            <a:pPr marL="0" indent="0" defTabSz="589788">
              <a:spcBef>
                <a:spcPts val="0"/>
              </a:spcBef>
              <a:buNone/>
            </a:pPr>
            <a:endParaRPr lang="en-US" sz="1892" b="1" kern="1200">
              <a:solidFill>
                <a:schemeClr val="tx1"/>
              </a:solidFill>
              <a:latin typeface="Calibri" panose="020F0502020204030204" pitchFamily="34" charset="0"/>
              <a:ea typeface="+mn-ea"/>
              <a:cs typeface="Calibri" panose="020F0502020204030204" pitchFamily="34" charset="0"/>
            </a:endParaRPr>
          </a:p>
          <a:p>
            <a:endParaRPr lang="en-US">
              <a:latin typeface="Calibri" panose="020F0502020204030204" pitchFamily="34" charset="0"/>
              <a:cs typeface="Calibri" panose="020F0502020204030204" pitchFamily="34" charset="0"/>
            </a:endParaRPr>
          </a:p>
        </p:txBody>
      </p:sp>
      <p:pic>
        <p:nvPicPr>
          <p:cNvPr id="4" name="Picture 4" descr="Logo, company name&#10;&#10;Description automatically generated">
            <a:extLst>
              <a:ext uri="{FF2B5EF4-FFF2-40B4-BE49-F238E27FC236}">
                <a16:creationId xmlns:a16="http://schemas.microsoft.com/office/drawing/2014/main" id="{78EF9C9D-1ECF-3339-1059-8A639A657387}"/>
              </a:ext>
            </a:extLst>
          </p:cNvPr>
          <p:cNvPicPr>
            <a:picLocks noChangeAspect="1"/>
          </p:cNvPicPr>
          <p:nvPr/>
        </p:nvPicPr>
        <p:blipFill>
          <a:blip r:embed="rId3"/>
          <a:stretch>
            <a:fillRect/>
          </a:stretch>
        </p:blipFill>
        <p:spPr>
          <a:xfrm>
            <a:off x="7508655" y="5828949"/>
            <a:ext cx="807433" cy="470843"/>
          </a:xfrm>
          <a:prstGeom prst="rect">
            <a:avLst/>
          </a:prstGeom>
        </p:spPr>
      </p:pic>
      <p:sp>
        <p:nvSpPr>
          <p:cNvPr id="6" name="TextBox 5">
            <a:extLst>
              <a:ext uri="{FF2B5EF4-FFF2-40B4-BE49-F238E27FC236}">
                <a16:creationId xmlns:a16="http://schemas.microsoft.com/office/drawing/2014/main" id="{C98326DB-470F-3250-1BB3-B0B7B075961E}"/>
              </a:ext>
            </a:extLst>
          </p:cNvPr>
          <p:cNvSpPr txBox="1"/>
          <p:nvPr/>
        </p:nvSpPr>
        <p:spPr>
          <a:xfrm>
            <a:off x="1601190" y="1924684"/>
            <a:ext cx="6306197" cy="30777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defTabSz="786384">
              <a:spcAft>
                <a:spcPts val="600"/>
              </a:spcAft>
            </a:pPr>
            <a:r>
              <a:rPr lang="en-US" sz="1400" b="1">
                <a:ea typeface="Calibri"/>
                <a:cs typeface="Calibri"/>
              </a:rPr>
              <a:t>Taken from SEWRPC publication, "Housing for a Healthy Walworth County" -2023</a:t>
            </a:r>
          </a:p>
        </p:txBody>
      </p:sp>
      <p:sp>
        <p:nvSpPr>
          <p:cNvPr id="7" name="TextBox 6">
            <a:extLst>
              <a:ext uri="{FF2B5EF4-FFF2-40B4-BE49-F238E27FC236}">
                <a16:creationId xmlns:a16="http://schemas.microsoft.com/office/drawing/2014/main" id="{4C418582-23E6-D2CB-CACC-FD990E2B6681}"/>
              </a:ext>
            </a:extLst>
          </p:cNvPr>
          <p:cNvSpPr txBox="1"/>
          <p:nvPr/>
        </p:nvSpPr>
        <p:spPr>
          <a:xfrm>
            <a:off x="1623852" y="2810601"/>
            <a:ext cx="5903551" cy="104644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buFont typeface="Arial"/>
              <a:buChar char="•"/>
            </a:pPr>
            <a:endParaRPr lang="en-US" sz="2200">
              <a:ea typeface="+mn-lt"/>
              <a:cs typeface="+mn-lt"/>
            </a:endParaRPr>
          </a:p>
          <a:p>
            <a:r>
              <a:rPr lang="en-US" sz="1600">
                <a:ea typeface="+mn-lt"/>
                <a:cs typeface="+mn-lt"/>
              </a:rPr>
              <a:t>       </a:t>
            </a:r>
            <a:endParaRPr lang="en-US" sz="1600">
              <a:ea typeface="Calibri"/>
              <a:cs typeface="Calibri"/>
            </a:endParaRPr>
          </a:p>
          <a:p>
            <a:pPr marL="342900" indent="-342900">
              <a:buFont typeface="Arial"/>
              <a:buChar char="•"/>
            </a:pPr>
            <a:endParaRPr lang="en-US" sz="2400">
              <a:ea typeface="Calibri"/>
              <a:cs typeface="Calibri"/>
            </a:endParaRPr>
          </a:p>
        </p:txBody>
      </p:sp>
      <p:pic>
        <p:nvPicPr>
          <p:cNvPr id="5" name="Picture 4">
            <a:extLst>
              <a:ext uri="{FF2B5EF4-FFF2-40B4-BE49-F238E27FC236}">
                <a16:creationId xmlns:a16="http://schemas.microsoft.com/office/drawing/2014/main" id="{ABC9EC29-1F67-3D52-28C2-ACED77632621}"/>
              </a:ext>
            </a:extLst>
          </p:cNvPr>
          <p:cNvPicPr>
            <a:picLocks noChangeAspect="1"/>
          </p:cNvPicPr>
          <p:nvPr/>
        </p:nvPicPr>
        <p:blipFill>
          <a:blip r:embed="rId4"/>
          <a:stretch>
            <a:fillRect/>
          </a:stretch>
        </p:blipFill>
        <p:spPr>
          <a:xfrm>
            <a:off x="1006415" y="3009594"/>
            <a:ext cx="6973019" cy="2794132"/>
          </a:xfrm>
          <a:prstGeom prst="rect">
            <a:avLst/>
          </a:prstGeom>
        </p:spPr>
      </p:pic>
    </p:spTree>
    <p:extLst>
      <p:ext uri="{BB962C8B-B14F-4D97-AF65-F5344CB8AC3E}">
        <p14:creationId xmlns:p14="http://schemas.microsoft.com/office/powerpoint/2010/main" val="297175648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3BF16691-39FA-F901-3E18-856A35EF9610}"/>
            </a:ext>
          </a:extLst>
        </p:cNvPr>
        <p:cNvGrpSpPr/>
        <p:nvPr/>
      </p:nvGrpSpPr>
      <p:grpSpPr>
        <a:xfrm>
          <a:off x="0" y="0"/>
          <a:ext cx="0" cy="0"/>
          <a:chOff x="0" y="0"/>
          <a:chExt cx="0" cy="0"/>
        </a:xfrm>
      </p:grpSpPr>
      <p:sp useBgFill="1">
        <p:nvSpPr>
          <p:cNvPr id="23" name="Rectangle 22">
            <a:extLst>
              <a:ext uri="{FF2B5EF4-FFF2-40B4-BE49-F238E27FC236}">
                <a16:creationId xmlns:a16="http://schemas.microsoft.com/office/drawing/2014/main" id="{8D9CAE9D-3F37-EC98-0B3D-E46CC55E6D3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9B3B5EBA-A894-7117-C9CA-1BEE3E251BF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1142713" y="-1142284"/>
            <a:ext cx="6858000" cy="9143425"/>
          </a:xfrm>
          <a:prstGeom prst="rect">
            <a:avLst/>
          </a:prstGeom>
          <a:gradFill>
            <a:gsLst>
              <a:gs pos="8000">
                <a:schemeClr val="accent1"/>
              </a:gs>
              <a:gs pos="100000">
                <a:schemeClr val="accent1">
                  <a:lumMod val="5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46055865-9A93-D94F-D01C-098DAA33B34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1733" y="0"/>
            <a:ext cx="6803134" cy="6857572"/>
          </a:xfrm>
          <a:prstGeom prst="rect">
            <a:avLst/>
          </a:prstGeom>
          <a:gradFill>
            <a:gsLst>
              <a:gs pos="8000">
                <a:srgbClr val="000000">
                  <a:alpha val="52000"/>
                </a:srgbClr>
              </a:gs>
              <a:gs pos="100000">
                <a:schemeClr val="accent1"/>
              </a:gs>
            </a:gsLst>
            <a:lin ang="4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83DD8E3A-7CAF-584A-9693-1449729BC1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2125298" y="-161647"/>
            <a:ext cx="4894564" cy="9145160"/>
          </a:xfrm>
          <a:prstGeom prst="rect">
            <a:avLst/>
          </a:prstGeom>
          <a:gradFill>
            <a:gsLst>
              <a:gs pos="0">
                <a:schemeClr val="accent5">
                  <a:lumMod val="60000"/>
                  <a:lumOff val="40000"/>
                  <a:alpha val="0"/>
                </a:schemeClr>
              </a:gs>
              <a:gs pos="100000">
                <a:srgbClr val="000000">
                  <a:alpha val="46000"/>
                </a:srgbClr>
              </a:gs>
            </a:gsLst>
            <a:lin ang="1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8" name="Rectangle 7">
            <a:extLst>
              <a:ext uri="{FF2B5EF4-FFF2-40B4-BE49-F238E27FC236}">
                <a16:creationId xmlns:a16="http://schemas.microsoft.com/office/drawing/2014/main" id="{5E339806-12D7-C873-6182-EBEFE6E893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10590" y="457200"/>
            <a:ext cx="7922819" cy="59436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45">
            <a:extLst>
              <a:ext uri="{FF2B5EF4-FFF2-40B4-BE49-F238E27FC236}">
                <a16:creationId xmlns:a16="http://schemas.microsoft.com/office/drawing/2014/main" id="{BDCAC658-F24C-1BEB-3F0B-880074D0EBE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876901" y="1343237"/>
            <a:ext cx="461248" cy="1816101"/>
          </a:xfrm>
          <a:custGeom>
            <a:avLst/>
            <a:gdLst>
              <a:gd name="T0" fmla="*/ 447 w 447"/>
              <a:gd name="T1" fmla="*/ 1363 h 1363"/>
              <a:gd name="T2" fmla="*/ 0 w 447"/>
              <a:gd name="T3" fmla="*/ 987 h 1363"/>
              <a:gd name="T4" fmla="*/ 0 w 447"/>
              <a:gd name="T5" fmla="*/ 0 h 1363"/>
              <a:gd name="T6" fmla="*/ 447 w 447"/>
              <a:gd name="T7" fmla="*/ 376 h 1363"/>
              <a:gd name="T8" fmla="*/ 447 w 447"/>
              <a:gd name="T9" fmla="*/ 1363 h 1363"/>
            </a:gdLst>
            <a:ahLst/>
            <a:cxnLst>
              <a:cxn ang="0">
                <a:pos x="T0" y="T1"/>
              </a:cxn>
              <a:cxn ang="0">
                <a:pos x="T2" y="T3"/>
              </a:cxn>
              <a:cxn ang="0">
                <a:pos x="T4" y="T5"/>
              </a:cxn>
              <a:cxn ang="0">
                <a:pos x="T6" y="T7"/>
              </a:cxn>
              <a:cxn ang="0">
                <a:pos x="T8" y="T9"/>
              </a:cxn>
            </a:cxnLst>
            <a:rect l="0" t="0" r="r" b="b"/>
            <a:pathLst>
              <a:path w="447" h="1363">
                <a:moveTo>
                  <a:pt x="447" y="1363"/>
                </a:moveTo>
                <a:lnTo>
                  <a:pt x="0" y="987"/>
                </a:lnTo>
                <a:lnTo>
                  <a:pt x="0" y="0"/>
                </a:lnTo>
                <a:lnTo>
                  <a:pt x="447" y="376"/>
                </a:lnTo>
                <a:lnTo>
                  <a:pt x="447" y="1363"/>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2" name="Freeform 46">
            <a:extLst>
              <a:ext uri="{FF2B5EF4-FFF2-40B4-BE49-F238E27FC236}">
                <a16:creationId xmlns:a16="http://schemas.microsoft.com/office/drawing/2014/main" id="{BEC17D0F-2EE1-CACF-50D1-1B95402CDBC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876901" y="1183245"/>
            <a:ext cx="262096" cy="1478040"/>
          </a:xfrm>
          <a:custGeom>
            <a:avLst/>
            <a:gdLst>
              <a:gd name="T0" fmla="*/ 254 w 254"/>
              <a:gd name="T1" fmla="*/ 987 h 1109"/>
              <a:gd name="T2" fmla="*/ 0 w 254"/>
              <a:gd name="T3" fmla="*/ 1109 h 1109"/>
              <a:gd name="T4" fmla="*/ 0 w 254"/>
              <a:gd name="T5" fmla="*/ 119 h 1109"/>
              <a:gd name="T6" fmla="*/ 254 w 254"/>
              <a:gd name="T7" fmla="*/ 0 h 1109"/>
              <a:gd name="T8" fmla="*/ 254 w 254"/>
              <a:gd name="T9" fmla="*/ 987 h 1109"/>
            </a:gdLst>
            <a:ahLst/>
            <a:cxnLst>
              <a:cxn ang="0">
                <a:pos x="T0" y="T1"/>
              </a:cxn>
              <a:cxn ang="0">
                <a:pos x="T2" y="T3"/>
              </a:cxn>
              <a:cxn ang="0">
                <a:pos x="T4" y="T5"/>
              </a:cxn>
              <a:cxn ang="0">
                <a:pos x="T6" y="T7"/>
              </a:cxn>
              <a:cxn ang="0">
                <a:pos x="T8" y="T9"/>
              </a:cxn>
            </a:cxnLst>
            <a:rect l="0" t="0" r="r" b="b"/>
            <a:pathLst>
              <a:path w="254" h="1109">
                <a:moveTo>
                  <a:pt x="254" y="987"/>
                </a:moveTo>
                <a:lnTo>
                  <a:pt x="0" y="1109"/>
                </a:lnTo>
                <a:lnTo>
                  <a:pt x="0" y="119"/>
                </a:lnTo>
                <a:lnTo>
                  <a:pt x="254" y="0"/>
                </a:lnTo>
                <a:lnTo>
                  <a:pt x="254" y="98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4" name="Freeform 47">
            <a:extLst>
              <a:ext uri="{FF2B5EF4-FFF2-40B4-BE49-F238E27FC236}">
                <a16:creationId xmlns:a16="http://schemas.microsoft.com/office/drawing/2014/main" id="{B2B55F9B-0940-1425-D3DA-C0997089B3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029619" y="1012641"/>
            <a:ext cx="109379" cy="1484769"/>
          </a:xfrm>
          <a:custGeom>
            <a:avLst/>
            <a:gdLst>
              <a:gd name="T0" fmla="*/ 106 w 106"/>
              <a:gd name="T1" fmla="*/ 1114 h 1114"/>
              <a:gd name="T2" fmla="*/ 0 w 106"/>
              <a:gd name="T3" fmla="*/ 1005 h 1114"/>
              <a:gd name="T4" fmla="*/ 0 w 106"/>
              <a:gd name="T5" fmla="*/ 0 h 1114"/>
              <a:gd name="T6" fmla="*/ 106 w 106"/>
              <a:gd name="T7" fmla="*/ 110 h 1114"/>
              <a:gd name="T8" fmla="*/ 106 w 106"/>
              <a:gd name="T9" fmla="*/ 1114 h 1114"/>
            </a:gdLst>
            <a:ahLst/>
            <a:cxnLst>
              <a:cxn ang="0">
                <a:pos x="T0" y="T1"/>
              </a:cxn>
              <a:cxn ang="0">
                <a:pos x="T2" y="T3"/>
              </a:cxn>
              <a:cxn ang="0">
                <a:pos x="T4" y="T5"/>
              </a:cxn>
              <a:cxn ang="0">
                <a:pos x="T6" y="T7"/>
              </a:cxn>
              <a:cxn ang="0">
                <a:pos x="T8" y="T9"/>
              </a:cxn>
            </a:cxnLst>
            <a:rect l="0" t="0" r="r" b="b"/>
            <a:pathLst>
              <a:path w="106" h="1114">
                <a:moveTo>
                  <a:pt x="106" y="1114"/>
                </a:moveTo>
                <a:lnTo>
                  <a:pt x="0" y="1005"/>
                </a:lnTo>
                <a:lnTo>
                  <a:pt x="0" y="0"/>
                </a:lnTo>
                <a:lnTo>
                  <a:pt x="106" y="110"/>
                </a:lnTo>
                <a:lnTo>
                  <a:pt x="106" y="1114"/>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6" name="Freeform 44">
            <a:extLst>
              <a:ext uri="{FF2B5EF4-FFF2-40B4-BE49-F238E27FC236}">
                <a16:creationId xmlns:a16="http://schemas.microsoft.com/office/drawing/2014/main" id="{E683CC69-F1CB-18A1-C075-942E489B594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7905672" y="1008154"/>
            <a:ext cx="213598" cy="1510045"/>
          </a:xfrm>
          <a:custGeom>
            <a:avLst/>
            <a:gdLst>
              <a:gd name="T0" fmla="*/ 207 w 207"/>
              <a:gd name="T1" fmla="*/ 987 h 1114"/>
              <a:gd name="T2" fmla="*/ 0 w 207"/>
              <a:gd name="T3" fmla="*/ 1114 h 1114"/>
              <a:gd name="T4" fmla="*/ 0 w 207"/>
              <a:gd name="T5" fmla="*/ 127 h 1114"/>
              <a:gd name="T6" fmla="*/ 207 w 207"/>
              <a:gd name="T7" fmla="*/ 0 h 1114"/>
              <a:gd name="T8" fmla="*/ 207 w 207"/>
              <a:gd name="T9" fmla="*/ 987 h 1114"/>
            </a:gdLst>
            <a:ahLst/>
            <a:cxnLst>
              <a:cxn ang="0">
                <a:pos x="T0" y="T1"/>
              </a:cxn>
              <a:cxn ang="0">
                <a:pos x="T2" y="T3"/>
              </a:cxn>
              <a:cxn ang="0">
                <a:pos x="T4" y="T5"/>
              </a:cxn>
              <a:cxn ang="0">
                <a:pos x="T6" y="T7"/>
              </a:cxn>
              <a:cxn ang="0">
                <a:pos x="T8" y="T9"/>
              </a:cxn>
            </a:cxnLst>
            <a:rect l="0" t="0" r="r" b="b"/>
            <a:pathLst>
              <a:path w="207" h="1114">
                <a:moveTo>
                  <a:pt x="207" y="987"/>
                </a:moveTo>
                <a:lnTo>
                  <a:pt x="0" y="1114"/>
                </a:lnTo>
                <a:lnTo>
                  <a:pt x="0" y="127"/>
                </a:lnTo>
                <a:lnTo>
                  <a:pt x="207" y="0"/>
                </a:lnTo>
                <a:lnTo>
                  <a:pt x="207" y="987"/>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8" name="Rectangle 17">
            <a:extLst>
              <a:ext uri="{FF2B5EF4-FFF2-40B4-BE49-F238E27FC236}">
                <a16:creationId xmlns:a16="http://schemas.microsoft.com/office/drawing/2014/main" id="{E97CFE38-03ED-0BEE-74E8-2609D416BA7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029226" y="1008153"/>
            <a:ext cx="7090111" cy="1335929"/>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2" name="Title 1">
            <a:extLst>
              <a:ext uri="{FF2B5EF4-FFF2-40B4-BE49-F238E27FC236}">
                <a16:creationId xmlns:a16="http://schemas.microsoft.com/office/drawing/2014/main" id="{4BA26957-F362-0D75-6950-833CC008461D}"/>
              </a:ext>
            </a:extLst>
          </p:cNvPr>
          <p:cNvSpPr>
            <a:spLocks noGrp="1"/>
          </p:cNvSpPr>
          <p:nvPr>
            <p:ph type="title"/>
          </p:nvPr>
        </p:nvSpPr>
        <p:spPr>
          <a:xfrm>
            <a:off x="1233618" y="1182188"/>
            <a:ext cx="6786874" cy="1060926"/>
          </a:xfrm>
        </p:spPr>
        <p:txBody>
          <a:bodyPr>
            <a:normAutofit/>
          </a:bodyPr>
          <a:lstStyle/>
          <a:p>
            <a:pPr defTabSz="589788"/>
            <a:r>
              <a:rPr lang="en-US" sz="3000">
                <a:solidFill>
                  <a:srgbClr val="FFFFFF"/>
                </a:solidFill>
                <a:latin typeface="Calibri"/>
                <a:ea typeface="Calibri"/>
                <a:cs typeface="Calibri"/>
              </a:rPr>
              <a:t>HOUSING NEEDS IN WALWORTH COUNTY</a:t>
            </a:r>
            <a:endParaRPr lang="en-US" sz="3000" b="1">
              <a:solidFill>
                <a:srgbClr val="FFFFFF"/>
              </a:solidFill>
              <a:latin typeface="Calibri"/>
              <a:ea typeface="Calibri"/>
              <a:cs typeface="Calibri"/>
            </a:endParaRPr>
          </a:p>
        </p:txBody>
      </p:sp>
      <p:sp>
        <p:nvSpPr>
          <p:cNvPr id="3" name="Content Placeholder 2">
            <a:extLst>
              <a:ext uri="{FF2B5EF4-FFF2-40B4-BE49-F238E27FC236}">
                <a16:creationId xmlns:a16="http://schemas.microsoft.com/office/drawing/2014/main" id="{794C164F-1C9D-F3A2-B748-67BBFAF531D6}"/>
              </a:ext>
            </a:extLst>
          </p:cNvPr>
          <p:cNvSpPr>
            <a:spLocks noGrp="1"/>
          </p:cNvSpPr>
          <p:nvPr>
            <p:ph idx="1"/>
          </p:nvPr>
        </p:nvSpPr>
        <p:spPr>
          <a:xfrm>
            <a:off x="1338028" y="2269802"/>
            <a:ext cx="6310847" cy="3652266"/>
          </a:xfrm>
        </p:spPr>
        <p:txBody>
          <a:bodyPr vert="horz" lIns="91440" tIns="45720" rIns="91440" bIns="45720" rtlCol="0" anchor="ctr">
            <a:normAutofit/>
          </a:bodyPr>
          <a:lstStyle/>
          <a:p>
            <a:pPr marL="0" indent="0" defTabSz="589788" fontAlgn="base">
              <a:spcBef>
                <a:spcPts val="0"/>
              </a:spcBef>
              <a:buNone/>
            </a:pPr>
            <a:endParaRPr lang="en-US" sz="1892" b="1" kern="1200">
              <a:solidFill>
                <a:schemeClr val="tx1"/>
              </a:solidFill>
              <a:latin typeface="Calibri" panose="020F0502020204030204" pitchFamily="34" charset="0"/>
              <a:ea typeface="+mn-ea"/>
              <a:cs typeface="Calibri" panose="020F0502020204030204" pitchFamily="34" charset="0"/>
            </a:endParaRPr>
          </a:p>
          <a:p>
            <a:pPr marL="147447" indent="-147447" defTabSz="589788">
              <a:spcBef>
                <a:spcPts val="0"/>
              </a:spcBef>
            </a:pPr>
            <a:endParaRPr lang="en-US" sz="1892" b="1" kern="1200">
              <a:solidFill>
                <a:schemeClr val="tx1"/>
              </a:solidFill>
              <a:latin typeface="Calibri"/>
              <a:ea typeface="+mn-ea"/>
              <a:cs typeface="Calibri"/>
            </a:endParaRPr>
          </a:p>
          <a:p>
            <a:pPr marL="147447" indent="-147447" defTabSz="589788">
              <a:spcBef>
                <a:spcPts val="0"/>
              </a:spcBef>
            </a:pPr>
            <a:endParaRPr lang="en-US" sz="1892" b="1" kern="1200">
              <a:solidFill>
                <a:schemeClr val="tx1"/>
              </a:solidFill>
              <a:latin typeface="Calibri"/>
              <a:ea typeface="+mn-ea"/>
              <a:cs typeface="Calibri"/>
            </a:endParaRPr>
          </a:p>
          <a:p>
            <a:pPr marL="0" indent="0" defTabSz="589788">
              <a:spcBef>
                <a:spcPts val="0"/>
              </a:spcBef>
              <a:buNone/>
            </a:pPr>
            <a:endParaRPr lang="en-US" sz="1892" b="1" kern="1200">
              <a:solidFill>
                <a:schemeClr val="tx1"/>
              </a:solidFill>
              <a:latin typeface="Calibri" panose="020F0502020204030204" pitchFamily="34" charset="0"/>
              <a:ea typeface="+mn-ea"/>
              <a:cs typeface="Calibri" panose="020F0502020204030204" pitchFamily="34" charset="0"/>
            </a:endParaRPr>
          </a:p>
          <a:p>
            <a:endParaRPr lang="en-US">
              <a:latin typeface="Calibri" panose="020F0502020204030204" pitchFamily="34" charset="0"/>
              <a:cs typeface="Calibri" panose="020F0502020204030204" pitchFamily="34" charset="0"/>
            </a:endParaRPr>
          </a:p>
        </p:txBody>
      </p:sp>
      <p:pic>
        <p:nvPicPr>
          <p:cNvPr id="4" name="Picture 4" descr="Logo, company name&#10;&#10;Description automatically generated">
            <a:extLst>
              <a:ext uri="{FF2B5EF4-FFF2-40B4-BE49-F238E27FC236}">
                <a16:creationId xmlns:a16="http://schemas.microsoft.com/office/drawing/2014/main" id="{44CE89BD-4DA9-D9BF-E37B-6A9273F8751B}"/>
              </a:ext>
            </a:extLst>
          </p:cNvPr>
          <p:cNvPicPr>
            <a:picLocks noChangeAspect="1"/>
          </p:cNvPicPr>
          <p:nvPr/>
        </p:nvPicPr>
        <p:blipFill>
          <a:blip r:embed="rId3"/>
          <a:stretch>
            <a:fillRect/>
          </a:stretch>
        </p:blipFill>
        <p:spPr>
          <a:xfrm>
            <a:off x="7508655" y="5828949"/>
            <a:ext cx="807433" cy="470843"/>
          </a:xfrm>
          <a:prstGeom prst="rect">
            <a:avLst/>
          </a:prstGeom>
        </p:spPr>
      </p:pic>
      <p:sp>
        <p:nvSpPr>
          <p:cNvPr id="6" name="TextBox 5">
            <a:extLst>
              <a:ext uri="{FF2B5EF4-FFF2-40B4-BE49-F238E27FC236}">
                <a16:creationId xmlns:a16="http://schemas.microsoft.com/office/drawing/2014/main" id="{60F0CEC5-6CCB-4D96-130E-32DB5C0F5E51}"/>
              </a:ext>
            </a:extLst>
          </p:cNvPr>
          <p:cNvSpPr txBox="1"/>
          <p:nvPr/>
        </p:nvSpPr>
        <p:spPr>
          <a:xfrm>
            <a:off x="1601190" y="1924684"/>
            <a:ext cx="6306197" cy="30777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defTabSz="786384">
              <a:spcAft>
                <a:spcPts val="600"/>
              </a:spcAft>
            </a:pPr>
            <a:r>
              <a:rPr lang="en-US" sz="1400" b="1">
                <a:ea typeface="Calibri"/>
                <a:cs typeface="Calibri"/>
              </a:rPr>
              <a:t>Taken from SEWRPC publication, "Housing for a Healthy Walworth County" -2023</a:t>
            </a:r>
          </a:p>
        </p:txBody>
      </p:sp>
      <p:sp>
        <p:nvSpPr>
          <p:cNvPr id="7" name="TextBox 6">
            <a:extLst>
              <a:ext uri="{FF2B5EF4-FFF2-40B4-BE49-F238E27FC236}">
                <a16:creationId xmlns:a16="http://schemas.microsoft.com/office/drawing/2014/main" id="{D61A3CA8-560B-60DD-6A8B-A14618173627}"/>
              </a:ext>
            </a:extLst>
          </p:cNvPr>
          <p:cNvSpPr txBox="1"/>
          <p:nvPr/>
        </p:nvSpPr>
        <p:spPr>
          <a:xfrm>
            <a:off x="1329805" y="2511827"/>
            <a:ext cx="6478642" cy="433965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342900" indent="-342900">
              <a:buFont typeface="Arial"/>
              <a:buChar char="•"/>
            </a:pPr>
            <a:r>
              <a:rPr lang="en-US" sz="2000" dirty="0">
                <a:ea typeface="+mn-lt"/>
                <a:cs typeface="+mn-lt"/>
              </a:rPr>
              <a:t>The standards for a healthy housing market used by the U.S. Department of Housing and Urban Development (HUD) are a homeowner vacancy rate between 1% and 2% and a rental unit vacancy rate between 4% and 6%. Delavan, Genoa City, </a:t>
            </a:r>
            <a:r>
              <a:rPr lang="en-US" sz="2000" b="1" dirty="0">
                <a:ea typeface="+mn-lt"/>
                <a:cs typeface="+mn-lt"/>
              </a:rPr>
              <a:t>Whitewater,</a:t>
            </a:r>
            <a:r>
              <a:rPr lang="en-US" sz="2000" dirty="0">
                <a:ea typeface="+mn-lt"/>
                <a:cs typeface="+mn-lt"/>
              </a:rPr>
              <a:t> and Williams Bay are short on housing for </a:t>
            </a:r>
            <a:r>
              <a:rPr lang="en-US" sz="2000" b="1" dirty="0">
                <a:ea typeface="+mn-lt"/>
                <a:cs typeface="+mn-lt"/>
              </a:rPr>
              <a:t>homeowners</a:t>
            </a:r>
            <a:r>
              <a:rPr lang="en-US" sz="2000" dirty="0">
                <a:ea typeface="+mn-lt"/>
                <a:cs typeface="+mn-lt"/>
              </a:rPr>
              <a:t>; East Troy, Fontana, Sharon, and Walworth are short on housing for *</a:t>
            </a:r>
            <a:r>
              <a:rPr lang="en-US" sz="2000" b="1" dirty="0">
                <a:ea typeface="+mn-lt"/>
                <a:cs typeface="+mn-lt"/>
              </a:rPr>
              <a:t>renters</a:t>
            </a:r>
            <a:r>
              <a:rPr lang="en-US" sz="2000" dirty="0">
                <a:ea typeface="+mn-lt"/>
                <a:cs typeface="+mn-lt"/>
              </a:rPr>
              <a:t>; and Darien, Elkhorn, and Mukwonago are short on both. </a:t>
            </a:r>
          </a:p>
          <a:p>
            <a:pPr marL="342900" indent="-342900">
              <a:buFont typeface="Arial"/>
              <a:buChar char="•"/>
            </a:pPr>
            <a:endParaRPr lang="en-US" sz="2000" dirty="0">
              <a:ea typeface="+mn-lt"/>
              <a:cs typeface="+mn-lt"/>
            </a:endParaRPr>
          </a:p>
          <a:p>
            <a:r>
              <a:rPr lang="en-US" sz="2200" dirty="0">
                <a:ea typeface="+mn-lt"/>
                <a:cs typeface="+mn-lt"/>
              </a:rPr>
              <a:t>*</a:t>
            </a:r>
            <a:r>
              <a:rPr lang="en-US" sz="1700" i="1" dirty="0">
                <a:ea typeface="+mn-lt"/>
                <a:cs typeface="+mn-lt"/>
              </a:rPr>
              <a:t>as is the case in most university towns, renter data gets skewed. Taking out student housing, Whitewater would be short on housing for renters</a:t>
            </a:r>
          </a:p>
          <a:p>
            <a:r>
              <a:rPr lang="en-US" sz="1600" dirty="0">
                <a:ea typeface="+mn-lt"/>
                <a:cs typeface="+mn-lt"/>
              </a:rPr>
              <a:t>       </a:t>
            </a:r>
            <a:endParaRPr lang="en-US" sz="1600" dirty="0">
              <a:ea typeface="Calibri"/>
              <a:cs typeface="Calibri"/>
            </a:endParaRPr>
          </a:p>
          <a:p>
            <a:pPr marL="342900" indent="-342900">
              <a:buFont typeface="Arial"/>
              <a:buChar char="•"/>
            </a:pPr>
            <a:endParaRPr lang="en-US" sz="2400">
              <a:ea typeface="Calibri"/>
              <a:cs typeface="Calibri"/>
            </a:endParaRPr>
          </a:p>
        </p:txBody>
      </p:sp>
    </p:spTree>
    <p:extLst>
      <p:ext uri="{BB962C8B-B14F-4D97-AF65-F5344CB8AC3E}">
        <p14:creationId xmlns:p14="http://schemas.microsoft.com/office/powerpoint/2010/main" val="231994809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useBgFill="1">
        <p:nvSpPr>
          <p:cNvPr id="24" name="Rectangle 23">
            <a:extLst>
              <a:ext uri="{FF2B5EF4-FFF2-40B4-BE49-F238E27FC236}">
                <a16:creationId xmlns:a16="http://schemas.microsoft.com/office/drawing/2014/main" id="{345A976A-8DE3-4B67-B94B-2044FDD128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9143771"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6EAAA1B9-2DDB-49C9-A037-A523D2F13C1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28" y="0"/>
            <a:ext cx="9143772"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2" name="Title 1">
            <a:extLst>
              <a:ext uri="{FF2B5EF4-FFF2-40B4-BE49-F238E27FC236}">
                <a16:creationId xmlns:a16="http://schemas.microsoft.com/office/drawing/2014/main" id="{A24B29F8-9041-0E4A-BF8C-DA3A10778121}"/>
              </a:ext>
            </a:extLst>
          </p:cNvPr>
          <p:cNvSpPr>
            <a:spLocks noGrp="1"/>
          </p:cNvSpPr>
          <p:nvPr>
            <p:ph type="title"/>
          </p:nvPr>
        </p:nvSpPr>
        <p:spPr>
          <a:xfrm>
            <a:off x="2084372" y="529087"/>
            <a:ext cx="3801117" cy="1188720"/>
          </a:xfrm>
        </p:spPr>
        <p:txBody>
          <a:bodyPr>
            <a:normAutofit/>
          </a:bodyPr>
          <a:lstStyle/>
          <a:p>
            <a:r>
              <a:rPr lang="en-US" sz="3500">
                <a:solidFill>
                  <a:schemeClr val="tx2"/>
                </a:solidFill>
                <a:latin typeface="Calibri"/>
                <a:ea typeface="Calibri"/>
                <a:cs typeface="Calibri"/>
              </a:rPr>
              <a:t>AVERAGE RENTS</a:t>
            </a:r>
            <a:endParaRPr lang="en-US" sz="3500" b="1">
              <a:solidFill>
                <a:schemeClr val="tx2"/>
              </a:solidFill>
              <a:latin typeface="Calibri"/>
              <a:ea typeface="Calibri"/>
              <a:cs typeface="Calibri"/>
            </a:endParaRPr>
          </a:p>
        </p:txBody>
      </p:sp>
      <p:grpSp>
        <p:nvGrpSpPr>
          <p:cNvPr id="28" name="Group 27">
            <a:extLst>
              <a:ext uri="{FF2B5EF4-FFF2-40B4-BE49-F238E27FC236}">
                <a16:creationId xmlns:a16="http://schemas.microsoft.com/office/drawing/2014/main" id="{B441F8D5-EBCE-4FB9-91A9-3425971C1F9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5400000">
            <a:off x="6553998" y="473861"/>
            <a:ext cx="3142400" cy="2037604"/>
            <a:chOff x="-305" y="-4155"/>
            <a:chExt cx="2514948" cy="2174333"/>
          </a:xfrm>
        </p:grpSpPr>
        <p:sp>
          <p:nvSpPr>
            <p:cNvPr id="29" name="Freeform: Shape 28">
              <a:extLst>
                <a:ext uri="{FF2B5EF4-FFF2-40B4-BE49-F238E27FC236}">
                  <a16:creationId xmlns:a16="http://schemas.microsoft.com/office/drawing/2014/main" id="{9A5E80E2-35F9-41F3-A2B8-A2F17D956FC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0"/>
              <a:ext cx="2514948" cy="2170178"/>
            </a:xfrm>
            <a:custGeom>
              <a:avLst/>
              <a:gdLst>
                <a:gd name="connsiteX0" fmla="*/ 2466091 w 2514948"/>
                <a:gd name="connsiteY0" fmla="*/ 0 h 2170178"/>
                <a:gd name="connsiteX1" fmla="*/ 2514948 w 2514948"/>
                <a:gd name="connsiteY1" fmla="*/ 0 h 2170178"/>
                <a:gd name="connsiteX2" fmla="*/ 2512286 w 2514948"/>
                <a:gd name="connsiteY2" fmla="*/ 12375 h 2170178"/>
                <a:gd name="connsiteX3" fmla="*/ 2394961 w 2514948"/>
                <a:gd name="connsiteY3" fmla="*/ 368660 h 2170178"/>
                <a:gd name="connsiteX4" fmla="*/ 2289734 w 2514948"/>
                <a:gd name="connsiteY4" fmla="*/ 598078 h 2170178"/>
                <a:gd name="connsiteX5" fmla="*/ 2163747 w 2514948"/>
                <a:gd name="connsiteY5" fmla="*/ 819078 h 2170178"/>
                <a:gd name="connsiteX6" fmla="*/ 1852241 w 2514948"/>
                <a:gd name="connsiteY6" fmla="*/ 1228932 h 2170178"/>
                <a:gd name="connsiteX7" fmla="*/ 1668235 w 2514948"/>
                <a:gd name="connsiteY7" fmla="*/ 1413844 h 2170178"/>
                <a:gd name="connsiteX8" fmla="*/ 1619510 w 2514948"/>
                <a:gd name="connsiteY8" fmla="*/ 1457722 h 2170178"/>
                <a:gd name="connsiteX9" fmla="*/ 1569835 w 2514948"/>
                <a:gd name="connsiteY9" fmla="*/ 1500704 h 2170178"/>
                <a:gd name="connsiteX10" fmla="*/ 1467169 w 2514948"/>
                <a:gd name="connsiteY10" fmla="*/ 1583266 h 2170178"/>
                <a:gd name="connsiteX11" fmla="*/ 1018393 w 2514948"/>
                <a:gd name="connsiteY11" fmla="*/ 1867576 h 2170178"/>
                <a:gd name="connsiteX12" fmla="*/ 255857 w 2514948"/>
                <a:gd name="connsiteY12" fmla="*/ 2133049 h 2170178"/>
                <a:gd name="connsiteX13" fmla="*/ 0 w 2514948"/>
                <a:gd name="connsiteY13" fmla="*/ 2170178 h 2170178"/>
                <a:gd name="connsiteX14" fmla="*/ 0 w 2514948"/>
                <a:gd name="connsiteY14" fmla="*/ 1940056 h 2170178"/>
                <a:gd name="connsiteX15" fmla="*/ 201609 w 2514948"/>
                <a:gd name="connsiteY15" fmla="*/ 1902856 h 2170178"/>
                <a:gd name="connsiteX16" fmla="*/ 440974 w 2514948"/>
                <a:gd name="connsiteY16" fmla="*/ 1838472 h 2170178"/>
                <a:gd name="connsiteX17" fmla="*/ 674558 w 2514948"/>
                <a:gd name="connsiteY17" fmla="*/ 1756359 h 2170178"/>
                <a:gd name="connsiteX18" fmla="*/ 901222 w 2514948"/>
                <a:gd name="connsiteY18" fmla="*/ 1657142 h 2170178"/>
                <a:gd name="connsiteX19" fmla="*/ 1330943 w 2514948"/>
                <a:gd name="connsiteY19" fmla="*/ 1413396 h 2170178"/>
                <a:gd name="connsiteX20" fmla="*/ 1432566 w 2514948"/>
                <a:gd name="connsiteY20" fmla="*/ 1343193 h 2170178"/>
                <a:gd name="connsiteX21" fmla="*/ 1482527 w 2514948"/>
                <a:gd name="connsiteY21" fmla="*/ 1306926 h 2170178"/>
                <a:gd name="connsiteX22" fmla="*/ 1531821 w 2514948"/>
                <a:gd name="connsiteY22" fmla="*/ 1269765 h 2170178"/>
                <a:gd name="connsiteX23" fmla="*/ 1721986 w 2514948"/>
                <a:gd name="connsiteY23" fmla="*/ 1112073 h 2170178"/>
                <a:gd name="connsiteX24" fmla="*/ 2061460 w 2514948"/>
                <a:gd name="connsiteY24" fmla="*/ 754336 h 2170178"/>
                <a:gd name="connsiteX25" fmla="*/ 2206218 w 2514948"/>
                <a:gd name="connsiteY25" fmla="*/ 554827 h 2170178"/>
                <a:gd name="connsiteX26" fmla="*/ 2329455 w 2514948"/>
                <a:gd name="connsiteY26" fmla="*/ 341886 h 2170178"/>
                <a:gd name="connsiteX27" fmla="*/ 2356757 w 2514948"/>
                <a:gd name="connsiteY27" fmla="*/ 286815 h 2170178"/>
                <a:gd name="connsiteX28" fmla="*/ 2370030 w 2514948"/>
                <a:gd name="connsiteY28" fmla="*/ 259056 h 2170178"/>
                <a:gd name="connsiteX29" fmla="*/ 2382637 w 2514948"/>
                <a:gd name="connsiteY29" fmla="*/ 231028 h 2170178"/>
                <a:gd name="connsiteX30" fmla="*/ 2406716 w 2514948"/>
                <a:gd name="connsiteY30" fmla="*/ 174525 h 2170178"/>
                <a:gd name="connsiteX31" fmla="*/ 2429278 w 2514948"/>
                <a:gd name="connsiteY31" fmla="*/ 117393 h 21701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2514948" h="2170178">
                  <a:moveTo>
                    <a:pt x="2466091" y="0"/>
                  </a:moveTo>
                  <a:lnTo>
                    <a:pt x="2514948" y="0"/>
                  </a:lnTo>
                  <a:lnTo>
                    <a:pt x="2512286" y="12375"/>
                  </a:lnTo>
                  <a:cubicBezTo>
                    <a:pt x="2481760" y="133161"/>
                    <a:pt x="2442526" y="252239"/>
                    <a:pt x="2394961" y="368660"/>
                  </a:cubicBezTo>
                  <a:cubicBezTo>
                    <a:pt x="2363109" y="446208"/>
                    <a:pt x="2328603" y="523039"/>
                    <a:pt x="2289734" y="598078"/>
                  </a:cubicBezTo>
                  <a:cubicBezTo>
                    <a:pt x="2251436" y="673387"/>
                    <a:pt x="2209251" y="747083"/>
                    <a:pt x="2163747" y="819078"/>
                  </a:cubicBezTo>
                  <a:cubicBezTo>
                    <a:pt x="2072646" y="962979"/>
                    <a:pt x="1968652" y="1100611"/>
                    <a:pt x="1852241" y="1228932"/>
                  </a:cubicBezTo>
                  <a:cubicBezTo>
                    <a:pt x="1793748" y="1292868"/>
                    <a:pt x="1732698" y="1354923"/>
                    <a:pt x="1668235" y="1413844"/>
                  </a:cubicBezTo>
                  <a:cubicBezTo>
                    <a:pt x="1652214" y="1428709"/>
                    <a:pt x="1636100" y="1443395"/>
                    <a:pt x="1619510" y="1457722"/>
                  </a:cubicBezTo>
                  <a:cubicBezTo>
                    <a:pt x="1603015" y="1472140"/>
                    <a:pt x="1586805" y="1486825"/>
                    <a:pt x="1569835" y="1500704"/>
                  </a:cubicBezTo>
                  <a:cubicBezTo>
                    <a:pt x="1536276" y="1528911"/>
                    <a:pt x="1501865" y="1556223"/>
                    <a:pt x="1467169" y="1583266"/>
                  </a:cubicBezTo>
                  <a:cubicBezTo>
                    <a:pt x="1327719" y="1690722"/>
                    <a:pt x="1177085" y="1785910"/>
                    <a:pt x="1018393" y="1867576"/>
                  </a:cubicBezTo>
                  <a:cubicBezTo>
                    <a:pt x="780425" y="1990142"/>
                    <a:pt x="522567" y="2080875"/>
                    <a:pt x="255857" y="2133049"/>
                  </a:cubicBezTo>
                  <a:lnTo>
                    <a:pt x="0" y="2170178"/>
                  </a:lnTo>
                  <a:lnTo>
                    <a:pt x="0" y="1940056"/>
                  </a:lnTo>
                  <a:lnTo>
                    <a:pt x="201609" y="1902856"/>
                  </a:lnTo>
                  <a:cubicBezTo>
                    <a:pt x="282186" y="1884231"/>
                    <a:pt x="362102" y="1863008"/>
                    <a:pt x="440974" y="1838472"/>
                  </a:cubicBezTo>
                  <a:cubicBezTo>
                    <a:pt x="519848" y="1814027"/>
                    <a:pt x="597771" y="1786627"/>
                    <a:pt x="674558" y="1756359"/>
                  </a:cubicBezTo>
                  <a:cubicBezTo>
                    <a:pt x="751250" y="1726003"/>
                    <a:pt x="826900" y="1692870"/>
                    <a:pt x="901222" y="1657142"/>
                  </a:cubicBezTo>
                  <a:cubicBezTo>
                    <a:pt x="1049865" y="1585774"/>
                    <a:pt x="1193581" y="1504376"/>
                    <a:pt x="1330943" y="1413396"/>
                  </a:cubicBezTo>
                  <a:cubicBezTo>
                    <a:pt x="1365165" y="1390563"/>
                    <a:pt x="1399293" y="1367370"/>
                    <a:pt x="1432566" y="1343193"/>
                  </a:cubicBezTo>
                  <a:cubicBezTo>
                    <a:pt x="1449441" y="1331373"/>
                    <a:pt x="1465936" y="1319104"/>
                    <a:pt x="1482527" y="1306926"/>
                  </a:cubicBezTo>
                  <a:cubicBezTo>
                    <a:pt x="1499210" y="1294837"/>
                    <a:pt x="1515611" y="1282391"/>
                    <a:pt x="1531821" y="1269765"/>
                  </a:cubicBezTo>
                  <a:cubicBezTo>
                    <a:pt x="1596947" y="1219350"/>
                    <a:pt x="1660652" y="1167055"/>
                    <a:pt x="1721986" y="1112073"/>
                  </a:cubicBezTo>
                  <a:cubicBezTo>
                    <a:pt x="1844940" y="1002469"/>
                    <a:pt x="1958983" y="882926"/>
                    <a:pt x="2061460" y="754336"/>
                  </a:cubicBezTo>
                  <a:cubicBezTo>
                    <a:pt x="2112652" y="690042"/>
                    <a:pt x="2161094" y="623510"/>
                    <a:pt x="2206218" y="554827"/>
                  </a:cubicBezTo>
                  <a:cubicBezTo>
                    <a:pt x="2250583" y="485787"/>
                    <a:pt x="2292484" y="415046"/>
                    <a:pt x="2329455" y="341886"/>
                  </a:cubicBezTo>
                  <a:cubicBezTo>
                    <a:pt x="2339030" y="323709"/>
                    <a:pt x="2347941" y="305261"/>
                    <a:pt x="2356757" y="286815"/>
                  </a:cubicBezTo>
                  <a:lnTo>
                    <a:pt x="2370030" y="259056"/>
                  </a:lnTo>
                  <a:lnTo>
                    <a:pt x="2382637" y="231028"/>
                  </a:lnTo>
                  <a:cubicBezTo>
                    <a:pt x="2390885" y="212312"/>
                    <a:pt x="2399227" y="193598"/>
                    <a:pt x="2406716" y="174525"/>
                  </a:cubicBezTo>
                  <a:cubicBezTo>
                    <a:pt x="2414206" y="155452"/>
                    <a:pt x="2422453" y="136646"/>
                    <a:pt x="2429278" y="117393"/>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988BDEEE-0C30-49F3-8D05-B062EF890C9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4155"/>
              <a:ext cx="2493062" cy="1947896"/>
            </a:xfrm>
            <a:custGeom>
              <a:avLst/>
              <a:gdLst>
                <a:gd name="connsiteX0" fmla="*/ 1896911 w 2493062"/>
                <a:gd name="connsiteY0" fmla="*/ 0 h 1947896"/>
                <a:gd name="connsiteX1" fmla="*/ 2493062 w 2493062"/>
                <a:gd name="connsiteY1" fmla="*/ 0 h 1947896"/>
                <a:gd name="connsiteX2" fmla="*/ 2435315 w 2493062"/>
                <a:gd name="connsiteY2" fmla="*/ 178165 h 1947896"/>
                <a:gd name="connsiteX3" fmla="*/ 93066 w 2493062"/>
                <a:gd name="connsiteY3" fmla="*/ 1935859 h 1947896"/>
                <a:gd name="connsiteX4" fmla="*/ 0 w 2493062"/>
                <a:gd name="connsiteY4" fmla="*/ 1947896 h 1947896"/>
                <a:gd name="connsiteX5" fmla="*/ 0 w 2493062"/>
                <a:gd name="connsiteY5" fmla="*/ 1404756 h 1947896"/>
                <a:gd name="connsiteX6" fmla="*/ 17392 w 2493062"/>
                <a:gd name="connsiteY6" fmla="*/ 1402364 h 1947896"/>
                <a:gd name="connsiteX7" fmla="*/ 464249 w 2493062"/>
                <a:gd name="connsiteY7" fmla="*/ 1281208 h 1947896"/>
                <a:gd name="connsiteX8" fmla="*/ 1260556 w 2493062"/>
                <a:gd name="connsiteY8" fmla="*/ 833835 h 1947896"/>
                <a:gd name="connsiteX9" fmla="*/ 1807924 w 2493062"/>
                <a:gd name="connsiteY9" fmla="*/ 193222 h 1947896"/>
                <a:gd name="connsiteX10" fmla="*/ 1874357 w 2493062"/>
                <a:gd name="connsiteY10" fmla="*/ 58333 h 19478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93062" h="1947896">
                  <a:moveTo>
                    <a:pt x="1896911" y="0"/>
                  </a:moveTo>
                  <a:lnTo>
                    <a:pt x="2493062" y="0"/>
                  </a:lnTo>
                  <a:lnTo>
                    <a:pt x="2435315" y="178165"/>
                  </a:lnTo>
                  <a:cubicBezTo>
                    <a:pt x="2088122" y="1071812"/>
                    <a:pt x="1129732" y="1758033"/>
                    <a:pt x="93066" y="1935859"/>
                  </a:cubicBezTo>
                  <a:lnTo>
                    <a:pt x="0" y="1947896"/>
                  </a:lnTo>
                  <a:lnTo>
                    <a:pt x="0" y="1404756"/>
                  </a:lnTo>
                  <a:lnTo>
                    <a:pt x="17392" y="1402364"/>
                  </a:lnTo>
                  <a:cubicBezTo>
                    <a:pt x="167719" y="1375030"/>
                    <a:pt x="318070" y="1334398"/>
                    <a:pt x="464249" y="1281208"/>
                  </a:cubicBezTo>
                  <a:cubicBezTo>
                    <a:pt x="753480" y="1176081"/>
                    <a:pt x="1028869" y="1021346"/>
                    <a:pt x="1260556" y="833835"/>
                  </a:cubicBezTo>
                  <a:cubicBezTo>
                    <a:pt x="1491960" y="646594"/>
                    <a:pt x="1681177" y="425056"/>
                    <a:pt x="1807924" y="193222"/>
                  </a:cubicBezTo>
                  <a:cubicBezTo>
                    <a:pt x="1832328" y="148578"/>
                    <a:pt x="1854477" y="103599"/>
                    <a:pt x="1874357" y="58333"/>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F21E0C27-19E6-45DC-B154-4934802074D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0"/>
              <a:ext cx="2501089" cy="1972702"/>
            </a:xfrm>
            <a:custGeom>
              <a:avLst/>
              <a:gdLst>
                <a:gd name="connsiteX0" fmla="*/ 2318728 w 2501089"/>
                <a:gd name="connsiteY0" fmla="*/ 0 h 1972702"/>
                <a:gd name="connsiteX1" fmla="*/ 2501089 w 2501089"/>
                <a:gd name="connsiteY1" fmla="*/ 0 h 1972702"/>
                <a:gd name="connsiteX2" fmla="*/ 2453909 w 2501089"/>
                <a:gd name="connsiteY2" fmla="*/ 167837 h 1972702"/>
                <a:gd name="connsiteX3" fmla="*/ 2361125 w 2501089"/>
                <a:gd name="connsiteY3" fmla="*/ 392084 h 1972702"/>
                <a:gd name="connsiteX4" fmla="*/ 1768255 w 2501089"/>
                <a:gd name="connsiteY4" fmla="*/ 1167644 h 1972702"/>
                <a:gd name="connsiteX5" fmla="*/ 1375125 w 2501089"/>
                <a:gd name="connsiteY5" fmla="*/ 1471474 h 1972702"/>
                <a:gd name="connsiteX6" fmla="*/ 935735 w 2501089"/>
                <a:gd name="connsiteY6" fmla="*/ 1712713 h 1972702"/>
                <a:gd name="connsiteX7" fmla="*/ 212353 w 2501089"/>
                <a:gd name="connsiteY7" fmla="*/ 1940294 h 1972702"/>
                <a:gd name="connsiteX8" fmla="*/ 0 w 2501089"/>
                <a:gd name="connsiteY8" fmla="*/ 1972702 h 1972702"/>
                <a:gd name="connsiteX9" fmla="*/ 0 w 2501089"/>
                <a:gd name="connsiteY9" fmla="*/ 1732181 h 1972702"/>
                <a:gd name="connsiteX10" fmla="*/ 161195 w 2501089"/>
                <a:gd name="connsiteY10" fmla="*/ 1706590 h 1972702"/>
                <a:gd name="connsiteX11" fmla="*/ 388463 w 2501089"/>
                <a:gd name="connsiteY11" fmla="*/ 1652268 h 1972702"/>
                <a:gd name="connsiteX12" fmla="*/ 826716 w 2501089"/>
                <a:gd name="connsiteY12" fmla="*/ 1493950 h 1972702"/>
                <a:gd name="connsiteX13" fmla="*/ 1609847 w 2501089"/>
                <a:gd name="connsiteY13" fmla="*/ 1007535 h 1972702"/>
                <a:gd name="connsiteX14" fmla="*/ 1929982 w 2501089"/>
                <a:gd name="connsiteY14" fmla="*/ 682930 h 1972702"/>
                <a:gd name="connsiteX15" fmla="*/ 2183093 w 2501089"/>
                <a:gd name="connsiteY15" fmla="*/ 310149 h 1972702"/>
                <a:gd name="connsiteX16" fmla="*/ 2280286 w 2501089"/>
                <a:gd name="connsiteY16" fmla="*/ 108435 h 19727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01089" h="1972702">
                  <a:moveTo>
                    <a:pt x="2318728" y="0"/>
                  </a:moveTo>
                  <a:lnTo>
                    <a:pt x="2501089" y="0"/>
                  </a:lnTo>
                  <a:lnTo>
                    <a:pt x="2453909" y="167837"/>
                  </a:lnTo>
                  <a:cubicBezTo>
                    <a:pt x="2427555" y="244153"/>
                    <a:pt x="2396627" y="319103"/>
                    <a:pt x="2361125" y="392084"/>
                  </a:cubicBezTo>
                  <a:cubicBezTo>
                    <a:pt x="2218453" y="684005"/>
                    <a:pt x="2011698" y="945211"/>
                    <a:pt x="1768255" y="1167644"/>
                  </a:cubicBezTo>
                  <a:cubicBezTo>
                    <a:pt x="1646250" y="1278860"/>
                    <a:pt x="1514385" y="1380316"/>
                    <a:pt x="1375125" y="1471474"/>
                  </a:cubicBezTo>
                  <a:cubicBezTo>
                    <a:pt x="1235677" y="1562542"/>
                    <a:pt x="1088928" y="1643672"/>
                    <a:pt x="935735" y="1712713"/>
                  </a:cubicBezTo>
                  <a:cubicBezTo>
                    <a:pt x="705659" y="1815533"/>
                    <a:pt x="462359" y="1892212"/>
                    <a:pt x="212353" y="1940294"/>
                  </a:cubicBezTo>
                  <a:lnTo>
                    <a:pt x="0" y="1972702"/>
                  </a:lnTo>
                  <a:lnTo>
                    <a:pt x="0" y="1732181"/>
                  </a:lnTo>
                  <a:lnTo>
                    <a:pt x="161195" y="1706590"/>
                  </a:lnTo>
                  <a:cubicBezTo>
                    <a:pt x="237638" y="1691378"/>
                    <a:pt x="313477" y="1673222"/>
                    <a:pt x="388463" y="1652268"/>
                  </a:cubicBezTo>
                  <a:cubicBezTo>
                    <a:pt x="538529" y="1610539"/>
                    <a:pt x="684898" y="1556543"/>
                    <a:pt x="826716" y="1493950"/>
                  </a:cubicBezTo>
                  <a:cubicBezTo>
                    <a:pt x="1111207" y="1370107"/>
                    <a:pt x="1376832" y="1205881"/>
                    <a:pt x="1609847" y="1007535"/>
                  </a:cubicBezTo>
                  <a:cubicBezTo>
                    <a:pt x="1725975" y="908049"/>
                    <a:pt x="1833571" y="799519"/>
                    <a:pt x="1929982" y="682930"/>
                  </a:cubicBezTo>
                  <a:cubicBezTo>
                    <a:pt x="2026581" y="566520"/>
                    <a:pt x="2111806" y="441692"/>
                    <a:pt x="2183093" y="310149"/>
                  </a:cubicBezTo>
                  <a:cubicBezTo>
                    <a:pt x="2218738" y="244422"/>
                    <a:pt x="2251396" y="177150"/>
                    <a:pt x="2280286" y="108435"/>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800"/>
            </a:p>
          </p:txBody>
        </p:sp>
        <p:sp>
          <p:nvSpPr>
            <p:cNvPr id="32" name="Freeform: Shape 31">
              <a:extLst>
                <a:ext uri="{FF2B5EF4-FFF2-40B4-BE49-F238E27FC236}">
                  <a16:creationId xmlns:a16="http://schemas.microsoft.com/office/drawing/2014/main" id="{A3A55340-18E0-4A23-B406-BD1221643D8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2491105" cy="1943661"/>
            </a:xfrm>
            <a:custGeom>
              <a:avLst/>
              <a:gdLst>
                <a:gd name="connsiteX0" fmla="*/ 1995408 w 2491105"/>
                <a:gd name="connsiteY0" fmla="*/ 0 h 1943661"/>
                <a:gd name="connsiteX1" fmla="*/ 2491105 w 2491105"/>
                <a:gd name="connsiteY1" fmla="*/ 0 h 1943661"/>
                <a:gd name="connsiteX2" fmla="*/ 2434705 w 2491105"/>
                <a:gd name="connsiteY2" fmla="*/ 174009 h 1943661"/>
                <a:gd name="connsiteX3" fmla="*/ 92457 w 2491105"/>
                <a:gd name="connsiteY3" fmla="*/ 1931703 h 1943661"/>
                <a:gd name="connsiteX4" fmla="*/ 0 w 2491105"/>
                <a:gd name="connsiteY4" fmla="*/ 1943661 h 1943661"/>
                <a:gd name="connsiteX5" fmla="*/ 0 w 2491105"/>
                <a:gd name="connsiteY5" fmla="*/ 1491489 h 1943661"/>
                <a:gd name="connsiteX6" fmla="*/ 34107 w 2491105"/>
                <a:gd name="connsiteY6" fmla="*/ 1486836 h 1943661"/>
                <a:gd name="connsiteX7" fmla="*/ 497577 w 2491105"/>
                <a:gd name="connsiteY7" fmla="*/ 1360598 h 1943661"/>
                <a:gd name="connsiteX8" fmla="*/ 1321566 w 2491105"/>
                <a:gd name="connsiteY8" fmla="*/ 897645 h 1943661"/>
                <a:gd name="connsiteX9" fmla="*/ 1891495 w 2491105"/>
                <a:gd name="connsiteY9" fmla="*/ 230078 h 1943661"/>
                <a:gd name="connsiteX10" fmla="*/ 1961469 w 2491105"/>
                <a:gd name="connsiteY10" fmla="*/ 87885 h 19436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91105" h="1943661">
                  <a:moveTo>
                    <a:pt x="1995408" y="0"/>
                  </a:moveTo>
                  <a:lnTo>
                    <a:pt x="2491105" y="0"/>
                  </a:lnTo>
                  <a:lnTo>
                    <a:pt x="2434705" y="174009"/>
                  </a:lnTo>
                  <a:cubicBezTo>
                    <a:pt x="2087512" y="1067655"/>
                    <a:pt x="1129122" y="1753877"/>
                    <a:pt x="92457" y="1931703"/>
                  </a:cubicBezTo>
                  <a:lnTo>
                    <a:pt x="0" y="1943661"/>
                  </a:lnTo>
                  <a:lnTo>
                    <a:pt x="0" y="1491489"/>
                  </a:lnTo>
                  <a:lnTo>
                    <a:pt x="34107" y="1486836"/>
                  </a:lnTo>
                  <a:cubicBezTo>
                    <a:pt x="189055" y="1458696"/>
                    <a:pt x="343908" y="1416565"/>
                    <a:pt x="497577" y="1360598"/>
                  </a:cubicBezTo>
                  <a:cubicBezTo>
                    <a:pt x="796856" y="1251889"/>
                    <a:pt x="1081725" y="1091781"/>
                    <a:pt x="1321566" y="897645"/>
                  </a:cubicBezTo>
                  <a:cubicBezTo>
                    <a:pt x="1565577" y="700195"/>
                    <a:pt x="1757355" y="475523"/>
                    <a:pt x="1891495" y="230078"/>
                  </a:cubicBezTo>
                  <a:cubicBezTo>
                    <a:pt x="1917197" y="183033"/>
                    <a:pt x="1940526" y="135619"/>
                    <a:pt x="1961469" y="87885"/>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4" name="Group 33">
            <a:extLst>
              <a:ext uri="{FF2B5EF4-FFF2-40B4-BE49-F238E27FC236}">
                <a16:creationId xmlns:a16="http://schemas.microsoft.com/office/drawing/2014/main" id="{08701F99-7E4C-4B92-A4B5-307CDFB7A4DE}"/>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10800000" flipH="1">
            <a:off x="0" y="5047906"/>
            <a:ext cx="1809166" cy="1810094"/>
            <a:chOff x="-305" y="-1"/>
            <a:chExt cx="3832880" cy="2876136"/>
          </a:xfrm>
        </p:grpSpPr>
        <p:sp>
          <p:nvSpPr>
            <p:cNvPr id="35" name="Freeform: Shape 34">
              <a:extLst>
                <a:ext uri="{FF2B5EF4-FFF2-40B4-BE49-F238E27FC236}">
                  <a16:creationId xmlns:a16="http://schemas.microsoft.com/office/drawing/2014/main" id="{441E616B-C319-43C1-9A9C-A2074B2E8AD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424" cy="2653659"/>
            </a:xfrm>
            <a:custGeom>
              <a:avLst/>
              <a:gdLst>
                <a:gd name="connsiteX0" fmla="*/ 3203055 w 3815424"/>
                <a:gd name="connsiteY0" fmla="*/ 0 h 2653659"/>
                <a:gd name="connsiteX1" fmla="*/ 3815424 w 3815424"/>
                <a:gd name="connsiteY1" fmla="*/ 0 h 2653659"/>
                <a:gd name="connsiteX2" fmla="*/ 3801025 w 3815424"/>
                <a:gd name="connsiteY2" fmla="*/ 214243 h 2653659"/>
                <a:gd name="connsiteX3" fmla="*/ 587142 w 3815424"/>
                <a:gd name="connsiteY3" fmla="*/ 2653659 h 2653659"/>
                <a:gd name="connsiteX4" fmla="*/ 53389 w 3815424"/>
                <a:gd name="connsiteY4" fmla="*/ 2605041 h 2653659"/>
                <a:gd name="connsiteX5" fmla="*/ 0 w 3815424"/>
                <a:gd name="connsiteY5" fmla="*/ 2593136 h 2653659"/>
                <a:gd name="connsiteX6" fmla="*/ 0 w 3815424"/>
                <a:gd name="connsiteY6" fmla="*/ 1994836 h 2653659"/>
                <a:gd name="connsiteX7" fmla="*/ 159710 w 3815424"/>
                <a:gd name="connsiteY7" fmla="*/ 2035054 h 2653659"/>
                <a:gd name="connsiteX8" fmla="*/ 587142 w 3815424"/>
                <a:gd name="connsiteY8" fmla="*/ 2075152 h 2653659"/>
                <a:gd name="connsiteX9" fmla="*/ 1549283 w 3815424"/>
                <a:gd name="connsiteY9" fmla="*/ 1900153 h 2653659"/>
                <a:gd name="connsiteX10" fmla="*/ 2406698 w 3815424"/>
                <a:gd name="connsiteY10" fmla="*/ 1418450 h 2653659"/>
                <a:gd name="connsiteX11" fmla="*/ 2996069 w 3815424"/>
                <a:gd name="connsiteY11" fmla="*/ 728678 h 2653659"/>
                <a:gd name="connsiteX12" fmla="*/ 3193967 w 3815424"/>
                <a:gd name="connsiteY12" fmla="*/ 137719 h 26536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815424" h="2653659">
                  <a:moveTo>
                    <a:pt x="3203055" y="0"/>
                  </a:moveTo>
                  <a:lnTo>
                    <a:pt x="3815424" y="0"/>
                  </a:lnTo>
                  <a:lnTo>
                    <a:pt x="3801025" y="214243"/>
                  </a:lnTo>
                  <a:cubicBezTo>
                    <a:pt x="3616317" y="1584467"/>
                    <a:pt x="2091637" y="2653659"/>
                    <a:pt x="587142" y="2653659"/>
                  </a:cubicBezTo>
                  <a:cubicBezTo>
                    <a:pt x="400192" y="2653659"/>
                    <a:pt x="222112" y="2636953"/>
                    <a:pt x="53389" y="2605041"/>
                  </a:cubicBezTo>
                  <a:lnTo>
                    <a:pt x="0" y="2593136"/>
                  </a:lnTo>
                  <a:lnTo>
                    <a:pt x="0" y="1994836"/>
                  </a:lnTo>
                  <a:lnTo>
                    <a:pt x="159710" y="2035054"/>
                  </a:lnTo>
                  <a:cubicBezTo>
                    <a:pt x="295467" y="2061726"/>
                    <a:pt x="438268" y="2075152"/>
                    <a:pt x="587142" y="2075152"/>
                  </a:cubicBezTo>
                  <a:cubicBezTo>
                    <a:pt x="901731" y="2075152"/>
                    <a:pt x="1234490" y="2014697"/>
                    <a:pt x="1549283" y="1900153"/>
                  </a:cubicBezTo>
                  <a:cubicBezTo>
                    <a:pt x="1860709" y="1786959"/>
                    <a:pt x="2157231" y="1620350"/>
                    <a:pt x="2406698" y="1418450"/>
                  </a:cubicBezTo>
                  <a:cubicBezTo>
                    <a:pt x="2655859" y="1216840"/>
                    <a:pt x="2859596" y="978302"/>
                    <a:pt x="2996069" y="728678"/>
                  </a:cubicBezTo>
                  <a:cubicBezTo>
                    <a:pt x="3101178" y="536396"/>
                    <a:pt x="3167417" y="338366"/>
                    <a:pt x="3193967" y="13771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CC86BD2B-CA73-48DF-9CC8-0152EA6B1BA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424" cy="2653660"/>
            </a:xfrm>
            <a:custGeom>
              <a:avLst/>
              <a:gdLst>
                <a:gd name="connsiteX0" fmla="*/ 3305038 w 3815424"/>
                <a:gd name="connsiteY0" fmla="*/ 0 h 2653660"/>
                <a:gd name="connsiteX1" fmla="*/ 3815424 w 3815424"/>
                <a:gd name="connsiteY1" fmla="*/ 0 h 2653660"/>
                <a:gd name="connsiteX2" fmla="*/ 3801025 w 3815424"/>
                <a:gd name="connsiteY2" fmla="*/ 214244 h 2653660"/>
                <a:gd name="connsiteX3" fmla="*/ 587142 w 3815424"/>
                <a:gd name="connsiteY3" fmla="*/ 2653660 h 2653660"/>
                <a:gd name="connsiteX4" fmla="*/ 53389 w 3815424"/>
                <a:gd name="connsiteY4" fmla="*/ 2605042 h 2653660"/>
                <a:gd name="connsiteX5" fmla="*/ 0 w 3815424"/>
                <a:gd name="connsiteY5" fmla="*/ 2593137 h 2653660"/>
                <a:gd name="connsiteX6" fmla="*/ 0 w 3815424"/>
                <a:gd name="connsiteY6" fmla="*/ 2094444 h 2653660"/>
                <a:gd name="connsiteX7" fmla="*/ 137675 w 3815424"/>
                <a:gd name="connsiteY7" fmla="*/ 2129195 h 2653660"/>
                <a:gd name="connsiteX8" fmla="*/ 587142 w 3815424"/>
                <a:gd name="connsiteY8" fmla="*/ 2171571 h 2653660"/>
                <a:gd name="connsiteX9" fmla="*/ 1585826 w 3815424"/>
                <a:gd name="connsiteY9" fmla="*/ 1990112 h 2653660"/>
                <a:gd name="connsiteX10" fmla="*/ 2473046 w 3815424"/>
                <a:gd name="connsiteY10" fmla="*/ 1491633 h 2653660"/>
                <a:gd name="connsiteX11" fmla="*/ 3086710 w 3815424"/>
                <a:gd name="connsiteY11" fmla="*/ 772838 h 2653660"/>
                <a:gd name="connsiteX12" fmla="*/ 3295217 w 3815424"/>
                <a:gd name="connsiteY12" fmla="*/ 149229 h 2653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815424" h="2653660">
                  <a:moveTo>
                    <a:pt x="3305038" y="0"/>
                  </a:moveTo>
                  <a:lnTo>
                    <a:pt x="3815424" y="0"/>
                  </a:lnTo>
                  <a:lnTo>
                    <a:pt x="3801025" y="214244"/>
                  </a:lnTo>
                  <a:cubicBezTo>
                    <a:pt x="3616317" y="1584467"/>
                    <a:pt x="2091637" y="2653660"/>
                    <a:pt x="587142" y="2653660"/>
                  </a:cubicBezTo>
                  <a:cubicBezTo>
                    <a:pt x="400192" y="2653660"/>
                    <a:pt x="222112" y="2636954"/>
                    <a:pt x="53389" y="2605042"/>
                  </a:cubicBezTo>
                  <a:lnTo>
                    <a:pt x="0" y="2593137"/>
                  </a:lnTo>
                  <a:lnTo>
                    <a:pt x="0" y="2094444"/>
                  </a:lnTo>
                  <a:lnTo>
                    <a:pt x="137675" y="2129195"/>
                  </a:lnTo>
                  <a:cubicBezTo>
                    <a:pt x="280616" y="2157374"/>
                    <a:pt x="430766" y="2171571"/>
                    <a:pt x="587142" y="2171571"/>
                  </a:cubicBezTo>
                  <a:cubicBezTo>
                    <a:pt x="918879" y="2171571"/>
                    <a:pt x="1254904" y="2110634"/>
                    <a:pt x="1585826" y="1990112"/>
                  </a:cubicBezTo>
                  <a:cubicBezTo>
                    <a:pt x="1908071" y="1873061"/>
                    <a:pt x="2214800" y="1700666"/>
                    <a:pt x="2473046" y="1491633"/>
                  </a:cubicBezTo>
                  <a:cubicBezTo>
                    <a:pt x="2735782" y="1279031"/>
                    <a:pt x="2942276" y="1037118"/>
                    <a:pt x="3086710" y="772838"/>
                  </a:cubicBezTo>
                  <a:cubicBezTo>
                    <a:pt x="3197408" y="570216"/>
                    <a:pt x="3267226" y="361248"/>
                    <a:pt x="3295217" y="14922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59C1AA9D-3FCF-4B84-94D1-51F0E151711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986" cy="2675935"/>
            </a:xfrm>
            <a:custGeom>
              <a:avLst/>
              <a:gdLst>
                <a:gd name="connsiteX0" fmla="*/ 3648768 w 3815986"/>
                <a:gd name="connsiteY0" fmla="*/ 0 h 2675935"/>
                <a:gd name="connsiteX1" fmla="*/ 3815986 w 3815986"/>
                <a:gd name="connsiteY1" fmla="*/ 0 h 2675935"/>
                <a:gd name="connsiteX2" fmla="*/ 3804695 w 3815986"/>
                <a:gd name="connsiteY2" fmla="*/ 200084 h 2675935"/>
                <a:gd name="connsiteX3" fmla="*/ 3762590 w 3815986"/>
                <a:gd name="connsiteY3" fmla="*/ 455543 h 2675935"/>
                <a:gd name="connsiteX4" fmla="*/ 3592332 w 3815986"/>
                <a:gd name="connsiteY4" fmla="*/ 947274 h 2675935"/>
                <a:gd name="connsiteX5" fmla="*/ 2953967 w 3815986"/>
                <a:gd name="connsiteY5" fmla="*/ 1782349 h 2675935"/>
                <a:gd name="connsiteX6" fmla="*/ 2530669 w 3815986"/>
                <a:gd name="connsiteY6" fmla="*/ 2109494 h 2675935"/>
                <a:gd name="connsiteX7" fmla="*/ 2057561 w 3815986"/>
                <a:gd name="connsiteY7" fmla="*/ 2369245 h 2675935"/>
                <a:gd name="connsiteX8" fmla="*/ 1007330 w 3815986"/>
                <a:gd name="connsiteY8" fmla="*/ 2655701 h 2675935"/>
                <a:gd name="connsiteX9" fmla="*/ 732765 w 3815986"/>
                <a:gd name="connsiteY9" fmla="*/ 2674696 h 2675935"/>
                <a:gd name="connsiteX10" fmla="*/ 457666 w 3815986"/>
                <a:gd name="connsiteY10" fmla="*/ 2670839 h 2675935"/>
                <a:gd name="connsiteX11" fmla="*/ 183574 w 3815986"/>
                <a:gd name="connsiteY11" fmla="*/ 2643312 h 2675935"/>
                <a:gd name="connsiteX12" fmla="*/ 0 w 3815986"/>
                <a:gd name="connsiteY12" fmla="*/ 2607798 h 2675935"/>
                <a:gd name="connsiteX13" fmla="*/ 0 w 3815986"/>
                <a:gd name="connsiteY13" fmla="*/ 2356652 h 2675935"/>
                <a:gd name="connsiteX14" fmla="*/ 222195 w 3815986"/>
                <a:gd name="connsiteY14" fmla="*/ 2396940 h 2675935"/>
                <a:gd name="connsiteX15" fmla="*/ 472364 w 3815986"/>
                <a:gd name="connsiteY15" fmla="*/ 2419092 h 2675935"/>
                <a:gd name="connsiteX16" fmla="*/ 974972 w 3815986"/>
                <a:gd name="connsiteY16" fmla="*/ 2402122 h 2675935"/>
                <a:gd name="connsiteX17" fmla="*/ 1468292 w 3815986"/>
                <a:gd name="connsiteY17" fmla="*/ 2304162 h 2675935"/>
                <a:gd name="connsiteX18" fmla="*/ 1940176 w 3815986"/>
                <a:gd name="connsiteY18" fmla="*/ 2133695 h 2675935"/>
                <a:gd name="connsiteX19" fmla="*/ 2783403 w 3815986"/>
                <a:gd name="connsiteY19" fmla="*/ 1609954 h 2675935"/>
                <a:gd name="connsiteX20" fmla="*/ 3128104 w 3815986"/>
                <a:gd name="connsiteY20" fmla="*/ 1260439 h 2675935"/>
                <a:gd name="connsiteX21" fmla="*/ 3400639 w 3815986"/>
                <a:gd name="connsiteY21" fmla="*/ 859052 h 2675935"/>
                <a:gd name="connsiteX22" fmla="*/ 3585595 w 3815986"/>
                <a:gd name="connsiteY22" fmla="*/ 415336 h 2675935"/>
                <a:gd name="connsiteX23" fmla="*/ 3635918 w 3815986"/>
                <a:gd name="connsiteY23" fmla="*/ 181137 h 26759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815986" h="2675935">
                  <a:moveTo>
                    <a:pt x="3648768" y="0"/>
                  </a:moveTo>
                  <a:lnTo>
                    <a:pt x="3815986" y="0"/>
                  </a:lnTo>
                  <a:lnTo>
                    <a:pt x="3804695" y="200084"/>
                  </a:lnTo>
                  <a:cubicBezTo>
                    <a:pt x="3795228" y="285751"/>
                    <a:pt x="3781167" y="371032"/>
                    <a:pt x="3762590" y="455543"/>
                  </a:cubicBezTo>
                  <a:cubicBezTo>
                    <a:pt x="3725537" y="624467"/>
                    <a:pt x="3668784" y="790112"/>
                    <a:pt x="3592332" y="947274"/>
                  </a:cubicBezTo>
                  <a:cubicBezTo>
                    <a:pt x="3438712" y="1261596"/>
                    <a:pt x="3216091" y="1542847"/>
                    <a:pt x="2953967" y="1782349"/>
                  </a:cubicBezTo>
                  <a:cubicBezTo>
                    <a:pt x="2822599" y="1902099"/>
                    <a:pt x="2680615" y="2011341"/>
                    <a:pt x="2530669" y="2109494"/>
                  </a:cubicBezTo>
                  <a:cubicBezTo>
                    <a:pt x="2380520" y="2207551"/>
                    <a:pt x="2222510" y="2294906"/>
                    <a:pt x="2057561" y="2369245"/>
                  </a:cubicBezTo>
                  <a:cubicBezTo>
                    <a:pt x="1727252" y="2516859"/>
                    <a:pt x="1371629" y="2614434"/>
                    <a:pt x="1007330" y="2655701"/>
                  </a:cubicBezTo>
                  <a:cubicBezTo>
                    <a:pt x="916281" y="2665873"/>
                    <a:pt x="824568" y="2672188"/>
                    <a:pt x="732765" y="2674696"/>
                  </a:cubicBezTo>
                  <a:cubicBezTo>
                    <a:pt x="640963" y="2677203"/>
                    <a:pt x="549072" y="2675901"/>
                    <a:pt x="457666" y="2670839"/>
                  </a:cubicBezTo>
                  <a:cubicBezTo>
                    <a:pt x="366106" y="2665584"/>
                    <a:pt x="274572" y="2656521"/>
                    <a:pt x="183574" y="2643312"/>
                  </a:cubicBezTo>
                  <a:lnTo>
                    <a:pt x="0" y="2607798"/>
                  </a:lnTo>
                  <a:lnTo>
                    <a:pt x="0" y="2356652"/>
                  </a:lnTo>
                  <a:lnTo>
                    <a:pt x="222195" y="2396940"/>
                  </a:lnTo>
                  <a:cubicBezTo>
                    <a:pt x="304990" y="2407980"/>
                    <a:pt x="388511" y="2415283"/>
                    <a:pt x="472364" y="2419092"/>
                  </a:cubicBezTo>
                  <a:cubicBezTo>
                    <a:pt x="640376" y="2427095"/>
                    <a:pt x="808184" y="2421791"/>
                    <a:pt x="974972" y="2402122"/>
                  </a:cubicBezTo>
                  <a:cubicBezTo>
                    <a:pt x="1141658" y="2382358"/>
                    <a:pt x="1306812" y="2349286"/>
                    <a:pt x="1468292" y="2304162"/>
                  </a:cubicBezTo>
                  <a:cubicBezTo>
                    <a:pt x="1629874" y="2259231"/>
                    <a:pt x="1787475" y="2201091"/>
                    <a:pt x="1940176" y="2133695"/>
                  </a:cubicBezTo>
                  <a:cubicBezTo>
                    <a:pt x="2246498" y="2000349"/>
                    <a:pt x="2532507" y="1823520"/>
                    <a:pt x="2783403" y="1609954"/>
                  </a:cubicBezTo>
                  <a:cubicBezTo>
                    <a:pt x="2908442" y="1502833"/>
                    <a:pt x="3024295" y="1385975"/>
                    <a:pt x="3128104" y="1260439"/>
                  </a:cubicBezTo>
                  <a:cubicBezTo>
                    <a:pt x="3232116" y="1135096"/>
                    <a:pt x="3323881" y="1000689"/>
                    <a:pt x="3400639" y="859052"/>
                  </a:cubicBezTo>
                  <a:cubicBezTo>
                    <a:pt x="3477399" y="717510"/>
                    <a:pt x="3541296" y="569316"/>
                    <a:pt x="3585595" y="415336"/>
                  </a:cubicBezTo>
                  <a:cubicBezTo>
                    <a:pt x="3607796" y="338540"/>
                    <a:pt x="3624638" y="260224"/>
                    <a:pt x="3635918" y="181137"/>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Shape 37">
              <a:extLst>
                <a:ext uri="{FF2B5EF4-FFF2-40B4-BE49-F238E27FC236}">
                  <a16:creationId xmlns:a16="http://schemas.microsoft.com/office/drawing/2014/main" id="{1D7CE92F-1DE7-4252-A62C-77ACF8CF268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32270" cy="2876136"/>
            </a:xfrm>
            <a:custGeom>
              <a:avLst/>
              <a:gdLst>
                <a:gd name="connsiteX0" fmla="*/ 3800718 w 3832270"/>
                <a:gd name="connsiteY0" fmla="*/ 0 h 2876136"/>
                <a:gd name="connsiteX1" fmla="*/ 3832270 w 3832270"/>
                <a:gd name="connsiteY1" fmla="*/ 0 h 2876136"/>
                <a:gd name="connsiteX2" fmla="*/ 3824562 w 3832270"/>
                <a:gd name="connsiteY2" fmla="*/ 143769 h 2876136"/>
                <a:gd name="connsiteX3" fmla="*/ 3628155 w 3832270"/>
                <a:gd name="connsiteY3" fmla="*/ 922055 h 2876136"/>
                <a:gd name="connsiteX4" fmla="*/ 3514853 w 3832270"/>
                <a:gd name="connsiteY4" fmla="*/ 1169078 h 2876136"/>
                <a:gd name="connsiteX5" fmla="*/ 3379198 w 3832270"/>
                <a:gd name="connsiteY5" fmla="*/ 1407037 h 2876136"/>
                <a:gd name="connsiteX6" fmla="*/ 3043787 w 3832270"/>
                <a:gd name="connsiteY6" fmla="*/ 1848342 h 2876136"/>
                <a:gd name="connsiteX7" fmla="*/ 2845661 w 3832270"/>
                <a:gd name="connsiteY7" fmla="*/ 2047444 h 2876136"/>
                <a:gd name="connsiteX8" fmla="*/ 2793197 w 3832270"/>
                <a:gd name="connsiteY8" fmla="*/ 2094689 h 2876136"/>
                <a:gd name="connsiteX9" fmla="*/ 2739710 w 3832270"/>
                <a:gd name="connsiteY9" fmla="*/ 2140969 h 2876136"/>
                <a:gd name="connsiteX10" fmla="*/ 2629166 w 3832270"/>
                <a:gd name="connsiteY10" fmla="*/ 2229867 h 2876136"/>
                <a:gd name="connsiteX11" fmla="*/ 2145952 w 3832270"/>
                <a:gd name="connsiteY11" fmla="*/ 2535994 h 2876136"/>
                <a:gd name="connsiteX12" fmla="*/ 1034987 w 3832270"/>
                <a:gd name="connsiteY12" fmla="*/ 2863910 h 2876136"/>
                <a:gd name="connsiteX13" fmla="*/ 741909 w 3832270"/>
                <a:gd name="connsiteY13" fmla="*/ 2875939 h 2876136"/>
                <a:gd name="connsiteX14" fmla="*/ 450208 w 3832270"/>
                <a:gd name="connsiteY14" fmla="*/ 2857451 h 2876136"/>
                <a:gd name="connsiteX15" fmla="*/ 22215 w 3832270"/>
                <a:gd name="connsiteY15" fmla="*/ 2775923 h 2876136"/>
                <a:gd name="connsiteX16" fmla="*/ 0 w 3832270"/>
                <a:gd name="connsiteY16" fmla="*/ 2769256 h 2876136"/>
                <a:gd name="connsiteX17" fmla="*/ 0 w 3832270"/>
                <a:gd name="connsiteY17" fmla="*/ 2590612 h 2876136"/>
                <a:gd name="connsiteX18" fmla="*/ 199046 w 3832270"/>
                <a:gd name="connsiteY18" fmla="*/ 2627410 h 2876136"/>
                <a:gd name="connsiteX19" fmla="*/ 468174 w 3832270"/>
                <a:gd name="connsiteY19" fmla="*/ 2649670 h 2876136"/>
                <a:gd name="connsiteX20" fmla="*/ 1003650 w 3832270"/>
                <a:gd name="connsiteY20" fmla="*/ 2622480 h 2876136"/>
                <a:gd name="connsiteX21" fmla="*/ 1266489 w 3832270"/>
                <a:gd name="connsiteY21" fmla="*/ 2573982 h 2876136"/>
                <a:gd name="connsiteX22" fmla="*/ 1524223 w 3832270"/>
                <a:gd name="connsiteY22" fmla="*/ 2504657 h 2876136"/>
                <a:gd name="connsiteX23" fmla="*/ 1775731 w 3832270"/>
                <a:gd name="connsiteY23" fmla="*/ 2416243 h 2876136"/>
                <a:gd name="connsiteX24" fmla="*/ 2019789 w 3832270"/>
                <a:gd name="connsiteY24" fmla="*/ 2309412 h 2876136"/>
                <a:gd name="connsiteX25" fmla="*/ 2482486 w 3832270"/>
                <a:gd name="connsiteY25" fmla="*/ 2046962 h 2876136"/>
                <a:gd name="connsiteX26" fmla="*/ 2591908 w 3832270"/>
                <a:gd name="connsiteY26" fmla="*/ 1971371 h 2876136"/>
                <a:gd name="connsiteX27" fmla="*/ 2645702 w 3832270"/>
                <a:gd name="connsiteY27" fmla="*/ 1932321 h 2876136"/>
                <a:gd name="connsiteX28" fmla="*/ 2698779 w 3832270"/>
                <a:gd name="connsiteY28" fmla="*/ 1892309 h 2876136"/>
                <a:gd name="connsiteX29" fmla="*/ 2903537 w 3832270"/>
                <a:gd name="connsiteY29" fmla="*/ 1722516 h 2876136"/>
                <a:gd name="connsiteX30" fmla="*/ 3269061 w 3832270"/>
                <a:gd name="connsiteY30" fmla="*/ 1337327 h 2876136"/>
                <a:gd name="connsiteX31" fmla="*/ 3424928 w 3832270"/>
                <a:gd name="connsiteY31" fmla="*/ 1122508 h 2876136"/>
                <a:gd name="connsiteX32" fmla="*/ 3557622 w 3832270"/>
                <a:gd name="connsiteY32" fmla="*/ 893226 h 2876136"/>
                <a:gd name="connsiteX33" fmla="*/ 3587019 w 3832270"/>
                <a:gd name="connsiteY33" fmla="*/ 833929 h 2876136"/>
                <a:gd name="connsiteX34" fmla="*/ 3601310 w 3832270"/>
                <a:gd name="connsiteY34" fmla="*/ 804040 h 2876136"/>
                <a:gd name="connsiteX35" fmla="*/ 3614885 w 3832270"/>
                <a:gd name="connsiteY35" fmla="*/ 773861 h 2876136"/>
                <a:gd name="connsiteX36" fmla="*/ 3640812 w 3832270"/>
                <a:gd name="connsiteY36" fmla="*/ 713022 h 2876136"/>
                <a:gd name="connsiteX37" fmla="*/ 3665105 w 3832270"/>
                <a:gd name="connsiteY37" fmla="*/ 651506 h 2876136"/>
                <a:gd name="connsiteX38" fmla="*/ 3744110 w 3832270"/>
                <a:gd name="connsiteY38" fmla="*/ 399567 h 2876136"/>
                <a:gd name="connsiteX39" fmla="*/ 3792123 w 3832270"/>
                <a:gd name="connsiteY39" fmla="*/ 140444 h 28761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3832270" h="2876136">
                  <a:moveTo>
                    <a:pt x="3800718" y="0"/>
                  </a:moveTo>
                  <a:lnTo>
                    <a:pt x="3832270" y="0"/>
                  </a:lnTo>
                  <a:lnTo>
                    <a:pt x="3824562" y="143769"/>
                  </a:lnTo>
                  <a:cubicBezTo>
                    <a:pt x="3797131" y="409191"/>
                    <a:pt x="3730585" y="671345"/>
                    <a:pt x="3628155" y="922055"/>
                  </a:cubicBezTo>
                  <a:cubicBezTo>
                    <a:pt x="3593858" y="1005553"/>
                    <a:pt x="3556704" y="1088280"/>
                    <a:pt x="3514853" y="1169078"/>
                  </a:cubicBezTo>
                  <a:cubicBezTo>
                    <a:pt x="3473616" y="1250166"/>
                    <a:pt x="3428194" y="1329517"/>
                    <a:pt x="3379198" y="1407037"/>
                  </a:cubicBezTo>
                  <a:cubicBezTo>
                    <a:pt x="3281106" y="1561980"/>
                    <a:pt x="3169132" y="1710174"/>
                    <a:pt x="3043787" y="1848342"/>
                  </a:cubicBezTo>
                  <a:cubicBezTo>
                    <a:pt x="2980806" y="1917184"/>
                    <a:pt x="2915071" y="1984001"/>
                    <a:pt x="2845661" y="2047444"/>
                  </a:cubicBezTo>
                  <a:cubicBezTo>
                    <a:pt x="2828411" y="2063450"/>
                    <a:pt x="2811060" y="2079263"/>
                    <a:pt x="2793197" y="2094689"/>
                  </a:cubicBezTo>
                  <a:cubicBezTo>
                    <a:pt x="2775436" y="2110213"/>
                    <a:pt x="2757982" y="2126025"/>
                    <a:pt x="2739710" y="2140969"/>
                  </a:cubicBezTo>
                  <a:cubicBezTo>
                    <a:pt x="2703576" y="2171341"/>
                    <a:pt x="2666524" y="2200749"/>
                    <a:pt x="2629166" y="2229867"/>
                  </a:cubicBezTo>
                  <a:cubicBezTo>
                    <a:pt x="2479015" y="2345569"/>
                    <a:pt x="2316821" y="2448061"/>
                    <a:pt x="2145952" y="2535994"/>
                  </a:cubicBezTo>
                  <a:cubicBezTo>
                    <a:pt x="1804312" y="2711957"/>
                    <a:pt x="1424600" y="2826982"/>
                    <a:pt x="1034987" y="2863910"/>
                  </a:cubicBezTo>
                  <a:cubicBezTo>
                    <a:pt x="937762" y="2873167"/>
                    <a:pt x="839720" y="2877096"/>
                    <a:pt x="741909" y="2875939"/>
                  </a:cubicBezTo>
                  <a:cubicBezTo>
                    <a:pt x="644097" y="2874782"/>
                    <a:pt x="546515" y="2868539"/>
                    <a:pt x="450208" y="2857451"/>
                  </a:cubicBezTo>
                  <a:cubicBezTo>
                    <a:pt x="305520" y="2840674"/>
                    <a:pt x="162095" y="2813810"/>
                    <a:pt x="22215" y="2775923"/>
                  </a:cubicBezTo>
                  <a:lnTo>
                    <a:pt x="0" y="2769256"/>
                  </a:lnTo>
                  <a:lnTo>
                    <a:pt x="0" y="2590612"/>
                  </a:lnTo>
                  <a:lnTo>
                    <a:pt x="199046" y="2627410"/>
                  </a:lnTo>
                  <a:cubicBezTo>
                    <a:pt x="288321" y="2639209"/>
                    <a:pt x="378197" y="2646537"/>
                    <a:pt x="468174" y="2649670"/>
                  </a:cubicBezTo>
                  <a:cubicBezTo>
                    <a:pt x="648333" y="2656805"/>
                    <a:pt x="826655" y="2647163"/>
                    <a:pt x="1003650" y="2622480"/>
                  </a:cubicBezTo>
                  <a:cubicBezTo>
                    <a:pt x="1091943" y="2609658"/>
                    <a:pt x="1179725" y="2593747"/>
                    <a:pt x="1266489" y="2573982"/>
                  </a:cubicBezTo>
                  <a:cubicBezTo>
                    <a:pt x="1353250" y="2553927"/>
                    <a:pt x="1439298" y="2531076"/>
                    <a:pt x="1524223" y="2504657"/>
                  </a:cubicBezTo>
                  <a:cubicBezTo>
                    <a:pt x="1609149" y="2478336"/>
                    <a:pt x="1693052" y="2448833"/>
                    <a:pt x="1775731" y="2416243"/>
                  </a:cubicBezTo>
                  <a:cubicBezTo>
                    <a:pt x="1858309" y="2383557"/>
                    <a:pt x="1939764" y="2347882"/>
                    <a:pt x="2019789" y="2309412"/>
                  </a:cubicBezTo>
                  <a:cubicBezTo>
                    <a:pt x="2179839" y="2232567"/>
                    <a:pt x="2334583" y="2144923"/>
                    <a:pt x="2482486" y="2046962"/>
                  </a:cubicBezTo>
                  <a:cubicBezTo>
                    <a:pt x="2519334" y="2022376"/>
                    <a:pt x="2556081" y="1997403"/>
                    <a:pt x="2591908" y="1971371"/>
                  </a:cubicBezTo>
                  <a:cubicBezTo>
                    <a:pt x="2610077" y="1958644"/>
                    <a:pt x="2627838" y="1945434"/>
                    <a:pt x="2645702" y="1932321"/>
                  </a:cubicBezTo>
                  <a:cubicBezTo>
                    <a:pt x="2663666" y="1919305"/>
                    <a:pt x="2681325" y="1905903"/>
                    <a:pt x="2698779" y="1892309"/>
                  </a:cubicBezTo>
                  <a:cubicBezTo>
                    <a:pt x="2768903" y="1838025"/>
                    <a:pt x="2837496" y="1781717"/>
                    <a:pt x="2903537" y="1722516"/>
                  </a:cubicBezTo>
                  <a:cubicBezTo>
                    <a:pt x="3035926" y="1604501"/>
                    <a:pt x="3158720" y="1475784"/>
                    <a:pt x="3269061" y="1337327"/>
                  </a:cubicBezTo>
                  <a:cubicBezTo>
                    <a:pt x="3324182" y="1268099"/>
                    <a:pt x="3376341" y="1196461"/>
                    <a:pt x="3424928" y="1122508"/>
                  </a:cubicBezTo>
                  <a:cubicBezTo>
                    <a:pt x="3472697" y="1048170"/>
                    <a:pt x="3517814" y="972000"/>
                    <a:pt x="3557622" y="893226"/>
                  </a:cubicBezTo>
                  <a:cubicBezTo>
                    <a:pt x="3567931" y="873654"/>
                    <a:pt x="3577526" y="853791"/>
                    <a:pt x="3587019" y="833929"/>
                  </a:cubicBezTo>
                  <a:lnTo>
                    <a:pt x="3601310" y="804040"/>
                  </a:lnTo>
                  <a:lnTo>
                    <a:pt x="3614885" y="773861"/>
                  </a:lnTo>
                  <a:cubicBezTo>
                    <a:pt x="3623766" y="753709"/>
                    <a:pt x="3632748" y="733559"/>
                    <a:pt x="3640812" y="713022"/>
                  </a:cubicBezTo>
                  <a:cubicBezTo>
                    <a:pt x="3648876" y="692485"/>
                    <a:pt x="3657756" y="672236"/>
                    <a:pt x="3665105" y="651506"/>
                  </a:cubicBezTo>
                  <a:cubicBezTo>
                    <a:pt x="3696544" y="569166"/>
                    <a:pt x="3723185" y="485089"/>
                    <a:pt x="3744110" y="399567"/>
                  </a:cubicBezTo>
                  <a:cubicBezTo>
                    <a:pt x="3765341" y="314238"/>
                    <a:pt x="3781392" y="227654"/>
                    <a:pt x="3792123" y="140444"/>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4" name="Picture 3" descr="Logo, company name&#10;&#10;Description automatically generated">
            <a:extLst>
              <a:ext uri="{FF2B5EF4-FFF2-40B4-BE49-F238E27FC236}">
                <a16:creationId xmlns:a16="http://schemas.microsoft.com/office/drawing/2014/main" id="{B2BA66B5-07F0-4F9F-A3B3-B88DC4CD81E9}"/>
              </a:ext>
            </a:extLst>
          </p:cNvPr>
          <p:cNvPicPr>
            <a:picLocks noChangeAspect="1"/>
          </p:cNvPicPr>
          <p:nvPr/>
        </p:nvPicPr>
        <p:blipFill>
          <a:blip r:embed="rId3"/>
          <a:stretch>
            <a:fillRect/>
          </a:stretch>
        </p:blipFill>
        <p:spPr>
          <a:xfrm>
            <a:off x="7959306" y="6198172"/>
            <a:ext cx="931654" cy="543280"/>
          </a:xfrm>
          <a:prstGeom prst="rect">
            <a:avLst/>
          </a:prstGeom>
        </p:spPr>
      </p:pic>
      <p:pic>
        <p:nvPicPr>
          <p:cNvPr id="3" name="Content Placeholder 2" descr="A screenshot of a price chart&#10;&#10;Description automatically generated">
            <a:extLst>
              <a:ext uri="{FF2B5EF4-FFF2-40B4-BE49-F238E27FC236}">
                <a16:creationId xmlns:a16="http://schemas.microsoft.com/office/drawing/2014/main" id="{087DFC55-6A2F-D5B0-9238-D92C19872E6A}"/>
              </a:ext>
            </a:extLst>
          </p:cNvPr>
          <p:cNvPicPr>
            <a:picLocks noGrp="1" noChangeAspect="1"/>
          </p:cNvPicPr>
          <p:nvPr>
            <p:ph idx="1"/>
          </p:nvPr>
        </p:nvPicPr>
        <p:blipFill>
          <a:blip r:embed="rId4"/>
          <a:stretch>
            <a:fillRect/>
          </a:stretch>
        </p:blipFill>
        <p:spPr>
          <a:xfrm>
            <a:off x="261853" y="2082712"/>
            <a:ext cx="8612038" cy="1752893"/>
          </a:xfrm>
        </p:spPr>
      </p:pic>
      <p:sp>
        <p:nvSpPr>
          <p:cNvPr id="5" name="TextBox 4">
            <a:extLst>
              <a:ext uri="{FF2B5EF4-FFF2-40B4-BE49-F238E27FC236}">
                <a16:creationId xmlns:a16="http://schemas.microsoft.com/office/drawing/2014/main" id="{8BCF298F-1925-DB24-A3A9-C811B3F65A6B}"/>
              </a:ext>
            </a:extLst>
          </p:cNvPr>
          <p:cNvSpPr txBox="1"/>
          <p:nvPr/>
        </p:nvSpPr>
        <p:spPr>
          <a:xfrm>
            <a:off x="1244851" y="4141960"/>
            <a:ext cx="7152237"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i="1">
                <a:ea typeface="+mn-lt"/>
                <a:cs typeface="+mn-lt"/>
              </a:rPr>
              <a:t>Rates obtained from https://rentalrealestate.com/data/rent/wisconsin/</a:t>
            </a:r>
            <a:endParaRPr lang="en-US" i="1">
              <a:ea typeface="Calibri"/>
              <a:cs typeface="Calibri"/>
            </a:endParaRPr>
          </a:p>
        </p:txBody>
      </p:sp>
    </p:spTree>
    <p:extLst>
      <p:ext uri="{BB962C8B-B14F-4D97-AF65-F5344CB8AC3E}">
        <p14:creationId xmlns:p14="http://schemas.microsoft.com/office/powerpoint/2010/main" val="394877511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useBgFill="1">
        <p:nvSpPr>
          <p:cNvPr id="24" name="Rectangle 23">
            <a:extLst>
              <a:ext uri="{FF2B5EF4-FFF2-40B4-BE49-F238E27FC236}">
                <a16:creationId xmlns:a16="http://schemas.microsoft.com/office/drawing/2014/main" id="{345A976A-8DE3-4B67-B94B-2044FDD128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9143771"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6EAAA1B9-2DDB-49C9-A037-A523D2F13C1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28" y="0"/>
            <a:ext cx="9143772"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2" name="Title 1">
            <a:extLst>
              <a:ext uri="{FF2B5EF4-FFF2-40B4-BE49-F238E27FC236}">
                <a16:creationId xmlns:a16="http://schemas.microsoft.com/office/drawing/2014/main" id="{A24B29F8-9041-0E4A-BF8C-DA3A10778121}"/>
              </a:ext>
            </a:extLst>
          </p:cNvPr>
          <p:cNvSpPr>
            <a:spLocks noGrp="1"/>
          </p:cNvSpPr>
          <p:nvPr>
            <p:ph type="title"/>
          </p:nvPr>
        </p:nvSpPr>
        <p:spPr>
          <a:xfrm>
            <a:off x="675391" y="529087"/>
            <a:ext cx="7934706" cy="1188720"/>
          </a:xfrm>
        </p:spPr>
        <p:txBody>
          <a:bodyPr>
            <a:normAutofit/>
          </a:bodyPr>
          <a:lstStyle/>
          <a:p>
            <a:r>
              <a:rPr lang="en-US" sz="3500">
                <a:solidFill>
                  <a:schemeClr val="tx2"/>
                </a:solidFill>
                <a:latin typeface="Calibri"/>
                <a:ea typeface="Calibri"/>
                <a:cs typeface="Calibri"/>
              </a:rPr>
              <a:t>MORTGAGE ILLUSTRATION – PAGE 7</a:t>
            </a:r>
            <a:br>
              <a:rPr lang="en-US" sz="3500">
                <a:solidFill>
                  <a:schemeClr val="tx2"/>
                </a:solidFill>
                <a:latin typeface="Calibri"/>
                <a:ea typeface="Calibri"/>
                <a:cs typeface="Calibri"/>
              </a:rPr>
            </a:br>
            <a:r>
              <a:rPr lang="en-US" sz="2000">
                <a:solidFill>
                  <a:schemeClr val="tx2"/>
                </a:solidFill>
                <a:latin typeface="Calibri"/>
                <a:ea typeface="Calibri"/>
                <a:cs typeface="Calibri"/>
              </a:rPr>
              <a:t>walworthbusiness.com/housing - September 2024 Report</a:t>
            </a:r>
            <a:endParaRPr lang="en-US" sz="2000" b="1">
              <a:solidFill>
                <a:schemeClr val="tx2"/>
              </a:solidFill>
              <a:latin typeface="Calibri"/>
              <a:ea typeface="Calibri"/>
              <a:cs typeface="Calibri"/>
            </a:endParaRPr>
          </a:p>
        </p:txBody>
      </p:sp>
      <p:grpSp>
        <p:nvGrpSpPr>
          <p:cNvPr id="28" name="Group 27">
            <a:extLst>
              <a:ext uri="{FF2B5EF4-FFF2-40B4-BE49-F238E27FC236}">
                <a16:creationId xmlns:a16="http://schemas.microsoft.com/office/drawing/2014/main" id="{B441F8D5-EBCE-4FB9-91A9-3425971C1F9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5400000">
            <a:off x="6553998" y="473861"/>
            <a:ext cx="3142400" cy="2037604"/>
            <a:chOff x="-305" y="-4155"/>
            <a:chExt cx="2514948" cy="2174333"/>
          </a:xfrm>
        </p:grpSpPr>
        <p:sp>
          <p:nvSpPr>
            <p:cNvPr id="29" name="Freeform: Shape 28">
              <a:extLst>
                <a:ext uri="{FF2B5EF4-FFF2-40B4-BE49-F238E27FC236}">
                  <a16:creationId xmlns:a16="http://schemas.microsoft.com/office/drawing/2014/main" id="{9A5E80E2-35F9-41F3-A2B8-A2F17D956FC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0"/>
              <a:ext cx="2514948" cy="2170178"/>
            </a:xfrm>
            <a:custGeom>
              <a:avLst/>
              <a:gdLst>
                <a:gd name="connsiteX0" fmla="*/ 2466091 w 2514948"/>
                <a:gd name="connsiteY0" fmla="*/ 0 h 2170178"/>
                <a:gd name="connsiteX1" fmla="*/ 2514948 w 2514948"/>
                <a:gd name="connsiteY1" fmla="*/ 0 h 2170178"/>
                <a:gd name="connsiteX2" fmla="*/ 2512286 w 2514948"/>
                <a:gd name="connsiteY2" fmla="*/ 12375 h 2170178"/>
                <a:gd name="connsiteX3" fmla="*/ 2394961 w 2514948"/>
                <a:gd name="connsiteY3" fmla="*/ 368660 h 2170178"/>
                <a:gd name="connsiteX4" fmla="*/ 2289734 w 2514948"/>
                <a:gd name="connsiteY4" fmla="*/ 598078 h 2170178"/>
                <a:gd name="connsiteX5" fmla="*/ 2163747 w 2514948"/>
                <a:gd name="connsiteY5" fmla="*/ 819078 h 2170178"/>
                <a:gd name="connsiteX6" fmla="*/ 1852241 w 2514948"/>
                <a:gd name="connsiteY6" fmla="*/ 1228932 h 2170178"/>
                <a:gd name="connsiteX7" fmla="*/ 1668235 w 2514948"/>
                <a:gd name="connsiteY7" fmla="*/ 1413844 h 2170178"/>
                <a:gd name="connsiteX8" fmla="*/ 1619510 w 2514948"/>
                <a:gd name="connsiteY8" fmla="*/ 1457722 h 2170178"/>
                <a:gd name="connsiteX9" fmla="*/ 1569835 w 2514948"/>
                <a:gd name="connsiteY9" fmla="*/ 1500704 h 2170178"/>
                <a:gd name="connsiteX10" fmla="*/ 1467169 w 2514948"/>
                <a:gd name="connsiteY10" fmla="*/ 1583266 h 2170178"/>
                <a:gd name="connsiteX11" fmla="*/ 1018393 w 2514948"/>
                <a:gd name="connsiteY11" fmla="*/ 1867576 h 2170178"/>
                <a:gd name="connsiteX12" fmla="*/ 255857 w 2514948"/>
                <a:gd name="connsiteY12" fmla="*/ 2133049 h 2170178"/>
                <a:gd name="connsiteX13" fmla="*/ 0 w 2514948"/>
                <a:gd name="connsiteY13" fmla="*/ 2170178 h 2170178"/>
                <a:gd name="connsiteX14" fmla="*/ 0 w 2514948"/>
                <a:gd name="connsiteY14" fmla="*/ 1940056 h 2170178"/>
                <a:gd name="connsiteX15" fmla="*/ 201609 w 2514948"/>
                <a:gd name="connsiteY15" fmla="*/ 1902856 h 2170178"/>
                <a:gd name="connsiteX16" fmla="*/ 440974 w 2514948"/>
                <a:gd name="connsiteY16" fmla="*/ 1838472 h 2170178"/>
                <a:gd name="connsiteX17" fmla="*/ 674558 w 2514948"/>
                <a:gd name="connsiteY17" fmla="*/ 1756359 h 2170178"/>
                <a:gd name="connsiteX18" fmla="*/ 901222 w 2514948"/>
                <a:gd name="connsiteY18" fmla="*/ 1657142 h 2170178"/>
                <a:gd name="connsiteX19" fmla="*/ 1330943 w 2514948"/>
                <a:gd name="connsiteY19" fmla="*/ 1413396 h 2170178"/>
                <a:gd name="connsiteX20" fmla="*/ 1432566 w 2514948"/>
                <a:gd name="connsiteY20" fmla="*/ 1343193 h 2170178"/>
                <a:gd name="connsiteX21" fmla="*/ 1482527 w 2514948"/>
                <a:gd name="connsiteY21" fmla="*/ 1306926 h 2170178"/>
                <a:gd name="connsiteX22" fmla="*/ 1531821 w 2514948"/>
                <a:gd name="connsiteY22" fmla="*/ 1269765 h 2170178"/>
                <a:gd name="connsiteX23" fmla="*/ 1721986 w 2514948"/>
                <a:gd name="connsiteY23" fmla="*/ 1112073 h 2170178"/>
                <a:gd name="connsiteX24" fmla="*/ 2061460 w 2514948"/>
                <a:gd name="connsiteY24" fmla="*/ 754336 h 2170178"/>
                <a:gd name="connsiteX25" fmla="*/ 2206218 w 2514948"/>
                <a:gd name="connsiteY25" fmla="*/ 554827 h 2170178"/>
                <a:gd name="connsiteX26" fmla="*/ 2329455 w 2514948"/>
                <a:gd name="connsiteY26" fmla="*/ 341886 h 2170178"/>
                <a:gd name="connsiteX27" fmla="*/ 2356757 w 2514948"/>
                <a:gd name="connsiteY27" fmla="*/ 286815 h 2170178"/>
                <a:gd name="connsiteX28" fmla="*/ 2370030 w 2514948"/>
                <a:gd name="connsiteY28" fmla="*/ 259056 h 2170178"/>
                <a:gd name="connsiteX29" fmla="*/ 2382637 w 2514948"/>
                <a:gd name="connsiteY29" fmla="*/ 231028 h 2170178"/>
                <a:gd name="connsiteX30" fmla="*/ 2406716 w 2514948"/>
                <a:gd name="connsiteY30" fmla="*/ 174525 h 2170178"/>
                <a:gd name="connsiteX31" fmla="*/ 2429278 w 2514948"/>
                <a:gd name="connsiteY31" fmla="*/ 117393 h 21701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2514948" h="2170178">
                  <a:moveTo>
                    <a:pt x="2466091" y="0"/>
                  </a:moveTo>
                  <a:lnTo>
                    <a:pt x="2514948" y="0"/>
                  </a:lnTo>
                  <a:lnTo>
                    <a:pt x="2512286" y="12375"/>
                  </a:lnTo>
                  <a:cubicBezTo>
                    <a:pt x="2481760" y="133161"/>
                    <a:pt x="2442526" y="252239"/>
                    <a:pt x="2394961" y="368660"/>
                  </a:cubicBezTo>
                  <a:cubicBezTo>
                    <a:pt x="2363109" y="446208"/>
                    <a:pt x="2328603" y="523039"/>
                    <a:pt x="2289734" y="598078"/>
                  </a:cubicBezTo>
                  <a:cubicBezTo>
                    <a:pt x="2251436" y="673387"/>
                    <a:pt x="2209251" y="747083"/>
                    <a:pt x="2163747" y="819078"/>
                  </a:cubicBezTo>
                  <a:cubicBezTo>
                    <a:pt x="2072646" y="962979"/>
                    <a:pt x="1968652" y="1100611"/>
                    <a:pt x="1852241" y="1228932"/>
                  </a:cubicBezTo>
                  <a:cubicBezTo>
                    <a:pt x="1793748" y="1292868"/>
                    <a:pt x="1732698" y="1354923"/>
                    <a:pt x="1668235" y="1413844"/>
                  </a:cubicBezTo>
                  <a:cubicBezTo>
                    <a:pt x="1652214" y="1428709"/>
                    <a:pt x="1636100" y="1443395"/>
                    <a:pt x="1619510" y="1457722"/>
                  </a:cubicBezTo>
                  <a:cubicBezTo>
                    <a:pt x="1603015" y="1472140"/>
                    <a:pt x="1586805" y="1486825"/>
                    <a:pt x="1569835" y="1500704"/>
                  </a:cubicBezTo>
                  <a:cubicBezTo>
                    <a:pt x="1536276" y="1528911"/>
                    <a:pt x="1501865" y="1556223"/>
                    <a:pt x="1467169" y="1583266"/>
                  </a:cubicBezTo>
                  <a:cubicBezTo>
                    <a:pt x="1327719" y="1690722"/>
                    <a:pt x="1177085" y="1785910"/>
                    <a:pt x="1018393" y="1867576"/>
                  </a:cubicBezTo>
                  <a:cubicBezTo>
                    <a:pt x="780425" y="1990142"/>
                    <a:pt x="522567" y="2080875"/>
                    <a:pt x="255857" y="2133049"/>
                  </a:cubicBezTo>
                  <a:lnTo>
                    <a:pt x="0" y="2170178"/>
                  </a:lnTo>
                  <a:lnTo>
                    <a:pt x="0" y="1940056"/>
                  </a:lnTo>
                  <a:lnTo>
                    <a:pt x="201609" y="1902856"/>
                  </a:lnTo>
                  <a:cubicBezTo>
                    <a:pt x="282186" y="1884231"/>
                    <a:pt x="362102" y="1863008"/>
                    <a:pt x="440974" y="1838472"/>
                  </a:cubicBezTo>
                  <a:cubicBezTo>
                    <a:pt x="519848" y="1814027"/>
                    <a:pt x="597771" y="1786627"/>
                    <a:pt x="674558" y="1756359"/>
                  </a:cubicBezTo>
                  <a:cubicBezTo>
                    <a:pt x="751250" y="1726003"/>
                    <a:pt x="826900" y="1692870"/>
                    <a:pt x="901222" y="1657142"/>
                  </a:cubicBezTo>
                  <a:cubicBezTo>
                    <a:pt x="1049865" y="1585774"/>
                    <a:pt x="1193581" y="1504376"/>
                    <a:pt x="1330943" y="1413396"/>
                  </a:cubicBezTo>
                  <a:cubicBezTo>
                    <a:pt x="1365165" y="1390563"/>
                    <a:pt x="1399293" y="1367370"/>
                    <a:pt x="1432566" y="1343193"/>
                  </a:cubicBezTo>
                  <a:cubicBezTo>
                    <a:pt x="1449441" y="1331373"/>
                    <a:pt x="1465936" y="1319104"/>
                    <a:pt x="1482527" y="1306926"/>
                  </a:cubicBezTo>
                  <a:cubicBezTo>
                    <a:pt x="1499210" y="1294837"/>
                    <a:pt x="1515611" y="1282391"/>
                    <a:pt x="1531821" y="1269765"/>
                  </a:cubicBezTo>
                  <a:cubicBezTo>
                    <a:pt x="1596947" y="1219350"/>
                    <a:pt x="1660652" y="1167055"/>
                    <a:pt x="1721986" y="1112073"/>
                  </a:cubicBezTo>
                  <a:cubicBezTo>
                    <a:pt x="1844940" y="1002469"/>
                    <a:pt x="1958983" y="882926"/>
                    <a:pt x="2061460" y="754336"/>
                  </a:cubicBezTo>
                  <a:cubicBezTo>
                    <a:pt x="2112652" y="690042"/>
                    <a:pt x="2161094" y="623510"/>
                    <a:pt x="2206218" y="554827"/>
                  </a:cubicBezTo>
                  <a:cubicBezTo>
                    <a:pt x="2250583" y="485787"/>
                    <a:pt x="2292484" y="415046"/>
                    <a:pt x="2329455" y="341886"/>
                  </a:cubicBezTo>
                  <a:cubicBezTo>
                    <a:pt x="2339030" y="323709"/>
                    <a:pt x="2347941" y="305261"/>
                    <a:pt x="2356757" y="286815"/>
                  </a:cubicBezTo>
                  <a:lnTo>
                    <a:pt x="2370030" y="259056"/>
                  </a:lnTo>
                  <a:lnTo>
                    <a:pt x="2382637" y="231028"/>
                  </a:lnTo>
                  <a:cubicBezTo>
                    <a:pt x="2390885" y="212312"/>
                    <a:pt x="2399227" y="193598"/>
                    <a:pt x="2406716" y="174525"/>
                  </a:cubicBezTo>
                  <a:cubicBezTo>
                    <a:pt x="2414206" y="155452"/>
                    <a:pt x="2422453" y="136646"/>
                    <a:pt x="2429278" y="117393"/>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988BDEEE-0C30-49F3-8D05-B062EF890C9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4155"/>
              <a:ext cx="2493062" cy="1947896"/>
            </a:xfrm>
            <a:custGeom>
              <a:avLst/>
              <a:gdLst>
                <a:gd name="connsiteX0" fmla="*/ 1896911 w 2493062"/>
                <a:gd name="connsiteY0" fmla="*/ 0 h 1947896"/>
                <a:gd name="connsiteX1" fmla="*/ 2493062 w 2493062"/>
                <a:gd name="connsiteY1" fmla="*/ 0 h 1947896"/>
                <a:gd name="connsiteX2" fmla="*/ 2435315 w 2493062"/>
                <a:gd name="connsiteY2" fmla="*/ 178165 h 1947896"/>
                <a:gd name="connsiteX3" fmla="*/ 93066 w 2493062"/>
                <a:gd name="connsiteY3" fmla="*/ 1935859 h 1947896"/>
                <a:gd name="connsiteX4" fmla="*/ 0 w 2493062"/>
                <a:gd name="connsiteY4" fmla="*/ 1947896 h 1947896"/>
                <a:gd name="connsiteX5" fmla="*/ 0 w 2493062"/>
                <a:gd name="connsiteY5" fmla="*/ 1404756 h 1947896"/>
                <a:gd name="connsiteX6" fmla="*/ 17392 w 2493062"/>
                <a:gd name="connsiteY6" fmla="*/ 1402364 h 1947896"/>
                <a:gd name="connsiteX7" fmla="*/ 464249 w 2493062"/>
                <a:gd name="connsiteY7" fmla="*/ 1281208 h 1947896"/>
                <a:gd name="connsiteX8" fmla="*/ 1260556 w 2493062"/>
                <a:gd name="connsiteY8" fmla="*/ 833835 h 1947896"/>
                <a:gd name="connsiteX9" fmla="*/ 1807924 w 2493062"/>
                <a:gd name="connsiteY9" fmla="*/ 193222 h 1947896"/>
                <a:gd name="connsiteX10" fmla="*/ 1874357 w 2493062"/>
                <a:gd name="connsiteY10" fmla="*/ 58333 h 19478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93062" h="1947896">
                  <a:moveTo>
                    <a:pt x="1896911" y="0"/>
                  </a:moveTo>
                  <a:lnTo>
                    <a:pt x="2493062" y="0"/>
                  </a:lnTo>
                  <a:lnTo>
                    <a:pt x="2435315" y="178165"/>
                  </a:lnTo>
                  <a:cubicBezTo>
                    <a:pt x="2088122" y="1071812"/>
                    <a:pt x="1129732" y="1758033"/>
                    <a:pt x="93066" y="1935859"/>
                  </a:cubicBezTo>
                  <a:lnTo>
                    <a:pt x="0" y="1947896"/>
                  </a:lnTo>
                  <a:lnTo>
                    <a:pt x="0" y="1404756"/>
                  </a:lnTo>
                  <a:lnTo>
                    <a:pt x="17392" y="1402364"/>
                  </a:lnTo>
                  <a:cubicBezTo>
                    <a:pt x="167719" y="1375030"/>
                    <a:pt x="318070" y="1334398"/>
                    <a:pt x="464249" y="1281208"/>
                  </a:cubicBezTo>
                  <a:cubicBezTo>
                    <a:pt x="753480" y="1176081"/>
                    <a:pt x="1028869" y="1021346"/>
                    <a:pt x="1260556" y="833835"/>
                  </a:cubicBezTo>
                  <a:cubicBezTo>
                    <a:pt x="1491960" y="646594"/>
                    <a:pt x="1681177" y="425056"/>
                    <a:pt x="1807924" y="193222"/>
                  </a:cubicBezTo>
                  <a:cubicBezTo>
                    <a:pt x="1832328" y="148578"/>
                    <a:pt x="1854477" y="103599"/>
                    <a:pt x="1874357" y="58333"/>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F21E0C27-19E6-45DC-B154-4934802074D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0"/>
              <a:ext cx="2501089" cy="1972702"/>
            </a:xfrm>
            <a:custGeom>
              <a:avLst/>
              <a:gdLst>
                <a:gd name="connsiteX0" fmla="*/ 2318728 w 2501089"/>
                <a:gd name="connsiteY0" fmla="*/ 0 h 1972702"/>
                <a:gd name="connsiteX1" fmla="*/ 2501089 w 2501089"/>
                <a:gd name="connsiteY1" fmla="*/ 0 h 1972702"/>
                <a:gd name="connsiteX2" fmla="*/ 2453909 w 2501089"/>
                <a:gd name="connsiteY2" fmla="*/ 167837 h 1972702"/>
                <a:gd name="connsiteX3" fmla="*/ 2361125 w 2501089"/>
                <a:gd name="connsiteY3" fmla="*/ 392084 h 1972702"/>
                <a:gd name="connsiteX4" fmla="*/ 1768255 w 2501089"/>
                <a:gd name="connsiteY4" fmla="*/ 1167644 h 1972702"/>
                <a:gd name="connsiteX5" fmla="*/ 1375125 w 2501089"/>
                <a:gd name="connsiteY5" fmla="*/ 1471474 h 1972702"/>
                <a:gd name="connsiteX6" fmla="*/ 935735 w 2501089"/>
                <a:gd name="connsiteY6" fmla="*/ 1712713 h 1972702"/>
                <a:gd name="connsiteX7" fmla="*/ 212353 w 2501089"/>
                <a:gd name="connsiteY7" fmla="*/ 1940294 h 1972702"/>
                <a:gd name="connsiteX8" fmla="*/ 0 w 2501089"/>
                <a:gd name="connsiteY8" fmla="*/ 1972702 h 1972702"/>
                <a:gd name="connsiteX9" fmla="*/ 0 w 2501089"/>
                <a:gd name="connsiteY9" fmla="*/ 1732181 h 1972702"/>
                <a:gd name="connsiteX10" fmla="*/ 161195 w 2501089"/>
                <a:gd name="connsiteY10" fmla="*/ 1706590 h 1972702"/>
                <a:gd name="connsiteX11" fmla="*/ 388463 w 2501089"/>
                <a:gd name="connsiteY11" fmla="*/ 1652268 h 1972702"/>
                <a:gd name="connsiteX12" fmla="*/ 826716 w 2501089"/>
                <a:gd name="connsiteY12" fmla="*/ 1493950 h 1972702"/>
                <a:gd name="connsiteX13" fmla="*/ 1609847 w 2501089"/>
                <a:gd name="connsiteY13" fmla="*/ 1007535 h 1972702"/>
                <a:gd name="connsiteX14" fmla="*/ 1929982 w 2501089"/>
                <a:gd name="connsiteY14" fmla="*/ 682930 h 1972702"/>
                <a:gd name="connsiteX15" fmla="*/ 2183093 w 2501089"/>
                <a:gd name="connsiteY15" fmla="*/ 310149 h 1972702"/>
                <a:gd name="connsiteX16" fmla="*/ 2280286 w 2501089"/>
                <a:gd name="connsiteY16" fmla="*/ 108435 h 19727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01089" h="1972702">
                  <a:moveTo>
                    <a:pt x="2318728" y="0"/>
                  </a:moveTo>
                  <a:lnTo>
                    <a:pt x="2501089" y="0"/>
                  </a:lnTo>
                  <a:lnTo>
                    <a:pt x="2453909" y="167837"/>
                  </a:lnTo>
                  <a:cubicBezTo>
                    <a:pt x="2427555" y="244153"/>
                    <a:pt x="2396627" y="319103"/>
                    <a:pt x="2361125" y="392084"/>
                  </a:cubicBezTo>
                  <a:cubicBezTo>
                    <a:pt x="2218453" y="684005"/>
                    <a:pt x="2011698" y="945211"/>
                    <a:pt x="1768255" y="1167644"/>
                  </a:cubicBezTo>
                  <a:cubicBezTo>
                    <a:pt x="1646250" y="1278860"/>
                    <a:pt x="1514385" y="1380316"/>
                    <a:pt x="1375125" y="1471474"/>
                  </a:cubicBezTo>
                  <a:cubicBezTo>
                    <a:pt x="1235677" y="1562542"/>
                    <a:pt x="1088928" y="1643672"/>
                    <a:pt x="935735" y="1712713"/>
                  </a:cubicBezTo>
                  <a:cubicBezTo>
                    <a:pt x="705659" y="1815533"/>
                    <a:pt x="462359" y="1892212"/>
                    <a:pt x="212353" y="1940294"/>
                  </a:cubicBezTo>
                  <a:lnTo>
                    <a:pt x="0" y="1972702"/>
                  </a:lnTo>
                  <a:lnTo>
                    <a:pt x="0" y="1732181"/>
                  </a:lnTo>
                  <a:lnTo>
                    <a:pt x="161195" y="1706590"/>
                  </a:lnTo>
                  <a:cubicBezTo>
                    <a:pt x="237638" y="1691378"/>
                    <a:pt x="313477" y="1673222"/>
                    <a:pt x="388463" y="1652268"/>
                  </a:cubicBezTo>
                  <a:cubicBezTo>
                    <a:pt x="538529" y="1610539"/>
                    <a:pt x="684898" y="1556543"/>
                    <a:pt x="826716" y="1493950"/>
                  </a:cubicBezTo>
                  <a:cubicBezTo>
                    <a:pt x="1111207" y="1370107"/>
                    <a:pt x="1376832" y="1205881"/>
                    <a:pt x="1609847" y="1007535"/>
                  </a:cubicBezTo>
                  <a:cubicBezTo>
                    <a:pt x="1725975" y="908049"/>
                    <a:pt x="1833571" y="799519"/>
                    <a:pt x="1929982" y="682930"/>
                  </a:cubicBezTo>
                  <a:cubicBezTo>
                    <a:pt x="2026581" y="566520"/>
                    <a:pt x="2111806" y="441692"/>
                    <a:pt x="2183093" y="310149"/>
                  </a:cubicBezTo>
                  <a:cubicBezTo>
                    <a:pt x="2218738" y="244422"/>
                    <a:pt x="2251396" y="177150"/>
                    <a:pt x="2280286" y="108435"/>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800"/>
            </a:p>
          </p:txBody>
        </p:sp>
        <p:sp>
          <p:nvSpPr>
            <p:cNvPr id="32" name="Freeform: Shape 31">
              <a:extLst>
                <a:ext uri="{FF2B5EF4-FFF2-40B4-BE49-F238E27FC236}">
                  <a16:creationId xmlns:a16="http://schemas.microsoft.com/office/drawing/2014/main" id="{A3A55340-18E0-4A23-B406-BD1221643D8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2491105" cy="1943661"/>
            </a:xfrm>
            <a:custGeom>
              <a:avLst/>
              <a:gdLst>
                <a:gd name="connsiteX0" fmla="*/ 1995408 w 2491105"/>
                <a:gd name="connsiteY0" fmla="*/ 0 h 1943661"/>
                <a:gd name="connsiteX1" fmla="*/ 2491105 w 2491105"/>
                <a:gd name="connsiteY1" fmla="*/ 0 h 1943661"/>
                <a:gd name="connsiteX2" fmla="*/ 2434705 w 2491105"/>
                <a:gd name="connsiteY2" fmla="*/ 174009 h 1943661"/>
                <a:gd name="connsiteX3" fmla="*/ 92457 w 2491105"/>
                <a:gd name="connsiteY3" fmla="*/ 1931703 h 1943661"/>
                <a:gd name="connsiteX4" fmla="*/ 0 w 2491105"/>
                <a:gd name="connsiteY4" fmla="*/ 1943661 h 1943661"/>
                <a:gd name="connsiteX5" fmla="*/ 0 w 2491105"/>
                <a:gd name="connsiteY5" fmla="*/ 1491489 h 1943661"/>
                <a:gd name="connsiteX6" fmla="*/ 34107 w 2491105"/>
                <a:gd name="connsiteY6" fmla="*/ 1486836 h 1943661"/>
                <a:gd name="connsiteX7" fmla="*/ 497577 w 2491105"/>
                <a:gd name="connsiteY7" fmla="*/ 1360598 h 1943661"/>
                <a:gd name="connsiteX8" fmla="*/ 1321566 w 2491105"/>
                <a:gd name="connsiteY8" fmla="*/ 897645 h 1943661"/>
                <a:gd name="connsiteX9" fmla="*/ 1891495 w 2491105"/>
                <a:gd name="connsiteY9" fmla="*/ 230078 h 1943661"/>
                <a:gd name="connsiteX10" fmla="*/ 1961469 w 2491105"/>
                <a:gd name="connsiteY10" fmla="*/ 87885 h 19436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91105" h="1943661">
                  <a:moveTo>
                    <a:pt x="1995408" y="0"/>
                  </a:moveTo>
                  <a:lnTo>
                    <a:pt x="2491105" y="0"/>
                  </a:lnTo>
                  <a:lnTo>
                    <a:pt x="2434705" y="174009"/>
                  </a:lnTo>
                  <a:cubicBezTo>
                    <a:pt x="2087512" y="1067655"/>
                    <a:pt x="1129122" y="1753877"/>
                    <a:pt x="92457" y="1931703"/>
                  </a:cubicBezTo>
                  <a:lnTo>
                    <a:pt x="0" y="1943661"/>
                  </a:lnTo>
                  <a:lnTo>
                    <a:pt x="0" y="1491489"/>
                  </a:lnTo>
                  <a:lnTo>
                    <a:pt x="34107" y="1486836"/>
                  </a:lnTo>
                  <a:cubicBezTo>
                    <a:pt x="189055" y="1458696"/>
                    <a:pt x="343908" y="1416565"/>
                    <a:pt x="497577" y="1360598"/>
                  </a:cubicBezTo>
                  <a:cubicBezTo>
                    <a:pt x="796856" y="1251889"/>
                    <a:pt x="1081725" y="1091781"/>
                    <a:pt x="1321566" y="897645"/>
                  </a:cubicBezTo>
                  <a:cubicBezTo>
                    <a:pt x="1565577" y="700195"/>
                    <a:pt x="1757355" y="475523"/>
                    <a:pt x="1891495" y="230078"/>
                  </a:cubicBezTo>
                  <a:cubicBezTo>
                    <a:pt x="1917197" y="183033"/>
                    <a:pt x="1940526" y="135619"/>
                    <a:pt x="1961469" y="87885"/>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4" name="Group 33">
            <a:extLst>
              <a:ext uri="{FF2B5EF4-FFF2-40B4-BE49-F238E27FC236}">
                <a16:creationId xmlns:a16="http://schemas.microsoft.com/office/drawing/2014/main" id="{08701F99-7E4C-4B92-A4B5-307CDFB7A4DE}"/>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10800000" flipH="1">
            <a:off x="0" y="5047906"/>
            <a:ext cx="1809166" cy="1810094"/>
            <a:chOff x="-305" y="-1"/>
            <a:chExt cx="3832880" cy="2876136"/>
          </a:xfrm>
        </p:grpSpPr>
        <p:sp>
          <p:nvSpPr>
            <p:cNvPr id="35" name="Freeform: Shape 34">
              <a:extLst>
                <a:ext uri="{FF2B5EF4-FFF2-40B4-BE49-F238E27FC236}">
                  <a16:creationId xmlns:a16="http://schemas.microsoft.com/office/drawing/2014/main" id="{441E616B-C319-43C1-9A9C-A2074B2E8AD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424" cy="2653659"/>
            </a:xfrm>
            <a:custGeom>
              <a:avLst/>
              <a:gdLst>
                <a:gd name="connsiteX0" fmla="*/ 3203055 w 3815424"/>
                <a:gd name="connsiteY0" fmla="*/ 0 h 2653659"/>
                <a:gd name="connsiteX1" fmla="*/ 3815424 w 3815424"/>
                <a:gd name="connsiteY1" fmla="*/ 0 h 2653659"/>
                <a:gd name="connsiteX2" fmla="*/ 3801025 w 3815424"/>
                <a:gd name="connsiteY2" fmla="*/ 214243 h 2653659"/>
                <a:gd name="connsiteX3" fmla="*/ 587142 w 3815424"/>
                <a:gd name="connsiteY3" fmla="*/ 2653659 h 2653659"/>
                <a:gd name="connsiteX4" fmla="*/ 53389 w 3815424"/>
                <a:gd name="connsiteY4" fmla="*/ 2605041 h 2653659"/>
                <a:gd name="connsiteX5" fmla="*/ 0 w 3815424"/>
                <a:gd name="connsiteY5" fmla="*/ 2593136 h 2653659"/>
                <a:gd name="connsiteX6" fmla="*/ 0 w 3815424"/>
                <a:gd name="connsiteY6" fmla="*/ 1994836 h 2653659"/>
                <a:gd name="connsiteX7" fmla="*/ 159710 w 3815424"/>
                <a:gd name="connsiteY7" fmla="*/ 2035054 h 2653659"/>
                <a:gd name="connsiteX8" fmla="*/ 587142 w 3815424"/>
                <a:gd name="connsiteY8" fmla="*/ 2075152 h 2653659"/>
                <a:gd name="connsiteX9" fmla="*/ 1549283 w 3815424"/>
                <a:gd name="connsiteY9" fmla="*/ 1900153 h 2653659"/>
                <a:gd name="connsiteX10" fmla="*/ 2406698 w 3815424"/>
                <a:gd name="connsiteY10" fmla="*/ 1418450 h 2653659"/>
                <a:gd name="connsiteX11" fmla="*/ 2996069 w 3815424"/>
                <a:gd name="connsiteY11" fmla="*/ 728678 h 2653659"/>
                <a:gd name="connsiteX12" fmla="*/ 3193967 w 3815424"/>
                <a:gd name="connsiteY12" fmla="*/ 137719 h 26536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815424" h="2653659">
                  <a:moveTo>
                    <a:pt x="3203055" y="0"/>
                  </a:moveTo>
                  <a:lnTo>
                    <a:pt x="3815424" y="0"/>
                  </a:lnTo>
                  <a:lnTo>
                    <a:pt x="3801025" y="214243"/>
                  </a:lnTo>
                  <a:cubicBezTo>
                    <a:pt x="3616317" y="1584467"/>
                    <a:pt x="2091637" y="2653659"/>
                    <a:pt x="587142" y="2653659"/>
                  </a:cubicBezTo>
                  <a:cubicBezTo>
                    <a:pt x="400192" y="2653659"/>
                    <a:pt x="222112" y="2636953"/>
                    <a:pt x="53389" y="2605041"/>
                  </a:cubicBezTo>
                  <a:lnTo>
                    <a:pt x="0" y="2593136"/>
                  </a:lnTo>
                  <a:lnTo>
                    <a:pt x="0" y="1994836"/>
                  </a:lnTo>
                  <a:lnTo>
                    <a:pt x="159710" y="2035054"/>
                  </a:lnTo>
                  <a:cubicBezTo>
                    <a:pt x="295467" y="2061726"/>
                    <a:pt x="438268" y="2075152"/>
                    <a:pt x="587142" y="2075152"/>
                  </a:cubicBezTo>
                  <a:cubicBezTo>
                    <a:pt x="901731" y="2075152"/>
                    <a:pt x="1234490" y="2014697"/>
                    <a:pt x="1549283" y="1900153"/>
                  </a:cubicBezTo>
                  <a:cubicBezTo>
                    <a:pt x="1860709" y="1786959"/>
                    <a:pt x="2157231" y="1620350"/>
                    <a:pt x="2406698" y="1418450"/>
                  </a:cubicBezTo>
                  <a:cubicBezTo>
                    <a:pt x="2655859" y="1216840"/>
                    <a:pt x="2859596" y="978302"/>
                    <a:pt x="2996069" y="728678"/>
                  </a:cubicBezTo>
                  <a:cubicBezTo>
                    <a:pt x="3101178" y="536396"/>
                    <a:pt x="3167417" y="338366"/>
                    <a:pt x="3193967" y="13771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CC86BD2B-CA73-48DF-9CC8-0152EA6B1BA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424" cy="2653660"/>
            </a:xfrm>
            <a:custGeom>
              <a:avLst/>
              <a:gdLst>
                <a:gd name="connsiteX0" fmla="*/ 3305038 w 3815424"/>
                <a:gd name="connsiteY0" fmla="*/ 0 h 2653660"/>
                <a:gd name="connsiteX1" fmla="*/ 3815424 w 3815424"/>
                <a:gd name="connsiteY1" fmla="*/ 0 h 2653660"/>
                <a:gd name="connsiteX2" fmla="*/ 3801025 w 3815424"/>
                <a:gd name="connsiteY2" fmla="*/ 214244 h 2653660"/>
                <a:gd name="connsiteX3" fmla="*/ 587142 w 3815424"/>
                <a:gd name="connsiteY3" fmla="*/ 2653660 h 2653660"/>
                <a:gd name="connsiteX4" fmla="*/ 53389 w 3815424"/>
                <a:gd name="connsiteY4" fmla="*/ 2605042 h 2653660"/>
                <a:gd name="connsiteX5" fmla="*/ 0 w 3815424"/>
                <a:gd name="connsiteY5" fmla="*/ 2593137 h 2653660"/>
                <a:gd name="connsiteX6" fmla="*/ 0 w 3815424"/>
                <a:gd name="connsiteY6" fmla="*/ 2094444 h 2653660"/>
                <a:gd name="connsiteX7" fmla="*/ 137675 w 3815424"/>
                <a:gd name="connsiteY7" fmla="*/ 2129195 h 2653660"/>
                <a:gd name="connsiteX8" fmla="*/ 587142 w 3815424"/>
                <a:gd name="connsiteY8" fmla="*/ 2171571 h 2653660"/>
                <a:gd name="connsiteX9" fmla="*/ 1585826 w 3815424"/>
                <a:gd name="connsiteY9" fmla="*/ 1990112 h 2653660"/>
                <a:gd name="connsiteX10" fmla="*/ 2473046 w 3815424"/>
                <a:gd name="connsiteY10" fmla="*/ 1491633 h 2653660"/>
                <a:gd name="connsiteX11" fmla="*/ 3086710 w 3815424"/>
                <a:gd name="connsiteY11" fmla="*/ 772838 h 2653660"/>
                <a:gd name="connsiteX12" fmla="*/ 3295217 w 3815424"/>
                <a:gd name="connsiteY12" fmla="*/ 149229 h 2653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815424" h="2653660">
                  <a:moveTo>
                    <a:pt x="3305038" y="0"/>
                  </a:moveTo>
                  <a:lnTo>
                    <a:pt x="3815424" y="0"/>
                  </a:lnTo>
                  <a:lnTo>
                    <a:pt x="3801025" y="214244"/>
                  </a:lnTo>
                  <a:cubicBezTo>
                    <a:pt x="3616317" y="1584467"/>
                    <a:pt x="2091637" y="2653660"/>
                    <a:pt x="587142" y="2653660"/>
                  </a:cubicBezTo>
                  <a:cubicBezTo>
                    <a:pt x="400192" y="2653660"/>
                    <a:pt x="222112" y="2636954"/>
                    <a:pt x="53389" y="2605042"/>
                  </a:cubicBezTo>
                  <a:lnTo>
                    <a:pt x="0" y="2593137"/>
                  </a:lnTo>
                  <a:lnTo>
                    <a:pt x="0" y="2094444"/>
                  </a:lnTo>
                  <a:lnTo>
                    <a:pt x="137675" y="2129195"/>
                  </a:lnTo>
                  <a:cubicBezTo>
                    <a:pt x="280616" y="2157374"/>
                    <a:pt x="430766" y="2171571"/>
                    <a:pt x="587142" y="2171571"/>
                  </a:cubicBezTo>
                  <a:cubicBezTo>
                    <a:pt x="918879" y="2171571"/>
                    <a:pt x="1254904" y="2110634"/>
                    <a:pt x="1585826" y="1990112"/>
                  </a:cubicBezTo>
                  <a:cubicBezTo>
                    <a:pt x="1908071" y="1873061"/>
                    <a:pt x="2214800" y="1700666"/>
                    <a:pt x="2473046" y="1491633"/>
                  </a:cubicBezTo>
                  <a:cubicBezTo>
                    <a:pt x="2735782" y="1279031"/>
                    <a:pt x="2942276" y="1037118"/>
                    <a:pt x="3086710" y="772838"/>
                  </a:cubicBezTo>
                  <a:cubicBezTo>
                    <a:pt x="3197408" y="570216"/>
                    <a:pt x="3267226" y="361248"/>
                    <a:pt x="3295217" y="14922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59C1AA9D-3FCF-4B84-94D1-51F0E151711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986" cy="2675935"/>
            </a:xfrm>
            <a:custGeom>
              <a:avLst/>
              <a:gdLst>
                <a:gd name="connsiteX0" fmla="*/ 3648768 w 3815986"/>
                <a:gd name="connsiteY0" fmla="*/ 0 h 2675935"/>
                <a:gd name="connsiteX1" fmla="*/ 3815986 w 3815986"/>
                <a:gd name="connsiteY1" fmla="*/ 0 h 2675935"/>
                <a:gd name="connsiteX2" fmla="*/ 3804695 w 3815986"/>
                <a:gd name="connsiteY2" fmla="*/ 200084 h 2675935"/>
                <a:gd name="connsiteX3" fmla="*/ 3762590 w 3815986"/>
                <a:gd name="connsiteY3" fmla="*/ 455543 h 2675935"/>
                <a:gd name="connsiteX4" fmla="*/ 3592332 w 3815986"/>
                <a:gd name="connsiteY4" fmla="*/ 947274 h 2675935"/>
                <a:gd name="connsiteX5" fmla="*/ 2953967 w 3815986"/>
                <a:gd name="connsiteY5" fmla="*/ 1782349 h 2675935"/>
                <a:gd name="connsiteX6" fmla="*/ 2530669 w 3815986"/>
                <a:gd name="connsiteY6" fmla="*/ 2109494 h 2675935"/>
                <a:gd name="connsiteX7" fmla="*/ 2057561 w 3815986"/>
                <a:gd name="connsiteY7" fmla="*/ 2369245 h 2675935"/>
                <a:gd name="connsiteX8" fmla="*/ 1007330 w 3815986"/>
                <a:gd name="connsiteY8" fmla="*/ 2655701 h 2675935"/>
                <a:gd name="connsiteX9" fmla="*/ 732765 w 3815986"/>
                <a:gd name="connsiteY9" fmla="*/ 2674696 h 2675935"/>
                <a:gd name="connsiteX10" fmla="*/ 457666 w 3815986"/>
                <a:gd name="connsiteY10" fmla="*/ 2670839 h 2675935"/>
                <a:gd name="connsiteX11" fmla="*/ 183574 w 3815986"/>
                <a:gd name="connsiteY11" fmla="*/ 2643312 h 2675935"/>
                <a:gd name="connsiteX12" fmla="*/ 0 w 3815986"/>
                <a:gd name="connsiteY12" fmla="*/ 2607798 h 2675935"/>
                <a:gd name="connsiteX13" fmla="*/ 0 w 3815986"/>
                <a:gd name="connsiteY13" fmla="*/ 2356652 h 2675935"/>
                <a:gd name="connsiteX14" fmla="*/ 222195 w 3815986"/>
                <a:gd name="connsiteY14" fmla="*/ 2396940 h 2675935"/>
                <a:gd name="connsiteX15" fmla="*/ 472364 w 3815986"/>
                <a:gd name="connsiteY15" fmla="*/ 2419092 h 2675935"/>
                <a:gd name="connsiteX16" fmla="*/ 974972 w 3815986"/>
                <a:gd name="connsiteY16" fmla="*/ 2402122 h 2675935"/>
                <a:gd name="connsiteX17" fmla="*/ 1468292 w 3815986"/>
                <a:gd name="connsiteY17" fmla="*/ 2304162 h 2675935"/>
                <a:gd name="connsiteX18" fmla="*/ 1940176 w 3815986"/>
                <a:gd name="connsiteY18" fmla="*/ 2133695 h 2675935"/>
                <a:gd name="connsiteX19" fmla="*/ 2783403 w 3815986"/>
                <a:gd name="connsiteY19" fmla="*/ 1609954 h 2675935"/>
                <a:gd name="connsiteX20" fmla="*/ 3128104 w 3815986"/>
                <a:gd name="connsiteY20" fmla="*/ 1260439 h 2675935"/>
                <a:gd name="connsiteX21" fmla="*/ 3400639 w 3815986"/>
                <a:gd name="connsiteY21" fmla="*/ 859052 h 2675935"/>
                <a:gd name="connsiteX22" fmla="*/ 3585595 w 3815986"/>
                <a:gd name="connsiteY22" fmla="*/ 415336 h 2675935"/>
                <a:gd name="connsiteX23" fmla="*/ 3635918 w 3815986"/>
                <a:gd name="connsiteY23" fmla="*/ 181137 h 26759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815986" h="2675935">
                  <a:moveTo>
                    <a:pt x="3648768" y="0"/>
                  </a:moveTo>
                  <a:lnTo>
                    <a:pt x="3815986" y="0"/>
                  </a:lnTo>
                  <a:lnTo>
                    <a:pt x="3804695" y="200084"/>
                  </a:lnTo>
                  <a:cubicBezTo>
                    <a:pt x="3795228" y="285751"/>
                    <a:pt x="3781167" y="371032"/>
                    <a:pt x="3762590" y="455543"/>
                  </a:cubicBezTo>
                  <a:cubicBezTo>
                    <a:pt x="3725537" y="624467"/>
                    <a:pt x="3668784" y="790112"/>
                    <a:pt x="3592332" y="947274"/>
                  </a:cubicBezTo>
                  <a:cubicBezTo>
                    <a:pt x="3438712" y="1261596"/>
                    <a:pt x="3216091" y="1542847"/>
                    <a:pt x="2953967" y="1782349"/>
                  </a:cubicBezTo>
                  <a:cubicBezTo>
                    <a:pt x="2822599" y="1902099"/>
                    <a:pt x="2680615" y="2011341"/>
                    <a:pt x="2530669" y="2109494"/>
                  </a:cubicBezTo>
                  <a:cubicBezTo>
                    <a:pt x="2380520" y="2207551"/>
                    <a:pt x="2222510" y="2294906"/>
                    <a:pt x="2057561" y="2369245"/>
                  </a:cubicBezTo>
                  <a:cubicBezTo>
                    <a:pt x="1727252" y="2516859"/>
                    <a:pt x="1371629" y="2614434"/>
                    <a:pt x="1007330" y="2655701"/>
                  </a:cubicBezTo>
                  <a:cubicBezTo>
                    <a:pt x="916281" y="2665873"/>
                    <a:pt x="824568" y="2672188"/>
                    <a:pt x="732765" y="2674696"/>
                  </a:cubicBezTo>
                  <a:cubicBezTo>
                    <a:pt x="640963" y="2677203"/>
                    <a:pt x="549072" y="2675901"/>
                    <a:pt x="457666" y="2670839"/>
                  </a:cubicBezTo>
                  <a:cubicBezTo>
                    <a:pt x="366106" y="2665584"/>
                    <a:pt x="274572" y="2656521"/>
                    <a:pt x="183574" y="2643312"/>
                  </a:cubicBezTo>
                  <a:lnTo>
                    <a:pt x="0" y="2607798"/>
                  </a:lnTo>
                  <a:lnTo>
                    <a:pt x="0" y="2356652"/>
                  </a:lnTo>
                  <a:lnTo>
                    <a:pt x="222195" y="2396940"/>
                  </a:lnTo>
                  <a:cubicBezTo>
                    <a:pt x="304990" y="2407980"/>
                    <a:pt x="388511" y="2415283"/>
                    <a:pt x="472364" y="2419092"/>
                  </a:cubicBezTo>
                  <a:cubicBezTo>
                    <a:pt x="640376" y="2427095"/>
                    <a:pt x="808184" y="2421791"/>
                    <a:pt x="974972" y="2402122"/>
                  </a:cubicBezTo>
                  <a:cubicBezTo>
                    <a:pt x="1141658" y="2382358"/>
                    <a:pt x="1306812" y="2349286"/>
                    <a:pt x="1468292" y="2304162"/>
                  </a:cubicBezTo>
                  <a:cubicBezTo>
                    <a:pt x="1629874" y="2259231"/>
                    <a:pt x="1787475" y="2201091"/>
                    <a:pt x="1940176" y="2133695"/>
                  </a:cubicBezTo>
                  <a:cubicBezTo>
                    <a:pt x="2246498" y="2000349"/>
                    <a:pt x="2532507" y="1823520"/>
                    <a:pt x="2783403" y="1609954"/>
                  </a:cubicBezTo>
                  <a:cubicBezTo>
                    <a:pt x="2908442" y="1502833"/>
                    <a:pt x="3024295" y="1385975"/>
                    <a:pt x="3128104" y="1260439"/>
                  </a:cubicBezTo>
                  <a:cubicBezTo>
                    <a:pt x="3232116" y="1135096"/>
                    <a:pt x="3323881" y="1000689"/>
                    <a:pt x="3400639" y="859052"/>
                  </a:cubicBezTo>
                  <a:cubicBezTo>
                    <a:pt x="3477399" y="717510"/>
                    <a:pt x="3541296" y="569316"/>
                    <a:pt x="3585595" y="415336"/>
                  </a:cubicBezTo>
                  <a:cubicBezTo>
                    <a:pt x="3607796" y="338540"/>
                    <a:pt x="3624638" y="260224"/>
                    <a:pt x="3635918" y="181137"/>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Shape 37">
              <a:extLst>
                <a:ext uri="{FF2B5EF4-FFF2-40B4-BE49-F238E27FC236}">
                  <a16:creationId xmlns:a16="http://schemas.microsoft.com/office/drawing/2014/main" id="{1D7CE92F-1DE7-4252-A62C-77ACF8CF268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32270" cy="2876136"/>
            </a:xfrm>
            <a:custGeom>
              <a:avLst/>
              <a:gdLst>
                <a:gd name="connsiteX0" fmla="*/ 3800718 w 3832270"/>
                <a:gd name="connsiteY0" fmla="*/ 0 h 2876136"/>
                <a:gd name="connsiteX1" fmla="*/ 3832270 w 3832270"/>
                <a:gd name="connsiteY1" fmla="*/ 0 h 2876136"/>
                <a:gd name="connsiteX2" fmla="*/ 3824562 w 3832270"/>
                <a:gd name="connsiteY2" fmla="*/ 143769 h 2876136"/>
                <a:gd name="connsiteX3" fmla="*/ 3628155 w 3832270"/>
                <a:gd name="connsiteY3" fmla="*/ 922055 h 2876136"/>
                <a:gd name="connsiteX4" fmla="*/ 3514853 w 3832270"/>
                <a:gd name="connsiteY4" fmla="*/ 1169078 h 2876136"/>
                <a:gd name="connsiteX5" fmla="*/ 3379198 w 3832270"/>
                <a:gd name="connsiteY5" fmla="*/ 1407037 h 2876136"/>
                <a:gd name="connsiteX6" fmla="*/ 3043787 w 3832270"/>
                <a:gd name="connsiteY6" fmla="*/ 1848342 h 2876136"/>
                <a:gd name="connsiteX7" fmla="*/ 2845661 w 3832270"/>
                <a:gd name="connsiteY7" fmla="*/ 2047444 h 2876136"/>
                <a:gd name="connsiteX8" fmla="*/ 2793197 w 3832270"/>
                <a:gd name="connsiteY8" fmla="*/ 2094689 h 2876136"/>
                <a:gd name="connsiteX9" fmla="*/ 2739710 w 3832270"/>
                <a:gd name="connsiteY9" fmla="*/ 2140969 h 2876136"/>
                <a:gd name="connsiteX10" fmla="*/ 2629166 w 3832270"/>
                <a:gd name="connsiteY10" fmla="*/ 2229867 h 2876136"/>
                <a:gd name="connsiteX11" fmla="*/ 2145952 w 3832270"/>
                <a:gd name="connsiteY11" fmla="*/ 2535994 h 2876136"/>
                <a:gd name="connsiteX12" fmla="*/ 1034987 w 3832270"/>
                <a:gd name="connsiteY12" fmla="*/ 2863910 h 2876136"/>
                <a:gd name="connsiteX13" fmla="*/ 741909 w 3832270"/>
                <a:gd name="connsiteY13" fmla="*/ 2875939 h 2876136"/>
                <a:gd name="connsiteX14" fmla="*/ 450208 w 3832270"/>
                <a:gd name="connsiteY14" fmla="*/ 2857451 h 2876136"/>
                <a:gd name="connsiteX15" fmla="*/ 22215 w 3832270"/>
                <a:gd name="connsiteY15" fmla="*/ 2775923 h 2876136"/>
                <a:gd name="connsiteX16" fmla="*/ 0 w 3832270"/>
                <a:gd name="connsiteY16" fmla="*/ 2769256 h 2876136"/>
                <a:gd name="connsiteX17" fmla="*/ 0 w 3832270"/>
                <a:gd name="connsiteY17" fmla="*/ 2590612 h 2876136"/>
                <a:gd name="connsiteX18" fmla="*/ 199046 w 3832270"/>
                <a:gd name="connsiteY18" fmla="*/ 2627410 h 2876136"/>
                <a:gd name="connsiteX19" fmla="*/ 468174 w 3832270"/>
                <a:gd name="connsiteY19" fmla="*/ 2649670 h 2876136"/>
                <a:gd name="connsiteX20" fmla="*/ 1003650 w 3832270"/>
                <a:gd name="connsiteY20" fmla="*/ 2622480 h 2876136"/>
                <a:gd name="connsiteX21" fmla="*/ 1266489 w 3832270"/>
                <a:gd name="connsiteY21" fmla="*/ 2573982 h 2876136"/>
                <a:gd name="connsiteX22" fmla="*/ 1524223 w 3832270"/>
                <a:gd name="connsiteY22" fmla="*/ 2504657 h 2876136"/>
                <a:gd name="connsiteX23" fmla="*/ 1775731 w 3832270"/>
                <a:gd name="connsiteY23" fmla="*/ 2416243 h 2876136"/>
                <a:gd name="connsiteX24" fmla="*/ 2019789 w 3832270"/>
                <a:gd name="connsiteY24" fmla="*/ 2309412 h 2876136"/>
                <a:gd name="connsiteX25" fmla="*/ 2482486 w 3832270"/>
                <a:gd name="connsiteY25" fmla="*/ 2046962 h 2876136"/>
                <a:gd name="connsiteX26" fmla="*/ 2591908 w 3832270"/>
                <a:gd name="connsiteY26" fmla="*/ 1971371 h 2876136"/>
                <a:gd name="connsiteX27" fmla="*/ 2645702 w 3832270"/>
                <a:gd name="connsiteY27" fmla="*/ 1932321 h 2876136"/>
                <a:gd name="connsiteX28" fmla="*/ 2698779 w 3832270"/>
                <a:gd name="connsiteY28" fmla="*/ 1892309 h 2876136"/>
                <a:gd name="connsiteX29" fmla="*/ 2903537 w 3832270"/>
                <a:gd name="connsiteY29" fmla="*/ 1722516 h 2876136"/>
                <a:gd name="connsiteX30" fmla="*/ 3269061 w 3832270"/>
                <a:gd name="connsiteY30" fmla="*/ 1337327 h 2876136"/>
                <a:gd name="connsiteX31" fmla="*/ 3424928 w 3832270"/>
                <a:gd name="connsiteY31" fmla="*/ 1122508 h 2876136"/>
                <a:gd name="connsiteX32" fmla="*/ 3557622 w 3832270"/>
                <a:gd name="connsiteY32" fmla="*/ 893226 h 2876136"/>
                <a:gd name="connsiteX33" fmla="*/ 3587019 w 3832270"/>
                <a:gd name="connsiteY33" fmla="*/ 833929 h 2876136"/>
                <a:gd name="connsiteX34" fmla="*/ 3601310 w 3832270"/>
                <a:gd name="connsiteY34" fmla="*/ 804040 h 2876136"/>
                <a:gd name="connsiteX35" fmla="*/ 3614885 w 3832270"/>
                <a:gd name="connsiteY35" fmla="*/ 773861 h 2876136"/>
                <a:gd name="connsiteX36" fmla="*/ 3640812 w 3832270"/>
                <a:gd name="connsiteY36" fmla="*/ 713022 h 2876136"/>
                <a:gd name="connsiteX37" fmla="*/ 3665105 w 3832270"/>
                <a:gd name="connsiteY37" fmla="*/ 651506 h 2876136"/>
                <a:gd name="connsiteX38" fmla="*/ 3744110 w 3832270"/>
                <a:gd name="connsiteY38" fmla="*/ 399567 h 2876136"/>
                <a:gd name="connsiteX39" fmla="*/ 3792123 w 3832270"/>
                <a:gd name="connsiteY39" fmla="*/ 140444 h 28761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3832270" h="2876136">
                  <a:moveTo>
                    <a:pt x="3800718" y="0"/>
                  </a:moveTo>
                  <a:lnTo>
                    <a:pt x="3832270" y="0"/>
                  </a:lnTo>
                  <a:lnTo>
                    <a:pt x="3824562" y="143769"/>
                  </a:lnTo>
                  <a:cubicBezTo>
                    <a:pt x="3797131" y="409191"/>
                    <a:pt x="3730585" y="671345"/>
                    <a:pt x="3628155" y="922055"/>
                  </a:cubicBezTo>
                  <a:cubicBezTo>
                    <a:pt x="3593858" y="1005553"/>
                    <a:pt x="3556704" y="1088280"/>
                    <a:pt x="3514853" y="1169078"/>
                  </a:cubicBezTo>
                  <a:cubicBezTo>
                    <a:pt x="3473616" y="1250166"/>
                    <a:pt x="3428194" y="1329517"/>
                    <a:pt x="3379198" y="1407037"/>
                  </a:cubicBezTo>
                  <a:cubicBezTo>
                    <a:pt x="3281106" y="1561980"/>
                    <a:pt x="3169132" y="1710174"/>
                    <a:pt x="3043787" y="1848342"/>
                  </a:cubicBezTo>
                  <a:cubicBezTo>
                    <a:pt x="2980806" y="1917184"/>
                    <a:pt x="2915071" y="1984001"/>
                    <a:pt x="2845661" y="2047444"/>
                  </a:cubicBezTo>
                  <a:cubicBezTo>
                    <a:pt x="2828411" y="2063450"/>
                    <a:pt x="2811060" y="2079263"/>
                    <a:pt x="2793197" y="2094689"/>
                  </a:cubicBezTo>
                  <a:cubicBezTo>
                    <a:pt x="2775436" y="2110213"/>
                    <a:pt x="2757982" y="2126025"/>
                    <a:pt x="2739710" y="2140969"/>
                  </a:cubicBezTo>
                  <a:cubicBezTo>
                    <a:pt x="2703576" y="2171341"/>
                    <a:pt x="2666524" y="2200749"/>
                    <a:pt x="2629166" y="2229867"/>
                  </a:cubicBezTo>
                  <a:cubicBezTo>
                    <a:pt x="2479015" y="2345569"/>
                    <a:pt x="2316821" y="2448061"/>
                    <a:pt x="2145952" y="2535994"/>
                  </a:cubicBezTo>
                  <a:cubicBezTo>
                    <a:pt x="1804312" y="2711957"/>
                    <a:pt x="1424600" y="2826982"/>
                    <a:pt x="1034987" y="2863910"/>
                  </a:cubicBezTo>
                  <a:cubicBezTo>
                    <a:pt x="937762" y="2873167"/>
                    <a:pt x="839720" y="2877096"/>
                    <a:pt x="741909" y="2875939"/>
                  </a:cubicBezTo>
                  <a:cubicBezTo>
                    <a:pt x="644097" y="2874782"/>
                    <a:pt x="546515" y="2868539"/>
                    <a:pt x="450208" y="2857451"/>
                  </a:cubicBezTo>
                  <a:cubicBezTo>
                    <a:pt x="305520" y="2840674"/>
                    <a:pt x="162095" y="2813810"/>
                    <a:pt x="22215" y="2775923"/>
                  </a:cubicBezTo>
                  <a:lnTo>
                    <a:pt x="0" y="2769256"/>
                  </a:lnTo>
                  <a:lnTo>
                    <a:pt x="0" y="2590612"/>
                  </a:lnTo>
                  <a:lnTo>
                    <a:pt x="199046" y="2627410"/>
                  </a:lnTo>
                  <a:cubicBezTo>
                    <a:pt x="288321" y="2639209"/>
                    <a:pt x="378197" y="2646537"/>
                    <a:pt x="468174" y="2649670"/>
                  </a:cubicBezTo>
                  <a:cubicBezTo>
                    <a:pt x="648333" y="2656805"/>
                    <a:pt x="826655" y="2647163"/>
                    <a:pt x="1003650" y="2622480"/>
                  </a:cubicBezTo>
                  <a:cubicBezTo>
                    <a:pt x="1091943" y="2609658"/>
                    <a:pt x="1179725" y="2593747"/>
                    <a:pt x="1266489" y="2573982"/>
                  </a:cubicBezTo>
                  <a:cubicBezTo>
                    <a:pt x="1353250" y="2553927"/>
                    <a:pt x="1439298" y="2531076"/>
                    <a:pt x="1524223" y="2504657"/>
                  </a:cubicBezTo>
                  <a:cubicBezTo>
                    <a:pt x="1609149" y="2478336"/>
                    <a:pt x="1693052" y="2448833"/>
                    <a:pt x="1775731" y="2416243"/>
                  </a:cubicBezTo>
                  <a:cubicBezTo>
                    <a:pt x="1858309" y="2383557"/>
                    <a:pt x="1939764" y="2347882"/>
                    <a:pt x="2019789" y="2309412"/>
                  </a:cubicBezTo>
                  <a:cubicBezTo>
                    <a:pt x="2179839" y="2232567"/>
                    <a:pt x="2334583" y="2144923"/>
                    <a:pt x="2482486" y="2046962"/>
                  </a:cubicBezTo>
                  <a:cubicBezTo>
                    <a:pt x="2519334" y="2022376"/>
                    <a:pt x="2556081" y="1997403"/>
                    <a:pt x="2591908" y="1971371"/>
                  </a:cubicBezTo>
                  <a:cubicBezTo>
                    <a:pt x="2610077" y="1958644"/>
                    <a:pt x="2627838" y="1945434"/>
                    <a:pt x="2645702" y="1932321"/>
                  </a:cubicBezTo>
                  <a:cubicBezTo>
                    <a:pt x="2663666" y="1919305"/>
                    <a:pt x="2681325" y="1905903"/>
                    <a:pt x="2698779" y="1892309"/>
                  </a:cubicBezTo>
                  <a:cubicBezTo>
                    <a:pt x="2768903" y="1838025"/>
                    <a:pt x="2837496" y="1781717"/>
                    <a:pt x="2903537" y="1722516"/>
                  </a:cubicBezTo>
                  <a:cubicBezTo>
                    <a:pt x="3035926" y="1604501"/>
                    <a:pt x="3158720" y="1475784"/>
                    <a:pt x="3269061" y="1337327"/>
                  </a:cubicBezTo>
                  <a:cubicBezTo>
                    <a:pt x="3324182" y="1268099"/>
                    <a:pt x="3376341" y="1196461"/>
                    <a:pt x="3424928" y="1122508"/>
                  </a:cubicBezTo>
                  <a:cubicBezTo>
                    <a:pt x="3472697" y="1048170"/>
                    <a:pt x="3517814" y="972000"/>
                    <a:pt x="3557622" y="893226"/>
                  </a:cubicBezTo>
                  <a:cubicBezTo>
                    <a:pt x="3567931" y="873654"/>
                    <a:pt x="3577526" y="853791"/>
                    <a:pt x="3587019" y="833929"/>
                  </a:cubicBezTo>
                  <a:lnTo>
                    <a:pt x="3601310" y="804040"/>
                  </a:lnTo>
                  <a:lnTo>
                    <a:pt x="3614885" y="773861"/>
                  </a:lnTo>
                  <a:cubicBezTo>
                    <a:pt x="3623766" y="753709"/>
                    <a:pt x="3632748" y="733559"/>
                    <a:pt x="3640812" y="713022"/>
                  </a:cubicBezTo>
                  <a:cubicBezTo>
                    <a:pt x="3648876" y="692485"/>
                    <a:pt x="3657756" y="672236"/>
                    <a:pt x="3665105" y="651506"/>
                  </a:cubicBezTo>
                  <a:cubicBezTo>
                    <a:pt x="3696544" y="569166"/>
                    <a:pt x="3723185" y="485089"/>
                    <a:pt x="3744110" y="399567"/>
                  </a:cubicBezTo>
                  <a:cubicBezTo>
                    <a:pt x="3765341" y="314238"/>
                    <a:pt x="3781392" y="227654"/>
                    <a:pt x="3792123" y="140444"/>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4" name="Picture 3" descr="Logo, company name&#10;&#10;Description automatically generated">
            <a:extLst>
              <a:ext uri="{FF2B5EF4-FFF2-40B4-BE49-F238E27FC236}">
                <a16:creationId xmlns:a16="http://schemas.microsoft.com/office/drawing/2014/main" id="{B2BA66B5-07F0-4F9F-A3B3-B88DC4CD81E9}"/>
              </a:ext>
            </a:extLst>
          </p:cNvPr>
          <p:cNvPicPr>
            <a:picLocks noChangeAspect="1"/>
          </p:cNvPicPr>
          <p:nvPr/>
        </p:nvPicPr>
        <p:blipFill>
          <a:blip r:embed="rId3"/>
          <a:stretch>
            <a:fillRect/>
          </a:stretch>
        </p:blipFill>
        <p:spPr>
          <a:xfrm>
            <a:off x="7959306" y="6198172"/>
            <a:ext cx="931654" cy="543280"/>
          </a:xfrm>
          <a:prstGeom prst="rect">
            <a:avLst/>
          </a:prstGeom>
        </p:spPr>
      </p:pic>
      <p:pic>
        <p:nvPicPr>
          <p:cNvPr id="7" name="Content Placeholder 6" descr="A table with numbers and numbers&#10;&#10;Description automatically generated">
            <a:extLst>
              <a:ext uri="{FF2B5EF4-FFF2-40B4-BE49-F238E27FC236}">
                <a16:creationId xmlns:a16="http://schemas.microsoft.com/office/drawing/2014/main" id="{775B8EA3-F08C-8C79-FCF1-8FBF442290D1}"/>
              </a:ext>
            </a:extLst>
          </p:cNvPr>
          <p:cNvPicPr>
            <a:picLocks noGrp="1" noChangeAspect="1"/>
          </p:cNvPicPr>
          <p:nvPr>
            <p:ph idx="1"/>
          </p:nvPr>
        </p:nvPicPr>
        <p:blipFill>
          <a:blip r:embed="rId4"/>
          <a:stretch>
            <a:fillRect/>
          </a:stretch>
        </p:blipFill>
        <p:spPr>
          <a:xfrm>
            <a:off x="2349" y="1831270"/>
            <a:ext cx="9139302" cy="4020863"/>
          </a:xfrm>
        </p:spPr>
      </p:pic>
      <p:sp>
        <p:nvSpPr>
          <p:cNvPr id="3" name="TextBox 2">
            <a:extLst>
              <a:ext uri="{FF2B5EF4-FFF2-40B4-BE49-F238E27FC236}">
                <a16:creationId xmlns:a16="http://schemas.microsoft.com/office/drawing/2014/main" id="{4B095272-6BB2-C085-5555-29F7B3C1235E}"/>
              </a:ext>
            </a:extLst>
          </p:cNvPr>
          <p:cNvSpPr txBox="1"/>
          <p:nvPr/>
        </p:nvSpPr>
        <p:spPr>
          <a:xfrm>
            <a:off x="497940" y="5956168"/>
            <a:ext cx="7312894" cy="30777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400" i="1">
                <a:ea typeface="Calibri"/>
                <a:cs typeface="Calibri"/>
              </a:rPr>
              <a:t>*assumes FHA loan with 3.5% down; conventional loan with 5% down; 740 credit; rates not locked</a:t>
            </a:r>
            <a:endParaRPr lang="en-US" sz="1400" i="1"/>
          </a:p>
        </p:txBody>
      </p:sp>
    </p:spTree>
    <p:extLst>
      <p:ext uri="{BB962C8B-B14F-4D97-AF65-F5344CB8AC3E}">
        <p14:creationId xmlns:p14="http://schemas.microsoft.com/office/powerpoint/2010/main" val="291714118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E207842D-A67F-AD61-4FB5-0B217025DFDD}"/>
            </a:ext>
          </a:extLst>
        </p:cNvPr>
        <p:cNvGrpSpPr/>
        <p:nvPr/>
      </p:nvGrpSpPr>
      <p:grpSpPr>
        <a:xfrm>
          <a:off x="0" y="0"/>
          <a:ext cx="0" cy="0"/>
          <a:chOff x="0" y="0"/>
          <a:chExt cx="0" cy="0"/>
        </a:xfrm>
      </p:grpSpPr>
      <p:sp useBgFill="1">
        <p:nvSpPr>
          <p:cNvPr id="76" name="Rectangle 75">
            <a:extLst>
              <a:ext uri="{FF2B5EF4-FFF2-40B4-BE49-F238E27FC236}">
                <a16:creationId xmlns:a16="http://schemas.microsoft.com/office/drawing/2014/main" id="{BACC6370-2D7E-4714-9D71-7542949D7D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Rectangle 77">
            <a:extLst>
              <a:ext uri="{FF2B5EF4-FFF2-40B4-BE49-F238E27FC236}">
                <a16:creationId xmlns:a16="http://schemas.microsoft.com/office/drawing/2014/main" id="{F68B3F68-107C-434F-AA38-110D5EA91B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0"/>
            <a:ext cx="9143999" cy="2170031"/>
          </a:xfrm>
          <a:prstGeom prst="rect">
            <a:avLst/>
          </a:prstGeom>
          <a:gradFill>
            <a:gsLst>
              <a:gs pos="0">
                <a:srgbClr val="000000">
                  <a:alpha val="96000"/>
                </a:srgbClr>
              </a:gs>
              <a:gs pos="100000">
                <a:schemeClr val="accent1">
                  <a:lumMod val="75000"/>
                </a:schemeClr>
              </a:gs>
            </a:gsLst>
            <a:lin ang="19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Rectangle 79">
            <a:extLst>
              <a:ext uri="{FF2B5EF4-FFF2-40B4-BE49-F238E27FC236}">
                <a16:creationId xmlns:a16="http://schemas.microsoft.com/office/drawing/2014/main" id="{AAD0DBB9-1A4B-4391-81D4-CB19F9AB91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062114" y="0"/>
            <a:ext cx="3072908" cy="2170661"/>
          </a:xfrm>
          <a:prstGeom prst="rect">
            <a:avLst/>
          </a:prstGeom>
          <a:gradFill>
            <a:gsLst>
              <a:gs pos="19000">
                <a:schemeClr val="accent1">
                  <a:lumMod val="50000"/>
                  <a:alpha val="68000"/>
                </a:schemeClr>
              </a:gs>
              <a:gs pos="100000">
                <a:schemeClr val="accent1">
                  <a:alpha val="48000"/>
                </a:schemeClr>
              </a:gs>
            </a:gsLst>
            <a:lin ang="19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Rectangle 81">
            <a:extLst>
              <a:ext uri="{FF2B5EF4-FFF2-40B4-BE49-F238E27FC236}">
                <a16:creationId xmlns:a16="http://schemas.microsoft.com/office/drawing/2014/main" id="{063BBA22-50EA-4C4D-BE05-F1CE4E63AA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3486646" y="-3486043"/>
            <a:ext cx="2170709" cy="9144000"/>
          </a:xfrm>
          <a:prstGeom prst="rect">
            <a:avLst/>
          </a:prstGeom>
          <a:gradFill>
            <a:gsLst>
              <a:gs pos="23000">
                <a:schemeClr val="accent1">
                  <a:lumMod val="75000"/>
                  <a:alpha val="16000"/>
                </a:schemeClr>
              </a:gs>
              <a:gs pos="99000">
                <a:srgbClr val="000000">
                  <a:alpha val="45000"/>
                </a:srgbClr>
              </a:gs>
            </a:gsLst>
            <a:lin ang="21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91C2439-7F46-C364-54AB-DD01B20E5990}"/>
              </a:ext>
            </a:extLst>
          </p:cNvPr>
          <p:cNvSpPr>
            <a:spLocks noGrp="1"/>
          </p:cNvSpPr>
          <p:nvPr>
            <p:ph type="title"/>
          </p:nvPr>
        </p:nvSpPr>
        <p:spPr>
          <a:xfrm>
            <a:off x="1037673" y="348865"/>
            <a:ext cx="7288583" cy="1576446"/>
          </a:xfrm>
        </p:spPr>
        <p:txBody>
          <a:bodyPr anchor="ctr">
            <a:normAutofit/>
          </a:bodyPr>
          <a:lstStyle/>
          <a:p>
            <a:r>
              <a:rPr lang="en-US" sz="3500">
                <a:solidFill>
                  <a:srgbClr val="FFFFFF"/>
                </a:solidFill>
                <a:latin typeface="Calibri"/>
                <a:ea typeface="Calibri"/>
                <a:cs typeface="Calibri"/>
              </a:rPr>
              <a:t>MAIN AREAS</a:t>
            </a:r>
            <a:endParaRPr lang="en-US" sz="3500" b="1">
              <a:solidFill>
                <a:srgbClr val="FFFFFF"/>
              </a:solidFill>
              <a:latin typeface="Calibri"/>
              <a:ea typeface="Calibri"/>
              <a:cs typeface="Calibri"/>
            </a:endParaRPr>
          </a:p>
        </p:txBody>
      </p:sp>
      <p:pic>
        <p:nvPicPr>
          <p:cNvPr id="4" name="Picture 3" descr="Logo, company name&#10;&#10;Description automatically generated">
            <a:extLst>
              <a:ext uri="{FF2B5EF4-FFF2-40B4-BE49-F238E27FC236}">
                <a16:creationId xmlns:a16="http://schemas.microsoft.com/office/drawing/2014/main" id="{38806C34-E84B-3619-259E-4601D351A9CF}"/>
              </a:ext>
            </a:extLst>
          </p:cNvPr>
          <p:cNvPicPr>
            <a:picLocks noChangeAspect="1"/>
          </p:cNvPicPr>
          <p:nvPr/>
        </p:nvPicPr>
        <p:blipFill>
          <a:blip r:embed="rId3"/>
          <a:stretch>
            <a:fillRect/>
          </a:stretch>
        </p:blipFill>
        <p:spPr>
          <a:xfrm>
            <a:off x="7959306" y="6198172"/>
            <a:ext cx="931654" cy="543280"/>
          </a:xfrm>
          <a:prstGeom prst="rect">
            <a:avLst/>
          </a:prstGeom>
        </p:spPr>
      </p:pic>
      <p:graphicFrame>
        <p:nvGraphicFramePr>
          <p:cNvPr id="20" name="Content Placeholder 2">
            <a:extLst>
              <a:ext uri="{FF2B5EF4-FFF2-40B4-BE49-F238E27FC236}">
                <a16:creationId xmlns:a16="http://schemas.microsoft.com/office/drawing/2014/main" id="{D88D3C1B-A160-7F91-DD8B-091EAF1300B1}"/>
              </a:ext>
            </a:extLst>
          </p:cNvPr>
          <p:cNvGraphicFramePr>
            <a:graphicFrameLocks noGrp="1"/>
          </p:cNvGraphicFramePr>
          <p:nvPr>
            <p:ph idx="1"/>
            <p:extLst>
              <p:ext uri="{D42A27DB-BD31-4B8C-83A1-F6EECF244321}">
                <p14:modId xmlns:p14="http://schemas.microsoft.com/office/powerpoint/2010/main" val="2245013775"/>
              </p:ext>
            </p:extLst>
          </p:nvPr>
        </p:nvGraphicFramePr>
        <p:xfrm>
          <a:off x="483042" y="2615979"/>
          <a:ext cx="8195871" cy="3689405"/>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269545663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E207842D-A67F-AD61-4FB5-0B217025DFDD}"/>
            </a:ext>
          </a:extLst>
        </p:cNvPr>
        <p:cNvGrpSpPr/>
        <p:nvPr/>
      </p:nvGrpSpPr>
      <p:grpSpPr>
        <a:xfrm>
          <a:off x="0" y="0"/>
          <a:ext cx="0" cy="0"/>
          <a:chOff x="0" y="0"/>
          <a:chExt cx="0" cy="0"/>
        </a:xfrm>
      </p:grpSpPr>
      <p:sp useBgFill="1">
        <p:nvSpPr>
          <p:cNvPr id="76" name="Rectangle 75">
            <a:extLst>
              <a:ext uri="{FF2B5EF4-FFF2-40B4-BE49-F238E27FC236}">
                <a16:creationId xmlns:a16="http://schemas.microsoft.com/office/drawing/2014/main" id="{BACC6370-2D7E-4714-9D71-7542949D7D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Rectangle 77">
            <a:extLst>
              <a:ext uri="{FF2B5EF4-FFF2-40B4-BE49-F238E27FC236}">
                <a16:creationId xmlns:a16="http://schemas.microsoft.com/office/drawing/2014/main" id="{F68B3F68-107C-434F-AA38-110D5EA91B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0"/>
            <a:ext cx="9143999" cy="2170031"/>
          </a:xfrm>
          <a:prstGeom prst="rect">
            <a:avLst/>
          </a:prstGeom>
          <a:gradFill>
            <a:gsLst>
              <a:gs pos="0">
                <a:srgbClr val="000000">
                  <a:alpha val="96000"/>
                </a:srgbClr>
              </a:gs>
              <a:gs pos="100000">
                <a:schemeClr val="accent1">
                  <a:lumMod val="75000"/>
                </a:schemeClr>
              </a:gs>
            </a:gsLst>
            <a:lin ang="19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Rectangle 79">
            <a:extLst>
              <a:ext uri="{FF2B5EF4-FFF2-40B4-BE49-F238E27FC236}">
                <a16:creationId xmlns:a16="http://schemas.microsoft.com/office/drawing/2014/main" id="{AAD0DBB9-1A4B-4391-81D4-CB19F9AB91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062114" y="0"/>
            <a:ext cx="3072908" cy="2170661"/>
          </a:xfrm>
          <a:prstGeom prst="rect">
            <a:avLst/>
          </a:prstGeom>
          <a:gradFill>
            <a:gsLst>
              <a:gs pos="19000">
                <a:schemeClr val="accent1">
                  <a:lumMod val="50000"/>
                  <a:alpha val="68000"/>
                </a:schemeClr>
              </a:gs>
              <a:gs pos="100000">
                <a:schemeClr val="accent1">
                  <a:alpha val="48000"/>
                </a:schemeClr>
              </a:gs>
            </a:gsLst>
            <a:lin ang="19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Rectangle 81">
            <a:extLst>
              <a:ext uri="{FF2B5EF4-FFF2-40B4-BE49-F238E27FC236}">
                <a16:creationId xmlns:a16="http://schemas.microsoft.com/office/drawing/2014/main" id="{063BBA22-50EA-4C4D-BE05-F1CE4E63AA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3486646" y="-3486043"/>
            <a:ext cx="2170709" cy="9144000"/>
          </a:xfrm>
          <a:prstGeom prst="rect">
            <a:avLst/>
          </a:prstGeom>
          <a:gradFill>
            <a:gsLst>
              <a:gs pos="23000">
                <a:schemeClr val="accent1">
                  <a:lumMod val="75000"/>
                  <a:alpha val="16000"/>
                </a:schemeClr>
              </a:gs>
              <a:gs pos="99000">
                <a:srgbClr val="000000">
                  <a:alpha val="45000"/>
                </a:srgbClr>
              </a:gs>
            </a:gsLst>
            <a:lin ang="21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91C2439-7F46-C364-54AB-DD01B20E5990}"/>
              </a:ext>
            </a:extLst>
          </p:cNvPr>
          <p:cNvSpPr>
            <a:spLocks noGrp="1"/>
          </p:cNvSpPr>
          <p:nvPr>
            <p:ph type="title"/>
          </p:nvPr>
        </p:nvSpPr>
        <p:spPr>
          <a:xfrm>
            <a:off x="1037673" y="348865"/>
            <a:ext cx="7288583" cy="1576446"/>
          </a:xfrm>
        </p:spPr>
        <p:txBody>
          <a:bodyPr anchor="ctr">
            <a:normAutofit/>
          </a:bodyPr>
          <a:lstStyle/>
          <a:p>
            <a:r>
              <a:rPr lang="en-US" sz="3500">
                <a:solidFill>
                  <a:srgbClr val="FFFFFF"/>
                </a:solidFill>
                <a:latin typeface="Calibri"/>
                <a:ea typeface="Calibri"/>
                <a:cs typeface="Calibri"/>
              </a:rPr>
              <a:t>DESIRED OUTCOMES</a:t>
            </a:r>
            <a:endParaRPr lang="en-US" sz="3500" b="1">
              <a:solidFill>
                <a:srgbClr val="FFFFFF"/>
              </a:solidFill>
              <a:latin typeface="Calibri"/>
              <a:ea typeface="Calibri"/>
              <a:cs typeface="Calibri"/>
            </a:endParaRPr>
          </a:p>
        </p:txBody>
      </p:sp>
      <p:pic>
        <p:nvPicPr>
          <p:cNvPr id="4" name="Picture 3" descr="Logo, company name&#10;&#10;Description automatically generated">
            <a:extLst>
              <a:ext uri="{FF2B5EF4-FFF2-40B4-BE49-F238E27FC236}">
                <a16:creationId xmlns:a16="http://schemas.microsoft.com/office/drawing/2014/main" id="{38806C34-E84B-3619-259E-4601D351A9CF}"/>
              </a:ext>
            </a:extLst>
          </p:cNvPr>
          <p:cNvPicPr>
            <a:picLocks noChangeAspect="1"/>
          </p:cNvPicPr>
          <p:nvPr/>
        </p:nvPicPr>
        <p:blipFill>
          <a:blip r:embed="rId3"/>
          <a:stretch>
            <a:fillRect/>
          </a:stretch>
        </p:blipFill>
        <p:spPr>
          <a:xfrm>
            <a:off x="7959306" y="6198172"/>
            <a:ext cx="931654" cy="543280"/>
          </a:xfrm>
          <a:prstGeom prst="rect">
            <a:avLst/>
          </a:prstGeom>
        </p:spPr>
      </p:pic>
      <p:graphicFrame>
        <p:nvGraphicFramePr>
          <p:cNvPr id="20" name="Content Placeholder 2">
            <a:extLst>
              <a:ext uri="{FF2B5EF4-FFF2-40B4-BE49-F238E27FC236}">
                <a16:creationId xmlns:a16="http://schemas.microsoft.com/office/drawing/2014/main" id="{D88D3C1B-A160-7F91-DD8B-091EAF1300B1}"/>
              </a:ext>
            </a:extLst>
          </p:cNvPr>
          <p:cNvGraphicFramePr>
            <a:graphicFrameLocks noGrp="1"/>
          </p:cNvGraphicFramePr>
          <p:nvPr>
            <p:ph idx="1"/>
          </p:nvPr>
        </p:nvGraphicFramePr>
        <p:xfrm>
          <a:off x="483042" y="2615979"/>
          <a:ext cx="8195871" cy="3689405"/>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75362532"/>
      </p:ext>
    </p:extLst>
  </p:cSld>
  <p:clrMapOvr>
    <a:masterClrMapping/>
  </p:clrMapOvr>
</p:sld>
</file>

<file path=ppt/theme/theme1.xml><?xml version="1.0" encoding="utf-8"?>
<a:theme xmlns:a="http://schemas.openxmlformats.org/drawingml/2006/main" name="Office Theme">
  <a:themeElements>
    <a:clrScheme name="Blue">
      <a:dk1>
        <a:sysClr val="windowText" lastClr="000000"/>
      </a:dk1>
      <a:lt1>
        <a:sysClr val="window" lastClr="FFFFFF"/>
      </a:lt1>
      <a:dk2>
        <a:srgbClr val="17406D"/>
      </a:dk2>
      <a:lt2>
        <a:srgbClr val="DBEF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Application>Microsoft Office PowerPoint</Application>
  <PresentationFormat>On-screen Show (4:3)</PresentationFormat>
  <Slides>24</Slides>
  <Notes>22</Notes>
  <HiddenSlides>0</HiddenSlides>
  <ScaleCrop>false</ScaleCrop>
  <HeadingPairs>
    <vt:vector size="4" baseType="variant">
      <vt:variant>
        <vt:lpstr>Theme</vt:lpstr>
      </vt:variant>
      <vt:variant>
        <vt:i4>2</vt:i4>
      </vt:variant>
      <vt:variant>
        <vt:lpstr>Slide Titles</vt:lpstr>
      </vt:variant>
      <vt:variant>
        <vt:i4>24</vt:i4>
      </vt:variant>
    </vt:vector>
  </HeadingPairs>
  <TitlesOfParts>
    <vt:vector size="26" baseType="lpstr">
      <vt:lpstr>Office Theme</vt:lpstr>
      <vt:lpstr>Office Theme</vt:lpstr>
      <vt:lpstr>PowerPoint Presentation</vt:lpstr>
      <vt:lpstr>HOW DID WE GET HERE?</vt:lpstr>
      <vt:lpstr>HOUSING NEEDS IN WALWORTH COUNTY</vt:lpstr>
      <vt:lpstr>HOUSING COST IN WALWORTH COUNTY</vt:lpstr>
      <vt:lpstr>HOUSING NEEDS IN WALWORTH COUNTY</vt:lpstr>
      <vt:lpstr>AVERAGE RENTS</vt:lpstr>
      <vt:lpstr>MORTGAGE ILLUSTRATION – PAGE 7 walworthbusiness.com/housing - September 2024 Report</vt:lpstr>
      <vt:lpstr>MAIN AREAS</vt:lpstr>
      <vt:lpstr>DESIRED OUTCOMES</vt:lpstr>
      <vt:lpstr>ACTION     PLANNING</vt:lpstr>
      <vt:lpstr>ACTIVITIES AND MEETINGS</vt:lpstr>
      <vt:lpstr>PowerPoint Presentation</vt:lpstr>
      <vt:lpstr>ACTION</vt:lpstr>
      <vt:lpstr>ACTION – PROJECTS UNDER CONSIDERATION</vt:lpstr>
      <vt:lpstr>HOUSING UNDERWAY</vt:lpstr>
      <vt:lpstr>NAME OF EFFORT – NIMBY-ISM</vt:lpstr>
      <vt:lpstr>HOUSING DEVELOPMENT TOOLS</vt:lpstr>
      <vt:lpstr>FOCUS AREAS</vt:lpstr>
      <vt:lpstr>DELIVERABLES</vt:lpstr>
      <vt:lpstr>EMPLOYER SURVEY RESULTS</vt:lpstr>
      <vt:lpstr>MAPPING TOOL</vt:lpstr>
      <vt:lpstr>GENERAL RECOMMENDATIONS</vt:lpstr>
      <vt:lpstr>WALWORTH COUNTY HOUSING WEBPAGES walworthbusiness.com/housing</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Leslie Gostomski</dc:creator>
  <cp:revision>36</cp:revision>
  <cp:lastPrinted>2018-06-19T19:59:14Z</cp:lastPrinted>
  <dcterms:created xsi:type="dcterms:W3CDTF">2018-06-19T19:20:55Z</dcterms:created>
  <dcterms:modified xsi:type="dcterms:W3CDTF">2025-03-04T15:36:05Z</dcterms:modified>
</cp:coreProperties>
</file>